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
  </p:notesMasterIdLst>
  <p:handoutMasterIdLst>
    <p:handoutMasterId r:id="rId10"/>
  </p:handoutMasterIdLst>
  <p:sldIdLst>
    <p:sldId id="257" r:id="rId3"/>
    <p:sldId id="703" r:id="rId4"/>
    <p:sldId id="702" r:id="rId5"/>
    <p:sldId id="670" r:id="rId6"/>
    <p:sldId id="680" r:id="rId7"/>
    <p:sldId id="657" r:id="rId8"/>
  </p:sldIdLst>
  <p:sldSz cx="10693400" cy="7561263"/>
  <p:notesSz cx="6797675" cy="9926638"/>
  <p:custDataLst>
    <p:tags r:id="rId11"/>
  </p:custDataLst>
  <p:defaultTextStyle>
    <a:defPPr>
      <a:defRPr lang="fr-FR"/>
    </a:defPPr>
    <a:lvl1pPr marL="0" algn="l" defTabSz="1042990" rtl="0" eaLnBrk="1" latinLnBrk="0" hangingPunct="1">
      <a:defRPr sz="2100" kern="1200">
        <a:solidFill>
          <a:schemeClr val="tx1"/>
        </a:solidFill>
        <a:latin typeface="+mn-lt"/>
        <a:ea typeface="+mn-ea"/>
        <a:cs typeface="+mn-cs"/>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REGES, Cécile (DGOS/DIRECTION/DIR)" initials="CC" lastIdx="31" clrIdx="0"/>
  <p:cmAuthor id="1" name="aessid" initials="aes" lastIdx="4" clrIdx="1"/>
  <p:cmAuthor id="2" name="ROBERT, Eve (DGOS/DIRECTION/DIR)" initials="RE(" lastIdx="1" clrIdx="2"/>
  <p:cmAuthor id="3" name="YVEN, Raphael (DGOS/DIRECTION/DIR)" initials="YR" lastIdx="1" clrIdx="3"/>
  <p:cmAuthor id="4" name="DECOOPMAN, Stéphanie (DGOS/DIRECTION/DIR)" initials="DS(" lastIdx="2" clrIdx="4">
    <p:extLst/>
  </p:cmAuthor>
  <p:cmAuthor id="5" name="ESSID, Axel (IGAS/INSPECTANTS)" initials="EA("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99"/>
    <a:srgbClr val="1F9EB7"/>
    <a:srgbClr val="7F7F7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343" autoAdjust="0"/>
  </p:normalViewPr>
  <p:slideViewPr>
    <p:cSldViewPr showGuides="1">
      <p:cViewPr varScale="1">
        <p:scale>
          <a:sx n="102" d="100"/>
          <a:sy n="102" d="100"/>
        </p:scale>
        <p:origin x="-780" y="-102"/>
      </p:cViewPr>
      <p:guideLst>
        <p:guide orient="horz" pos="2382"/>
        <p:guide pos="3368"/>
      </p:guideLst>
    </p:cSldViewPr>
  </p:slideViewPr>
  <p:notesTextViewPr>
    <p:cViewPr>
      <p:scale>
        <a:sx n="1" d="1"/>
        <a:sy n="1" d="1"/>
      </p:scale>
      <p:origin x="0" y="0"/>
    </p:cViewPr>
  </p:notesTextViewPr>
  <p:sorterViewPr>
    <p:cViewPr>
      <p:scale>
        <a:sx n="110" d="100"/>
        <a:sy n="110" d="100"/>
      </p:scale>
      <p:origin x="0" y="8432"/>
    </p:cViewPr>
  </p:sorterViewPr>
  <p:notesViewPr>
    <p:cSldViewPr>
      <p:cViewPr varScale="1">
        <p:scale>
          <a:sx n="51" d="100"/>
          <a:sy n="51" d="100"/>
        </p:scale>
        <p:origin x="-240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B794E75-69CA-49F9-93CD-05FA3C627B71}" type="datetimeFigureOut">
              <a:rPr lang="fr-FR" smtClean="0"/>
              <a:t>20/05/2019</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EE058E8-1824-4CB1-BAA4-E731068FC7F1}" type="slidenum">
              <a:rPr lang="fr-FR" smtClean="0"/>
              <a:t>‹N°›</a:t>
            </a:fld>
            <a:endParaRPr lang="fr-FR"/>
          </a:p>
        </p:txBody>
      </p:sp>
    </p:spTree>
    <p:extLst>
      <p:ext uri="{BB962C8B-B14F-4D97-AF65-F5344CB8AC3E}">
        <p14:creationId xmlns:p14="http://schemas.microsoft.com/office/powerpoint/2010/main" val="1594719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B30D441-C75A-4A81-82A2-936BE7389597}" type="datetimeFigureOut">
              <a:rPr lang="fr-FR" smtClean="0"/>
              <a:t>20/05/2019</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0BA771C-FDC1-4C5D-9F9C-A9AE1E2DABA8}" type="slidenum">
              <a:rPr lang="fr-FR" smtClean="0"/>
              <a:t>‹N°›</a:t>
            </a:fld>
            <a:endParaRPr lang="fr-FR"/>
          </a:p>
        </p:txBody>
      </p:sp>
    </p:spTree>
    <p:extLst>
      <p:ext uri="{BB962C8B-B14F-4D97-AF65-F5344CB8AC3E}">
        <p14:creationId xmlns:p14="http://schemas.microsoft.com/office/powerpoint/2010/main" val="449508590"/>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mn-lt"/>
        <a:ea typeface="+mn-ea"/>
        <a:cs typeface="+mn-cs"/>
      </a:defRPr>
    </a:lvl1pPr>
    <a:lvl2pPr marL="457171" algn="l" defTabSz="914343" rtl="0" eaLnBrk="1" latinLnBrk="0" hangingPunct="1">
      <a:defRPr sz="1200" kern="1200">
        <a:solidFill>
          <a:schemeClr val="tx1"/>
        </a:solidFill>
        <a:latin typeface="+mn-lt"/>
        <a:ea typeface="+mn-ea"/>
        <a:cs typeface="+mn-cs"/>
      </a:defRPr>
    </a:lvl2pPr>
    <a:lvl3pPr marL="914343" algn="l" defTabSz="914343" rtl="0" eaLnBrk="1" latinLnBrk="0" hangingPunct="1">
      <a:defRPr sz="1200" kern="1200">
        <a:solidFill>
          <a:schemeClr val="tx1"/>
        </a:solidFill>
        <a:latin typeface="+mn-lt"/>
        <a:ea typeface="+mn-ea"/>
        <a:cs typeface="+mn-cs"/>
      </a:defRPr>
    </a:lvl3pPr>
    <a:lvl4pPr marL="1371513" algn="l" defTabSz="914343" rtl="0" eaLnBrk="1" latinLnBrk="0" hangingPunct="1">
      <a:defRPr sz="1200" kern="1200">
        <a:solidFill>
          <a:schemeClr val="tx1"/>
        </a:solidFill>
        <a:latin typeface="+mn-lt"/>
        <a:ea typeface="+mn-ea"/>
        <a:cs typeface="+mn-cs"/>
      </a:defRPr>
    </a:lvl4pPr>
    <a:lvl5pPr marL="1828685" algn="l" defTabSz="914343" rtl="0" eaLnBrk="1" latinLnBrk="0" hangingPunct="1">
      <a:defRPr sz="1200" kern="1200">
        <a:solidFill>
          <a:schemeClr val="tx1"/>
        </a:solidFill>
        <a:latin typeface="+mn-lt"/>
        <a:ea typeface="+mn-ea"/>
        <a:cs typeface="+mn-cs"/>
      </a:defRPr>
    </a:lvl5pPr>
    <a:lvl6pPr marL="2285856" algn="l" defTabSz="914343" rtl="0" eaLnBrk="1" latinLnBrk="0" hangingPunct="1">
      <a:defRPr sz="1200" kern="1200">
        <a:solidFill>
          <a:schemeClr val="tx1"/>
        </a:solidFill>
        <a:latin typeface="+mn-lt"/>
        <a:ea typeface="+mn-ea"/>
        <a:cs typeface="+mn-cs"/>
      </a:defRPr>
    </a:lvl6pPr>
    <a:lvl7pPr marL="2743027" algn="l" defTabSz="914343" rtl="0" eaLnBrk="1" latinLnBrk="0" hangingPunct="1">
      <a:defRPr sz="1200" kern="1200">
        <a:solidFill>
          <a:schemeClr val="tx1"/>
        </a:solidFill>
        <a:latin typeface="+mn-lt"/>
        <a:ea typeface="+mn-ea"/>
        <a:cs typeface="+mn-cs"/>
      </a:defRPr>
    </a:lvl7pPr>
    <a:lvl8pPr marL="3200198" algn="l" defTabSz="914343" rtl="0" eaLnBrk="1" latinLnBrk="0" hangingPunct="1">
      <a:defRPr sz="1200" kern="1200">
        <a:solidFill>
          <a:schemeClr val="tx1"/>
        </a:solidFill>
        <a:latin typeface="+mn-lt"/>
        <a:ea typeface="+mn-ea"/>
        <a:cs typeface="+mn-cs"/>
      </a:defRPr>
    </a:lvl8pPr>
    <a:lvl9pPr marL="3657369" algn="l" defTabSz="91434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ext uri="{D42A27DB-BD31-4B8C-83A1-F6EECF244321}">
                <p14:modId xmlns:p14="http://schemas.microsoft.com/office/powerpoint/2010/main" val="42180300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48" name="Diapositive think-cell" r:id="rId4" imgW="216" imgH="216" progId="TCLayout.ActiveDocument.1">
                  <p:embed/>
                </p:oleObj>
              </mc:Choice>
              <mc:Fallback>
                <p:oleObj name="Diapositive think-cell"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050" name="Picture 2" descr="C:\Users\pierre.maurel\Documents\Crea a ranger\CABINET SANTE\Transformation Système de Santé\Fichier 1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87802" y="7020993"/>
            <a:ext cx="302915" cy="30291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a:xfrm>
            <a:off x="4075709" y="6978465"/>
            <a:ext cx="2495127" cy="402567"/>
          </a:xfrm>
          <a:prstGeom prst="rect">
            <a:avLst/>
          </a:prstGeom>
        </p:spPr>
        <p:txBody>
          <a:bodyPr anchor="ctr"/>
          <a:lstStyle>
            <a:lvl1pPr algn="ctr">
              <a:defRPr sz="1100">
                <a:solidFill>
                  <a:schemeClr val="bg1"/>
                </a:solidFill>
                <a:latin typeface="Carlito" panose="020F0502020204030204" pitchFamily="34" charset="0"/>
                <a:cs typeface="Carlito" panose="020F0502020204030204" pitchFamily="34" charset="0"/>
              </a:defRPr>
            </a:lvl1pPr>
          </a:lstStyle>
          <a:p>
            <a:fld id="{4A2C694A-E8B2-429C-86F0-734E0D8DB8D6}" type="slidenum">
              <a:rPr lang="fr-FR" smtClean="0"/>
              <a:pPr/>
              <a:t>‹N°›</a:t>
            </a:fld>
            <a:endParaRPr lang="fr-FR" dirty="0"/>
          </a:p>
        </p:txBody>
      </p:sp>
      <p:sp>
        <p:nvSpPr>
          <p:cNvPr id="4"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6489" y="51622"/>
            <a:ext cx="2787921" cy="1441472"/>
          </a:xfrm>
          <a:prstGeom prst="rect">
            <a:avLst/>
          </a:prstGeom>
        </p:spPr>
      </p:pic>
    </p:spTree>
    <p:extLst>
      <p:ext uri="{BB962C8B-B14F-4D97-AF65-F5344CB8AC3E}">
        <p14:creationId xmlns:p14="http://schemas.microsoft.com/office/powerpoint/2010/main" val="33237085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a:xfrm>
            <a:off x="7663603" y="7008172"/>
            <a:ext cx="2495127" cy="402567"/>
          </a:xfrm>
          <a:prstGeom prst="rect">
            <a:avLst/>
          </a:prstGeom>
        </p:spPr>
        <p:txBody>
          <a:bodyPr/>
          <a:lstStyle/>
          <a:p>
            <a:fld id="{4A2C694A-E8B2-429C-86F0-734E0D8DB8D6}" type="slidenum">
              <a:rPr lang="fr-FR" smtClean="0"/>
              <a:t>‹N°›</a:t>
            </a:fld>
            <a:endParaRPr lang="fr-FR"/>
          </a:p>
        </p:txBody>
      </p:sp>
      <p:sp>
        <p:nvSpPr>
          <p:cNvPr id="7"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2706081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67113" y="334306"/>
            <a:ext cx="2812588" cy="71131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5639" y="334306"/>
            <a:ext cx="8263250" cy="71131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a:xfrm>
            <a:off x="7663603" y="7008172"/>
            <a:ext cx="2495127" cy="402567"/>
          </a:xfrm>
          <a:prstGeom prst="rect">
            <a:avLst/>
          </a:prstGeom>
        </p:spPr>
        <p:txBody>
          <a:bodyPr/>
          <a:lstStyle/>
          <a:p>
            <a:fld id="{4A2C694A-E8B2-429C-86F0-734E0D8DB8D6}" type="slidenum">
              <a:rPr lang="fr-FR" smtClean="0"/>
              <a:t>‹N°›</a:t>
            </a:fld>
            <a:endParaRPr lang="fr-FR"/>
          </a:p>
        </p:txBody>
      </p:sp>
      <p:sp>
        <p:nvSpPr>
          <p:cNvPr id="7"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2007150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ext uri="{D42A27DB-BD31-4B8C-83A1-F6EECF244321}">
                <p14:modId xmlns:p14="http://schemas.microsoft.com/office/powerpoint/2010/main" val="29634175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4" name="Diapositive think-cell" r:id="rId4" imgW="216" imgH="216" progId="TCLayout.ActiveDocument.1">
                  <p:embed/>
                </p:oleObj>
              </mc:Choice>
              <mc:Fallback>
                <p:oleObj name="Diapositive think-cell"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050" name="Picture 2" descr="C:\Users\pierre.maurel\Documents\Crea a ranger\CABINET SANTE\Transformation Système de Santé\Fichier 1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87802" y="7020993"/>
            <a:ext cx="302915" cy="30291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a:xfrm>
            <a:off x="4075709" y="6978465"/>
            <a:ext cx="2495127" cy="402567"/>
          </a:xfrm>
          <a:prstGeom prst="rect">
            <a:avLst/>
          </a:prstGeom>
        </p:spPr>
        <p:txBody>
          <a:bodyPr anchor="ctr"/>
          <a:lstStyle>
            <a:lvl1pPr algn="ctr">
              <a:defRPr sz="1100">
                <a:solidFill>
                  <a:schemeClr val="bg1"/>
                </a:solidFill>
                <a:latin typeface="Carlito" panose="020F0502020204030204" pitchFamily="34" charset="0"/>
                <a:cs typeface="Carlito" panose="020F0502020204030204" pitchFamily="34" charset="0"/>
              </a:defRPr>
            </a:lvl1pPr>
          </a:lstStyle>
          <a:p>
            <a:fld id="{4A2C694A-E8B2-429C-86F0-734E0D8DB8D6}" type="slidenum">
              <a:rPr lang="fr-FR" smtClean="0">
                <a:solidFill>
                  <a:prstClr val="white"/>
                </a:solidFill>
              </a:rPr>
              <a:pPr/>
              <a:t>‹N°›</a:t>
            </a:fld>
            <a:endParaRPr lang="fr-FR" dirty="0">
              <a:solidFill>
                <a:prstClr val="white"/>
              </a:solidFill>
            </a:endParaRPr>
          </a:p>
        </p:txBody>
      </p:sp>
      <p:sp>
        <p:nvSpPr>
          <p:cNvPr id="4"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6489" y="51622"/>
            <a:ext cx="2787921" cy="1441472"/>
          </a:xfrm>
          <a:prstGeom prst="rect">
            <a:avLst/>
          </a:prstGeom>
        </p:spPr>
      </p:pic>
    </p:spTree>
    <p:extLst>
      <p:ext uri="{BB962C8B-B14F-4D97-AF65-F5344CB8AC3E}">
        <p14:creationId xmlns:p14="http://schemas.microsoft.com/office/powerpoint/2010/main" val="19097562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2"/>
            </p:custDataLst>
            <p:extLst>
              <p:ext uri="{D42A27DB-BD31-4B8C-83A1-F6EECF244321}">
                <p14:modId xmlns:p14="http://schemas.microsoft.com/office/powerpoint/2010/main" val="1585886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08" name="Diapositive think-cell" r:id="rId4" imgW="216" imgH="216" progId="TCLayout.ActiveDocument.1">
                  <p:embed/>
                </p:oleObj>
              </mc:Choice>
              <mc:Fallback>
                <p:oleObj name="Diapositive think-cell"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10998758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3"/>
            <a:ext cx="9089390" cy="1501751"/>
          </a:xfrm>
        </p:spPr>
        <p:txBody>
          <a:bodyPr anchor="t"/>
          <a:lstStyle>
            <a:lvl1pPr algn="l">
              <a:defRPr sz="46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495" indent="0">
              <a:buNone/>
              <a:defRPr sz="2100">
                <a:solidFill>
                  <a:schemeClr val="tx1">
                    <a:tint val="75000"/>
                  </a:schemeClr>
                </a:solidFill>
              </a:defRPr>
            </a:lvl2pPr>
            <a:lvl3pPr marL="1042990" indent="0">
              <a:buNone/>
              <a:defRPr sz="1900">
                <a:solidFill>
                  <a:schemeClr val="tx1">
                    <a:tint val="75000"/>
                  </a:schemeClr>
                </a:solidFill>
              </a:defRPr>
            </a:lvl3pPr>
            <a:lvl4pPr marL="1564485" indent="0">
              <a:buNone/>
              <a:defRPr sz="1600">
                <a:solidFill>
                  <a:schemeClr val="tx1">
                    <a:tint val="75000"/>
                  </a:schemeClr>
                </a:solidFill>
              </a:defRPr>
            </a:lvl4pPr>
            <a:lvl5pPr marL="2085981" indent="0">
              <a:buNone/>
              <a:defRPr sz="1600">
                <a:solidFill>
                  <a:schemeClr val="tx1">
                    <a:tint val="75000"/>
                  </a:schemeClr>
                </a:solidFill>
              </a:defRPr>
            </a:lvl5pPr>
            <a:lvl6pPr marL="2607476" indent="0">
              <a:buNone/>
              <a:defRPr sz="1600">
                <a:solidFill>
                  <a:schemeClr val="tx1">
                    <a:tint val="75000"/>
                  </a:schemeClr>
                </a:solidFill>
              </a:defRPr>
            </a:lvl6pPr>
            <a:lvl7pPr marL="3128970" indent="0">
              <a:buNone/>
              <a:defRPr sz="1600">
                <a:solidFill>
                  <a:schemeClr val="tx1">
                    <a:tint val="75000"/>
                  </a:schemeClr>
                </a:solidFill>
              </a:defRPr>
            </a:lvl7pPr>
            <a:lvl8pPr marL="3650465" indent="0">
              <a:buNone/>
              <a:defRPr sz="1600">
                <a:solidFill>
                  <a:schemeClr val="tx1">
                    <a:tint val="75000"/>
                  </a:schemeClr>
                </a:solidFill>
              </a:defRPr>
            </a:lvl8pPr>
            <a:lvl9pPr marL="4171960" indent="0">
              <a:buNone/>
              <a:defRPr sz="1600">
                <a:solidFill>
                  <a:schemeClr val="tx1">
                    <a:tint val="75000"/>
                  </a:schemeClr>
                </a:solidFill>
              </a:defRPr>
            </a:lvl9pPr>
          </a:lstStyle>
          <a:p>
            <a:pPr lvl="0"/>
            <a:r>
              <a:rPr lang="fr-FR" smtClean="0"/>
              <a:t>Modifiez les styles du texte du masque</a:t>
            </a:r>
          </a:p>
        </p:txBody>
      </p:sp>
      <p:sp>
        <p:nvSpPr>
          <p:cNvPr id="7" name="Espace réservé du pied de page 5"/>
          <p:cNvSpPr txBox="1">
            <a:spLocks/>
          </p:cNvSpPr>
          <p:nvPr userDrawn="1"/>
        </p:nvSpPr>
        <p:spPr>
          <a:xfrm>
            <a:off x="664313" y="7008172"/>
            <a:ext cx="3386243" cy="402567"/>
          </a:xfrm>
          <a:prstGeom prst="rect">
            <a:avLst/>
          </a:prstGeom>
        </p:spPr>
        <p:txBody>
          <a:bodyPr vert="horz" lIns="91440" tIns="45720" rIns="91440" bIns="45720" rtlCol="0" anchor="ctr"/>
          <a:lstStyle>
            <a:defPPr>
              <a:defRPr lang="fr-FR"/>
            </a:defPPr>
            <a:lvl1pPr marL="0" algn="l" defTabSz="1042990" rtl="0" eaLnBrk="1" latinLnBrk="0" hangingPunct="1">
              <a:defRPr sz="900" kern="1200">
                <a:solidFill>
                  <a:schemeClr val="bg1">
                    <a:lumMod val="50000"/>
                  </a:schemeClr>
                </a:solidFill>
                <a:latin typeface="+mn-lt"/>
                <a:ea typeface="+mn-ea"/>
                <a:cs typeface="+mn-cs"/>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15581126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5638"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341782"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3953566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2"/>
            <a:ext cx="9624060" cy="1260211"/>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495" indent="0">
              <a:buNone/>
              <a:defRPr sz="2300" b="1"/>
            </a:lvl2pPr>
            <a:lvl3pPr marL="1042990" indent="0">
              <a:buNone/>
              <a:defRPr sz="2100" b="1"/>
            </a:lvl3pPr>
            <a:lvl4pPr marL="1564485" indent="0">
              <a:buNone/>
              <a:defRPr sz="1900" b="1"/>
            </a:lvl4pPr>
            <a:lvl5pPr marL="2085981" indent="0">
              <a:buNone/>
              <a:defRPr sz="1900" b="1"/>
            </a:lvl5pPr>
            <a:lvl6pPr marL="2607476" indent="0">
              <a:buNone/>
              <a:defRPr sz="1900" b="1"/>
            </a:lvl6pPr>
            <a:lvl7pPr marL="3128970" indent="0">
              <a:buNone/>
              <a:defRPr sz="1900" b="1"/>
            </a:lvl7pPr>
            <a:lvl8pPr marL="3650465" indent="0">
              <a:buNone/>
              <a:defRPr sz="1900" b="1"/>
            </a:lvl8pPr>
            <a:lvl9pPr marL="4171960" indent="0">
              <a:buNone/>
              <a:defRPr sz="1900" b="1"/>
            </a:lvl9pPr>
          </a:lstStyle>
          <a:p>
            <a:pPr lvl="0"/>
            <a:r>
              <a:rPr lang="fr-FR" smtClean="0"/>
              <a:t>Modifiez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100" y="1692533"/>
            <a:ext cx="4726631" cy="705367"/>
          </a:xfrm>
        </p:spPr>
        <p:txBody>
          <a:bodyPr anchor="b"/>
          <a:lstStyle>
            <a:lvl1pPr marL="0" indent="0">
              <a:buNone/>
              <a:defRPr sz="2700" b="1"/>
            </a:lvl1pPr>
            <a:lvl2pPr marL="521495" indent="0">
              <a:buNone/>
              <a:defRPr sz="2300" b="1"/>
            </a:lvl2pPr>
            <a:lvl3pPr marL="1042990" indent="0">
              <a:buNone/>
              <a:defRPr sz="2100" b="1"/>
            </a:lvl3pPr>
            <a:lvl4pPr marL="1564485" indent="0">
              <a:buNone/>
              <a:defRPr sz="1900" b="1"/>
            </a:lvl4pPr>
            <a:lvl5pPr marL="2085981" indent="0">
              <a:buNone/>
              <a:defRPr sz="1900" b="1"/>
            </a:lvl5pPr>
            <a:lvl6pPr marL="2607476" indent="0">
              <a:buNone/>
              <a:defRPr sz="1900" b="1"/>
            </a:lvl6pPr>
            <a:lvl7pPr marL="3128970" indent="0">
              <a:buNone/>
              <a:defRPr sz="1900" b="1"/>
            </a:lvl7pPr>
            <a:lvl8pPr marL="3650465" indent="0">
              <a:buNone/>
              <a:defRPr sz="1900" b="1"/>
            </a:lvl8pPr>
            <a:lvl9pPr marL="4171960" indent="0">
              <a:buNone/>
              <a:defRPr sz="1900" b="1"/>
            </a:lvl9pPr>
          </a:lstStyle>
          <a:p>
            <a:pPr lvl="0"/>
            <a:r>
              <a:rPr lang="fr-FR" smtClean="0"/>
              <a:t>Modifiez les styles du texte du masque</a:t>
            </a:r>
          </a:p>
        </p:txBody>
      </p:sp>
      <p:sp>
        <p:nvSpPr>
          <p:cNvPr id="6" name="Espace réservé du contenu 5"/>
          <p:cNvSpPr>
            <a:spLocks noGrp="1"/>
          </p:cNvSpPr>
          <p:nvPr>
            <p:ph sz="quarter" idx="4"/>
          </p:nvPr>
        </p:nvSpPr>
        <p:spPr>
          <a:xfrm>
            <a:off x="5432100" y="2397901"/>
            <a:ext cx="4726631" cy="4356478"/>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7115415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11446306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36522484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4180821" y="301051"/>
            <a:ext cx="5977909"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495" indent="0">
              <a:buNone/>
              <a:defRPr sz="1400"/>
            </a:lvl2pPr>
            <a:lvl3pPr marL="1042990" indent="0">
              <a:buNone/>
              <a:defRPr sz="1100"/>
            </a:lvl3pPr>
            <a:lvl4pPr marL="1564485" indent="0">
              <a:buNone/>
              <a:defRPr sz="1000"/>
            </a:lvl4pPr>
            <a:lvl5pPr marL="2085981" indent="0">
              <a:buNone/>
              <a:defRPr sz="1000"/>
            </a:lvl5pPr>
            <a:lvl6pPr marL="2607476" indent="0">
              <a:buNone/>
              <a:defRPr sz="1000"/>
            </a:lvl6pPr>
            <a:lvl7pPr marL="3128970" indent="0">
              <a:buNone/>
              <a:defRPr sz="1000"/>
            </a:lvl7pPr>
            <a:lvl8pPr marL="3650465" indent="0">
              <a:buNone/>
              <a:defRPr sz="1000"/>
            </a:lvl8pPr>
            <a:lvl9pPr marL="4171960" indent="0">
              <a:buNone/>
              <a:defRPr sz="1000"/>
            </a:lvl9pPr>
          </a:lstStyle>
          <a:p>
            <a:pPr lvl="0"/>
            <a:r>
              <a:rPr lang="fr-FR" smtClean="0"/>
              <a:t>Modifiez les styles du texte du masque</a:t>
            </a: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3071825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2"/>
            </p:custDataLst>
            <p:extLst>
              <p:ext uri="{D42A27DB-BD31-4B8C-83A1-F6EECF244321}">
                <p14:modId xmlns:p14="http://schemas.microsoft.com/office/powerpoint/2010/main" val="309468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78" name="Diapositive think-cell" r:id="rId4" imgW="216" imgH="216" progId="TCLayout.ActiveDocument.1">
                  <p:embed/>
                </p:oleObj>
              </mc:Choice>
              <mc:Fallback>
                <p:oleObj name="Diapositive think-cell"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37236402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495" indent="0">
              <a:buNone/>
              <a:defRPr sz="3200"/>
            </a:lvl2pPr>
            <a:lvl3pPr marL="1042990" indent="0">
              <a:buNone/>
              <a:defRPr sz="2700"/>
            </a:lvl3pPr>
            <a:lvl4pPr marL="1564485" indent="0">
              <a:buNone/>
              <a:defRPr sz="2300"/>
            </a:lvl4pPr>
            <a:lvl5pPr marL="2085981" indent="0">
              <a:buNone/>
              <a:defRPr sz="2300"/>
            </a:lvl5pPr>
            <a:lvl6pPr marL="2607476" indent="0">
              <a:buNone/>
              <a:defRPr sz="2300"/>
            </a:lvl6pPr>
            <a:lvl7pPr marL="3128970" indent="0">
              <a:buNone/>
              <a:defRPr sz="2300"/>
            </a:lvl7pPr>
            <a:lvl8pPr marL="3650465" indent="0">
              <a:buNone/>
              <a:defRPr sz="2300"/>
            </a:lvl8pPr>
            <a:lvl9pPr marL="4171960" indent="0">
              <a:buNone/>
              <a:defRPr sz="2300"/>
            </a:lvl9pPr>
          </a:lstStyle>
          <a:p>
            <a:endParaRPr lang="fr-F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495" indent="0">
              <a:buNone/>
              <a:defRPr sz="1400"/>
            </a:lvl2pPr>
            <a:lvl3pPr marL="1042990" indent="0">
              <a:buNone/>
              <a:defRPr sz="1100"/>
            </a:lvl3pPr>
            <a:lvl4pPr marL="1564485" indent="0">
              <a:buNone/>
              <a:defRPr sz="1000"/>
            </a:lvl4pPr>
            <a:lvl5pPr marL="2085981" indent="0">
              <a:buNone/>
              <a:defRPr sz="1000"/>
            </a:lvl5pPr>
            <a:lvl6pPr marL="2607476" indent="0">
              <a:buNone/>
              <a:defRPr sz="1000"/>
            </a:lvl6pPr>
            <a:lvl7pPr marL="3128970" indent="0">
              <a:buNone/>
              <a:defRPr sz="1000"/>
            </a:lvl7pPr>
            <a:lvl8pPr marL="3650465" indent="0">
              <a:buNone/>
              <a:defRPr sz="1000"/>
            </a:lvl8pPr>
            <a:lvl9pPr marL="4171960" indent="0">
              <a:buNone/>
              <a:defRPr sz="1000"/>
            </a:lvl9pPr>
          </a:lstStyle>
          <a:p>
            <a:pPr lvl="0"/>
            <a:r>
              <a:rPr lang="fr-FR" smtClean="0"/>
              <a:t>Modifiez les styles du texte du masque</a:t>
            </a: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41273019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a:xfrm>
            <a:off x="7663603" y="7008172"/>
            <a:ext cx="2495127" cy="402567"/>
          </a:xfrm>
          <a:prstGeom prst="rect">
            <a:avLst/>
          </a:prstGeom>
        </p:spPr>
        <p:txBody>
          <a:bodyPr/>
          <a:lstStyle/>
          <a:p>
            <a:fld id="{4A2C694A-E8B2-429C-86F0-734E0D8DB8D6}" type="slidenum">
              <a:rPr lang="fr-FR" smtClean="0">
                <a:solidFill>
                  <a:prstClr val="black"/>
                </a:solidFill>
              </a:rPr>
              <a:pPr/>
              <a:t>‹N°›</a:t>
            </a:fld>
            <a:endParaRPr lang="fr-FR">
              <a:solidFill>
                <a:prstClr val="black"/>
              </a:solidFill>
            </a:endParaRPr>
          </a:p>
        </p:txBody>
      </p:sp>
      <p:sp>
        <p:nvSpPr>
          <p:cNvPr id="7"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42605873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67113" y="334306"/>
            <a:ext cx="2812588" cy="71131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5639" y="334306"/>
            <a:ext cx="8263250" cy="71131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a:xfrm>
            <a:off x="7663603" y="7008172"/>
            <a:ext cx="2495127" cy="402567"/>
          </a:xfrm>
          <a:prstGeom prst="rect">
            <a:avLst/>
          </a:prstGeom>
        </p:spPr>
        <p:txBody>
          <a:bodyPr/>
          <a:lstStyle/>
          <a:p>
            <a:fld id="{4A2C694A-E8B2-429C-86F0-734E0D8DB8D6}" type="slidenum">
              <a:rPr lang="fr-FR" smtClean="0">
                <a:solidFill>
                  <a:prstClr val="black"/>
                </a:solidFill>
              </a:rPr>
              <a:pPr/>
              <a:t>‹N°›</a:t>
            </a:fld>
            <a:endParaRPr lang="fr-FR">
              <a:solidFill>
                <a:prstClr val="black"/>
              </a:solidFill>
            </a:endParaRPr>
          </a:p>
        </p:txBody>
      </p:sp>
      <p:sp>
        <p:nvSpPr>
          <p:cNvPr id="7"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705952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15" dirty="0"/>
              <a:t> </a:t>
            </a:r>
          </a:p>
        </p:txBody>
      </p:sp>
      <p:pic>
        <p:nvPicPr>
          <p:cNvPr id="16387" name="Picture 3" descr="D:\TRAVAIL AURELIEN\Identité visuelle DGOS\affaires_sociales_150.jpg"/>
          <p:cNvPicPr>
            <a:picLocks noChangeAspect="1" noChangeArrowheads="1"/>
          </p:cNvPicPr>
          <p:nvPr userDrawn="1"/>
        </p:nvPicPr>
        <p:blipFill>
          <a:blip r:embed="rId2" cstate="print"/>
          <a:srcRect/>
          <a:stretch>
            <a:fillRect/>
          </a:stretch>
        </p:blipFill>
        <p:spPr bwMode="auto">
          <a:xfrm>
            <a:off x="209930" y="207984"/>
            <a:ext cx="1018740" cy="944662"/>
          </a:xfrm>
          <a:prstGeom prst="rect">
            <a:avLst/>
          </a:prstGeom>
          <a:noFill/>
        </p:spPr>
      </p:pic>
      <p:pic>
        <p:nvPicPr>
          <p:cNvPr id="16391" name="Picture 7" descr="D:\TRAVAIL AURELIEN\Identité visuelle DGOS\Powerpoint 2016\png\DGOS-ROUGE.png"/>
          <p:cNvPicPr>
            <a:picLocks noChangeAspect="1" noChangeArrowheads="1"/>
          </p:cNvPicPr>
          <p:nvPr userDrawn="1"/>
        </p:nvPicPr>
        <p:blipFill>
          <a:blip r:embed="rId3" cstate="print"/>
          <a:stretch>
            <a:fillRect/>
          </a:stretch>
        </p:blipFill>
        <p:spPr bwMode="auto">
          <a:xfrm>
            <a:off x="1305100" y="150828"/>
            <a:ext cx="1269841" cy="1197200"/>
          </a:xfrm>
          <a:prstGeom prst="rect">
            <a:avLst/>
          </a:prstGeom>
          <a:noFill/>
        </p:spPr>
      </p:pic>
      <p:cxnSp>
        <p:nvCxnSpPr>
          <p:cNvPr id="17" name="Connecteur droit 16"/>
          <p:cNvCxnSpPr/>
          <p:nvPr userDrawn="1"/>
        </p:nvCxnSpPr>
        <p:spPr>
          <a:xfrm>
            <a:off x="0" y="1349517"/>
            <a:ext cx="2357993"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sp>
        <p:nvSpPr>
          <p:cNvPr id="10" name="Espace réservé du texte 9"/>
          <p:cNvSpPr>
            <a:spLocks noGrp="1"/>
          </p:cNvSpPr>
          <p:nvPr>
            <p:ph type="body" sz="quarter" idx="10"/>
          </p:nvPr>
        </p:nvSpPr>
        <p:spPr>
          <a:xfrm>
            <a:off x="2567791" y="287378"/>
            <a:ext cx="7747261" cy="1032098"/>
          </a:xfrm>
          <a:prstGeom prst="rect">
            <a:avLst/>
          </a:prstGeom>
        </p:spPr>
        <p:txBody>
          <a:bodyPr/>
          <a:lstStyle>
            <a:lvl1pPr marL="0">
              <a:buFontTx/>
              <a:buNone/>
              <a:defRPr lang="fr-FR" sz="2756" b="1" kern="1200" cap="small" baseline="0" dirty="0" smtClean="0">
                <a:solidFill>
                  <a:srgbClr val="CC0066"/>
                </a:solidFill>
                <a:latin typeface="+mn-lt"/>
                <a:ea typeface="+mn-ea"/>
                <a:cs typeface="+mn-cs"/>
                <a:sym typeface="Wingdings" pitchFamily="2" charset="2"/>
              </a:defRPr>
            </a:lvl1pPr>
          </a:lstStyle>
          <a:p>
            <a:pPr lvl="0"/>
            <a:r>
              <a:rPr lang="fr-FR" dirty="0"/>
              <a:t>Cliquez pour modifier les styles du texte du masque</a:t>
            </a:r>
          </a:p>
        </p:txBody>
      </p:sp>
      <p:sp>
        <p:nvSpPr>
          <p:cNvPr id="12" name="Espace réservé du texte 11"/>
          <p:cNvSpPr>
            <a:spLocks noGrp="1"/>
          </p:cNvSpPr>
          <p:nvPr>
            <p:ph type="body" sz="quarter" idx="11"/>
          </p:nvPr>
        </p:nvSpPr>
        <p:spPr>
          <a:xfrm>
            <a:off x="462557" y="1955078"/>
            <a:ext cx="9852495" cy="4763063"/>
          </a:xfrm>
          <a:prstGeom prst="rect">
            <a:avLst/>
          </a:prstGeom>
        </p:spPr>
        <p:txBody>
          <a:bodyPr/>
          <a:lstStyle>
            <a:lvl1pPr marL="0" indent="0">
              <a:buNone/>
              <a:defRPr sz="1985"/>
            </a:lvl1pPr>
          </a:lstStyle>
          <a:p>
            <a:pPr lvl="0"/>
            <a:endParaRPr lang="fr-FR" dirty="0"/>
          </a:p>
        </p:txBody>
      </p:sp>
    </p:spTree>
    <p:extLst>
      <p:ext uri="{BB962C8B-B14F-4D97-AF65-F5344CB8AC3E}">
        <p14:creationId xmlns:p14="http://schemas.microsoft.com/office/powerpoint/2010/main" val="42293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3"/>
            <a:ext cx="9089390" cy="1501751"/>
          </a:xfrm>
        </p:spPr>
        <p:txBody>
          <a:bodyPr anchor="t"/>
          <a:lstStyle>
            <a:lvl1pPr algn="l">
              <a:defRPr sz="46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495" indent="0">
              <a:buNone/>
              <a:defRPr sz="2100">
                <a:solidFill>
                  <a:schemeClr val="tx1">
                    <a:tint val="75000"/>
                  </a:schemeClr>
                </a:solidFill>
              </a:defRPr>
            </a:lvl2pPr>
            <a:lvl3pPr marL="1042990" indent="0">
              <a:buNone/>
              <a:defRPr sz="1900">
                <a:solidFill>
                  <a:schemeClr val="tx1">
                    <a:tint val="75000"/>
                  </a:schemeClr>
                </a:solidFill>
              </a:defRPr>
            </a:lvl3pPr>
            <a:lvl4pPr marL="1564485" indent="0">
              <a:buNone/>
              <a:defRPr sz="1600">
                <a:solidFill>
                  <a:schemeClr val="tx1">
                    <a:tint val="75000"/>
                  </a:schemeClr>
                </a:solidFill>
              </a:defRPr>
            </a:lvl4pPr>
            <a:lvl5pPr marL="2085981" indent="0">
              <a:buNone/>
              <a:defRPr sz="1600">
                <a:solidFill>
                  <a:schemeClr val="tx1">
                    <a:tint val="75000"/>
                  </a:schemeClr>
                </a:solidFill>
              </a:defRPr>
            </a:lvl5pPr>
            <a:lvl6pPr marL="2607476" indent="0">
              <a:buNone/>
              <a:defRPr sz="1600">
                <a:solidFill>
                  <a:schemeClr val="tx1">
                    <a:tint val="75000"/>
                  </a:schemeClr>
                </a:solidFill>
              </a:defRPr>
            </a:lvl6pPr>
            <a:lvl7pPr marL="3128970" indent="0">
              <a:buNone/>
              <a:defRPr sz="1600">
                <a:solidFill>
                  <a:schemeClr val="tx1">
                    <a:tint val="75000"/>
                  </a:schemeClr>
                </a:solidFill>
              </a:defRPr>
            </a:lvl7pPr>
            <a:lvl8pPr marL="3650465" indent="0">
              <a:buNone/>
              <a:defRPr sz="1600">
                <a:solidFill>
                  <a:schemeClr val="tx1">
                    <a:tint val="75000"/>
                  </a:schemeClr>
                </a:solidFill>
              </a:defRPr>
            </a:lvl8pPr>
            <a:lvl9pPr marL="4171960" indent="0">
              <a:buNone/>
              <a:defRPr sz="1600">
                <a:solidFill>
                  <a:schemeClr val="tx1">
                    <a:tint val="75000"/>
                  </a:schemeClr>
                </a:solidFill>
              </a:defRPr>
            </a:lvl9pPr>
          </a:lstStyle>
          <a:p>
            <a:pPr lvl="0"/>
            <a:r>
              <a:rPr lang="fr-FR" smtClean="0"/>
              <a:t>Modifiez les styles du texte du masque</a:t>
            </a:r>
          </a:p>
        </p:txBody>
      </p:sp>
      <p:sp>
        <p:nvSpPr>
          <p:cNvPr id="7" name="Espace réservé du pied de page 5"/>
          <p:cNvSpPr txBox="1">
            <a:spLocks/>
          </p:cNvSpPr>
          <p:nvPr userDrawn="1"/>
        </p:nvSpPr>
        <p:spPr>
          <a:xfrm>
            <a:off x="664313" y="7008172"/>
            <a:ext cx="3386243" cy="402567"/>
          </a:xfrm>
          <a:prstGeom prst="rect">
            <a:avLst/>
          </a:prstGeom>
        </p:spPr>
        <p:txBody>
          <a:bodyPr vert="horz" lIns="91440" tIns="45720" rIns="91440" bIns="45720" rtlCol="0" anchor="ctr"/>
          <a:lstStyle>
            <a:defPPr>
              <a:defRPr lang="fr-FR"/>
            </a:defPPr>
            <a:lvl1pPr marL="0" algn="l" defTabSz="1042990" rtl="0" eaLnBrk="1" latinLnBrk="0" hangingPunct="1">
              <a:defRPr sz="900" kern="1200">
                <a:solidFill>
                  <a:schemeClr val="bg1">
                    <a:lumMod val="50000"/>
                  </a:schemeClr>
                </a:solidFill>
                <a:latin typeface="+mn-lt"/>
                <a:ea typeface="+mn-ea"/>
                <a:cs typeface="+mn-cs"/>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a:lstStyle>
          <a:p>
            <a:r>
              <a:rPr lang="fr-FR" dirty="0" smtClean="0"/>
              <a:t>STSS - 03/05/2018</a:t>
            </a:r>
            <a:endParaRPr lang="fr-FR" dirty="0"/>
          </a:p>
        </p:txBody>
      </p:sp>
    </p:spTree>
    <p:extLst>
      <p:ext uri="{BB962C8B-B14F-4D97-AF65-F5344CB8AC3E}">
        <p14:creationId xmlns:p14="http://schemas.microsoft.com/office/powerpoint/2010/main" val="2576404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5638"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341782"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220754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2"/>
            <a:ext cx="9624060" cy="1260211"/>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495" indent="0">
              <a:buNone/>
              <a:defRPr sz="2300" b="1"/>
            </a:lvl2pPr>
            <a:lvl3pPr marL="1042990" indent="0">
              <a:buNone/>
              <a:defRPr sz="2100" b="1"/>
            </a:lvl3pPr>
            <a:lvl4pPr marL="1564485" indent="0">
              <a:buNone/>
              <a:defRPr sz="1900" b="1"/>
            </a:lvl4pPr>
            <a:lvl5pPr marL="2085981" indent="0">
              <a:buNone/>
              <a:defRPr sz="1900" b="1"/>
            </a:lvl5pPr>
            <a:lvl6pPr marL="2607476" indent="0">
              <a:buNone/>
              <a:defRPr sz="1900" b="1"/>
            </a:lvl6pPr>
            <a:lvl7pPr marL="3128970" indent="0">
              <a:buNone/>
              <a:defRPr sz="1900" b="1"/>
            </a:lvl7pPr>
            <a:lvl8pPr marL="3650465" indent="0">
              <a:buNone/>
              <a:defRPr sz="1900" b="1"/>
            </a:lvl8pPr>
            <a:lvl9pPr marL="4171960" indent="0">
              <a:buNone/>
              <a:defRPr sz="1900" b="1"/>
            </a:lvl9pPr>
          </a:lstStyle>
          <a:p>
            <a:pPr lvl="0"/>
            <a:r>
              <a:rPr lang="fr-FR" smtClean="0"/>
              <a:t>Modifiez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100" y="1692533"/>
            <a:ext cx="4726631" cy="705367"/>
          </a:xfrm>
        </p:spPr>
        <p:txBody>
          <a:bodyPr anchor="b"/>
          <a:lstStyle>
            <a:lvl1pPr marL="0" indent="0">
              <a:buNone/>
              <a:defRPr sz="2700" b="1"/>
            </a:lvl1pPr>
            <a:lvl2pPr marL="521495" indent="0">
              <a:buNone/>
              <a:defRPr sz="2300" b="1"/>
            </a:lvl2pPr>
            <a:lvl3pPr marL="1042990" indent="0">
              <a:buNone/>
              <a:defRPr sz="2100" b="1"/>
            </a:lvl3pPr>
            <a:lvl4pPr marL="1564485" indent="0">
              <a:buNone/>
              <a:defRPr sz="1900" b="1"/>
            </a:lvl4pPr>
            <a:lvl5pPr marL="2085981" indent="0">
              <a:buNone/>
              <a:defRPr sz="1900" b="1"/>
            </a:lvl5pPr>
            <a:lvl6pPr marL="2607476" indent="0">
              <a:buNone/>
              <a:defRPr sz="1900" b="1"/>
            </a:lvl6pPr>
            <a:lvl7pPr marL="3128970" indent="0">
              <a:buNone/>
              <a:defRPr sz="1900" b="1"/>
            </a:lvl7pPr>
            <a:lvl8pPr marL="3650465" indent="0">
              <a:buNone/>
              <a:defRPr sz="1900" b="1"/>
            </a:lvl8pPr>
            <a:lvl9pPr marL="4171960" indent="0">
              <a:buNone/>
              <a:defRPr sz="1900" b="1"/>
            </a:lvl9pPr>
          </a:lstStyle>
          <a:p>
            <a:pPr lvl="0"/>
            <a:r>
              <a:rPr lang="fr-FR" smtClean="0"/>
              <a:t>Modifiez les styles du texte du masque</a:t>
            </a:r>
          </a:p>
        </p:txBody>
      </p:sp>
      <p:sp>
        <p:nvSpPr>
          <p:cNvPr id="6" name="Espace réservé du contenu 5"/>
          <p:cNvSpPr>
            <a:spLocks noGrp="1"/>
          </p:cNvSpPr>
          <p:nvPr>
            <p:ph sz="quarter" idx="4"/>
          </p:nvPr>
        </p:nvSpPr>
        <p:spPr>
          <a:xfrm>
            <a:off x="5432100" y="2397901"/>
            <a:ext cx="4726631" cy="4356478"/>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1244862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21189521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30368367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4180821" y="301051"/>
            <a:ext cx="5977909"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495" indent="0">
              <a:buNone/>
              <a:defRPr sz="1400"/>
            </a:lvl2pPr>
            <a:lvl3pPr marL="1042990" indent="0">
              <a:buNone/>
              <a:defRPr sz="1100"/>
            </a:lvl3pPr>
            <a:lvl4pPr marL="1564485" indent="0">
              <a:buNone/>
              <a:defRPr sz="1000"/>
            </a:lvl4pPr>
            <a:lvl5pPr marL="2085981" indent="0">
              <a:buNone/>
              <a:defRPr sz="1000"/>
            </a:lvl5pPr>
            <a:lvl6pPr marL="2607476" indent="0">
              <a:buNone/>
              <a:defRPr sz="1000"/>
            </a:lvl6pPr>
            <a:lvl7pPr marL="3128970" indent="0">
              <a:buNone/>
              <a:defRPr sz="1000"/>
            </a:lvl7pPr>
            <a:lvl8pPr marL="3650465" indent="0">
              <a:buNone/>
              <a:defRPr sz="1000"/>
            </a:lvl8pPr>
            <a:lvl9pPr marL="4171960" indent="0">
              <a:buNone/>
              <a:defRPr sz="1000"/>
            </a:lvl9pPr>
          </a:lstStyle>
          <a:p>
            <a:pPr lvl="0"/>
            <a:r>
              <a:rPr lang="fr-FR" smtClean="0"/>
              <a:t>Modifiez les styles du texte du masque</a:t>
            </a: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34255906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495" indent="0">
              <a:buNone/>
              <a:defRPr sz="3200"/>
            </a:lvl2pPr>
            <a:lvl3pPr marL="1042990" indent="0">
              <a:buNone/>
              <a:defRPr sz="2700"/>
            </a:lvl3pPr>
            <a:lvl4pPr marL="1564485" indent="0">
              <a:buNone/>
              <a:defRPr sz="2300"/>
            </a:lvl4pPr>
            <a:lvl5pPr marL="2085981" indent="0">
              <a:buNone/>
              <a:defRPr sz="2300"/>
            </a:lvl5pPr>
            <a:lvl6pPr marL="2607476" indent="0">
              <a:buNone/>
              <a:defRPr sz="2300"/>
            </a:lvl6pPr>
            <a:lvl7pPr marL="3128970" indent="0">
              <a:buNone/>
              <a:defRPr sz="2300"/>
            </a:lvl7pPr>
            <a:lvl8pPr marL="3650465" indent="0">
              <a:buNone/>
              <a:defRPr sz="2300"/>
            </a:lvl8pPr>
            <a:lvl9pPr marL="4171960" indent="0">
              <a:buNone/>
              <a:defRPr sz="2300"/>
            </a:lvl9pPr>
          </a:lstStyle>
          <a:p>
            <a:endParaRPr lang="fr-F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495" indent="0">
              <a:buNone/>
              <a:defRPr sz="1400"/>
            </a:lvl2pPr>
            <a:lvl3pPr marL="1042990" indent="0">
              <a:buNone/>
              <a:defRPr sz="1100"/>
            </a:lvl3pPr>
            <a:lvl4pPr marL="1564485" indent="0">
              <a:buNone/>
              <a:defRPr sz="1000"/>
            </a:lvl4pPr>
            <a:lvl5pPr marL="2085981" indent="0">
              <a:buNone/>
              <a:defRPr sz="1000"/>
            </a:lvl5pPr>
            <a:lvl6pPr marL="2607476" indent="0">
              <a:buNone/>
              <a:defRPr sz="1000"/>
            </a:lvl6pPr>
            <a:lvl7pPr marL="3128970" indent="0">
              <a:buNone/>
              <a:defRPr sz="1000"/>
            </a:lvl7pPr>
            <a:lvl8pPr marL="3650465" indent="0">
              <a:buNone/>
              <a:defRPr sz="1000"/>
            </a:lvl8pPr>
            <a:lvl9pPr marL="4171960" indent="0">
              <a:buNone/>
              <a:defRPr sz="1000"/>
            </a:lvl9pPr>
          </a:lstStyle>
          <a:p>
            <a:pPr lvl="0"/>
            <a:r>
              <a:rPr lang="fr-FR" smtClean="0"/>
              <a:t>Modifiez les styles du texte du masque</a:t>
            </a:r>
          </a:p>
        </p:txBody>
      </p:sp>
      <p:sp>
        <p:nvSpPr>
          <p:cNvPr id="8" name="Espace réservé du pied de page 5"/>
          <p:cNvSpPr>
            <a:spLocks noGrp="1"/>
          </p:cNvSpPr>
          <p:nvPr>
            <p:ph type="ftr" sz="quarter" idx="11"/>
          </p:nvPr>
        </p:nvSpPr>
        <p:spPr>
          <a:xfrm>
            <a:off x="664313" y="7008172"/>
            <a:ext cx="3386243" cy="402567"/>
          </a:xfrm>
          <a:prstGeom prst="rect">
            <a:avLst/>
          </a:prstGeom>
        </p:spPr>
        <p:txBody>
          <a:bodyPr/>
          <a:lstStyle/>
          <a:p>
            <a:r>
              <a:rPr lang="fr-FR" dirty="0" smtClean="0"/>
              <a:t>STSS - 03/05/2018</a:t>
            </a:r>
            <a:endParaRPr lang="fr-FR" dirty="0"/>
          </a:p>
        </p:txBody>
      </p:sp>
    </p:spTree>
    <p:extLst>
      <p:ext uri="{BB962C8B-B14F-4D97-AF65-F5344CB8AC3E}">
        <p14:creationId xmlns:p14="http://schemas.microsoft.com/office/powerpoint/2010/main" val="37130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4"/>
            </p:custDataLst>
            <p:extLst>
              <p:ext uri="{D42A27DB-BD31-4B8C-83A1-F6EECF244321}">
                <p14:modId xmlns:p14="http://schemas.microsoft.com/office/powerpoint/2010/main" val="40975178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63" name="Diapositive think-cell" r:id="rId15" imgW="216" imgH="216" progId="TCLayout.ActiveDocument.1">
                  <p:embed/>
                </p:oleObj>
              </mc:Choice>
              <mc:Fallback>
                <p:oleObj name="Diapositive think-cell" r:id="rId15" imgW="216" imgH="216"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534670" y="302802"/>
            <a:ext cx="9624060" cy="1260211"/>
          </a:xfrm>
          <a:prstGeom prst="rect">
            <a:avLst/>
          </a:prstGeom>
        </p:spPr>
        <p:txBody>
          <a:bodyPr vert="horz" lIns="104299" tIns="52150" rIns="104299" bIns="5215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534670" y="1764295"/>
            <a:ext cx="9624060" cy="4990084"/>
          </a:xfrm>
          <a:prstGeom prst="rect">
            <a:avLst/>
          </a:prstGeom>
        </p:spPr>
        <p:txBody>
          <a:bodyPr vert="horz" lIns="104299" tIns="52150" rIns="104299" bIns="5215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9" name="Picture 2" descr="C:\Users\pierre.maurel\Documents\Crea a ranger\CABINET SANTE\Transformation Système de Santé\Fichier 1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187802" y="7020993"/>
            <a:ext cx="302915" cy="302915"/>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5"/>
          <p:cNvSpPr txBox="1">
            <a:spLocks/>
          </p:cNvSpPr>
          <p:nvPr userDrawn="1"/>
        </p:nvSpPr>
        <p:spPr>
          <a:xfrm>
            <a:off x="4075709" y="6978465"/>
            <a:ext cx="2495127" cy="402567"/>
          </a:xfrm>
          <a:prstGeom prst="rect">
            <a:avLst/>
          </a:prstGeom>
        </p:spPr>
        <p:txBody>
          <a:bodyPr anchor="ctr"/>
          <a:lstStyle>
            <a:defPPr>
              <a:defRPr lang="fr-FR"/>
            </a:defPPr>
            <a:lvl1pPr marL="0" algn="ctr" defTabSz="1042990" rtl="0" eaLnBrk="1" latinLnBrk="0" hangingPunct="1">
              <a:defRPr sz="1100" kern="1200">
                <a:solidFill>
                  <a:schemeClr val="bg1"/>
                </a:solidFill>
                <a:latin typeface="Carlito" panose="020F0502020204030204" pitchFamily="34" charset="0"/>
                <a:ea typeface="+mn-ea"/>
                <a:cs typeface="Carlito" panose="020F0502020204030204" pitchFamily="34" charset="0"/>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a:lstStyle>
          <a:p>
            <a:fld id="{4A2C694A-E8B2-429C-86F0-734E0D8DB8D6}" type="slidenum">
              <a:rPr lang="fr-FR" smtClean="0"/>
              <a:pPr/>
              <a:t>‹N°›</a:t>
            </a:fld>
            <a:endParaRPr lang="fr-FR" dirty="0"/>
          </a:p>
        </p:txBody>
      </p:sp>
      <p:sp>
        <p:nvSpPr>
          <p:cNvPr id="11" name="Espace réservé du pied de page 10"/>
          <p:cNvSpPr>
            <a:spLocks noGrp="1"/>
          </p:cNvSpPr>
          <p:nvPr>
            <p:ph type="ftr" sz="quarter" idx="3"/>
          </p:nvPr>
        </p:nvSpPr>
        <p:spPr>
          <a:xfrm>
            <a:off x="522164" y="6979395"/>
            <a:ext cx="4536504" cy="401637"/>
          </a:xfrm>
          <a:prstGeom prst="rect">
            <a:avLst/>
          </a:prstGeom>
        </p:spPr>
        <p:txBody>
          <a:bodyPr vert="horz" lIns="91440" tIns="45720" rIns="91440" bIns="45720" rtlCol="0" anchor="ctr"/>
          <a:lstStyle>
            <a:lvl1pPr algn="l">
              <a:defRPr sz="900">
                <a:solidFill>
                  <a:schemeClr val="bg1">
                    <a:lumMod val="50000"/>
                  </a:schemeClr>
                </a:solidFill>
              </a:defRPr>
            </a:lvl1pPr>
          </a:lstStyle>
          <a:p>
            <a:r>
              <a:rPr lang="fr-FR" dirty="0" smtClean="0"/>
              <a:t>STSS - 03/05/2018</a:t>
            </a:r>
            <a:endParaRPr lang="fr-FR" dirty="0"/>
          </a:p>
        </p:txBody>
      </p:sp>
    </p:spTree>
    <p:extLst>
      <p:ext uri="{BB962C8B-B14F-4D97-AF65-F5344CB8AC3E}">
        <p14:creationId xmlns:p14="http://schemas.microsoft.com/office/powerpoint/2010/main" val="19860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1042990" rtl="0" eaLnBrk="1" latinLnBrk="0" hangingPunct="1">
        <a:spcBef>
          <a:spcPct val="0"/>
        </a:spcBef>
        <a:buNone/>
        <a:defRPr sz="5000" kern="1200">
          <a:solidFill>
            <a:schemeClr val="tx1"/>
          </a:solidFill>
          <a:latin typeface="+mj-lt"/>
          <a:ea typeface="+mj-ea"/>
          <a:cs typeface="+mj-cs"/>
        </a:defRPr>
      </a:lvl1pPr>
    </p:titleStyle>
    <p:body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42990" rtl="0" eaLnBrk="1" latinLnBrk="0" hangingPunct="1">
        <a:defRPr sz="2100" kern="1200">
          <a:solidFill>
            <a:schemeClr val="tx1"/>
          </a:solidFill>
          <a:latin typeface="+mn-lt"/>
          <a:ea typeface="+mn-ea"/>
          <a:cs typeface="+mn-cs"/>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5"/>
            </p:custDataLst>
            <p:extLst>
              <p:ext uri="{D42A27DB-BD31-4B8C-83A1-F6EECF244321}">
                <p14:modId xmlns:p14="http://schemas.microsoft.com/office/powerpoint/2010/main" val="3534394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363" name="Diapositive think-cell" r:id="rId16" imgW="216" imgH="216" progId="TCLayout.ActiveDocument.1">
                  <p:embed/>
                </p:oleObj>
              </mc:Choice>
              <mc:Fallback>
                <p:oleObj name="Diapositive think-cell" r:id="rId16" imgW="216" imgH="216"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534670" y="302802"/>
            <a:ext cx="9624060" cy="1260211"/>
          </a:xfrm>
          <a:prstGeom prst="rect">
            <a:avLst/>
          </a:prstGeom>
        </p:spPr>
        <p:txBody>
          <a:bodyPr vert="horz" lIns="104299" tIns="52150" rIns="104299" bIns="5215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534670" y="1764295"/>
            <a:ext cx="9624060" cy="4990084"/>
          </a:xfrm>
          <a:prstGeom prst="rect">
            <a:avLst/>
          </a:prstGeom>
        </p:spPr>
        <p:txBody>
          <a:bodyPr vert="horz" lIns="104299" tIns="52150" rIns="104299" bIns="5215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9" name="Picture 2" descr="C:\Users\pierre.maurel\Documents\Crea a ranger\CABINET SANTE\Transformation Système de Santé\Fichier 1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187802" y="7020993"/>
            <a:ext cx="302915" cy="302915"/>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5"/>
          <p:cNvSpPr txBox="1">
            <a:spLocks/>
          </p:cNvSpPr>
          <p:nvPr userDrawn="1"/>
        </p:nvSpPr>
        <p:spPr>
          <a:xfrm>
            <a:off x="4075709" y="6978465"/>
            <a:ext cx="2495127" cy="402567"/>
          </a:xfrm>
          <a:prstGeom prst="rect">
            <a:avLst/>
          </a:prstGeom>
        </p:spPr>
        <p:txBody>
          <a:bodyPr anchor="ctr"/>
          <a:lstStyle>
            <a:defPPr>
              <a:defRPr lang="fr-FR"/>
            </a:defPPr>
            <a:lvl1pPr marL="0" algn="ctr" defTabSz="1042990" rtl="0" eaLnBrk="1" latinLnBrk="0" hangingPunct="1">
              <a:defRPr sz="1100" kern="1200">
                <a:solidFill>
                  <a:schemeClr val="bg1"/>
                </a:solidFill>
                <a:latin typeface="Carlito" panose="020F0502020204030204" pitchFamily="34" charset="0"/>
                <a:ea typeface="+mn-ea"/>
                <a:cs typeface="Carlito" panose="020F0502020204030204" pitchFamily="34" charset="0"/>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a:lstStyle>
          <a:p>
            <a:fld id="{4A2C694A-E8B2-429C-86F0-734E0D8DB8D6}" type="slidenum">
              <a:rPr lang="fr-FR" smtClean="0">
                <a:solidFill>
                  <a:prstClr val="white"/>
                </a:solidFill>
              </a:rPr>
              <a:pPr/>
              <a:t>‹N°›</a:t>
            </a:fld>
            <a:endParaRPr lang="fr-FR" dirty="0">
              <a:solidFill>
                <a:prstClr val="white"/>
              </a:solidFill>
            </a:endParaRPr>
          </a:p>
        </p:txBody>
      </p:sp>
      <p:sp>
        <p:nvSpPr>
          <p:cNvPr id="11" name="Espace réservé du pied de page 10"/>
          <p:cNvSpPr>
            <a:spLocks noGrp="1"/>
          </p:cNvSpPr>
          <p:nvPr>
            <p:ph type="ftr" sz="quarter" idx="3"/>
          </p:nvPr>
        </p:nvSpPr>
        <p:spPr>
          <a:xfrm>
            <a:off x="522164" y="6979395"/>
            <a:ext cx="4536504" cy="401637"/>
          </a:xfrm>
          <a:prstGeom prst="rect">
            <a:avLst/>
          </a:prstGeom>
        </p:spPr>
        <p:txBody>
          <a:bodyPr vert="horz" lIns="91440" tIns="45720" rIns="91440" bIns="45720" rtlCol="0" anchor="ctr"/>
          <a:lstStyle>
            <a:lvl1pPr algn="l">
              <a:defRPr sz="900">
                <a:solidFill>
                  <a:schemeClr val="bg1">
                    <a:lumMod val="50000"/>
                  </a:schemeClr>
                </a:solidFill>
              </a:defRPr>
            </a:lvl1pPr>
          </a:lstStyle>
          <a:p>
            <a:r>
              <a:rPr lang="fr-FR" dirty="0" smtClean="0">
                <a:solidFill>
                  <a:prstClr val="white">
                    <a:lumMod val="50000"/>
                  </a:prstClr>
                </a:solidFill>
              </a:rPr>
              <a:t>STSS - 03/05/2018</a:t>
            </a:r>
            <a:endParaRPr lang="fr-FR" dirty="0">
              <a:solidFill>
                <a:prstClr val="white">
                  <a:lumMod val="50000"/>
                </a:prstClr>
              </a:solidFill>
            </a:endParaRPr>
          </a:p>
        </p:txBody>
      </p:sp>
    </p:spTree>
    <p:extLst>
      <p:ext uri="{BB962C8B-B14F-4D97-AF65-F5344CB8AC3E}">
        <p14:creationId xmlns:p14="http://schemas.microsoft.com/office/powerpoint/2010/main" val="3477682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p:timing>
    <p:tnLst>
      <p:par>
        <p:cTn id="1" dur="indefinite" restart="never" nodeType="tmRoot"/>
      </p:par>
    </p:tnLst>
  </p:timing>
  <p:hf hdr="0" dt="0"/>
  <p:txStyles>
    <p:titleStyle>
      <a:lvl1pPr algn="ctr" defTabSz="1042990" rtl="0" eaLnBrk="1" latinLnBrk="0" hangingPunct="1">
        <a:spcBef>
          <a:spcPct val="0"/>
        </a:spcBef>
        <a:buNone/>
        <a:defRPr sz="5000" kern="1200">
          <a:solidFill>
            <a:schemeClr val="tx1"/>
          </a:solidFill>
          <a:latin typeface="+mj-lt"/>
          <a:ea typeface="+mj-ea"/>
          <a:cs typeface="+mj-cs"/>
        </a:defRPr>
      </a:lvl1pPr>
    </p:titleStyle>
    <p:body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42990" rtl="0" eaLnBrk="1" latinLnBrk="0" hangingPunct="1">
        <a:defRPr sz="2100" kern="1200">
          <a:solidFill>
            <a:schemeClr val="tx1"/>
          </a:solidFill>
          <a:latin typeface="+mn-lt"/>
          <a:ea typeface="+mn-ea"/>
          <a:cs typeface="+mn-cs"/>
        </a:defRPr>
      </a:lvl1pPr>
      <a:lvl2pPr marL="521495" algn="l" defTabSz="1042990" rtl="0" eaLnBrk="1" latinLnBrk="0" hangingPunct="1">
        <a:defRPr sz="2100" kern="1200">
          <a:solidFill>
            <a:schemeClr val="tx1"/>
          </a:solidFill>
          <a:latin typeface="+mn-lt"/>
          <a:ea typeface="+mn-ea"/>
          <a:cs typeface="+mn-cs"/>
        </a:defRPr>
      </a:lvl2pPr>
      <a:lvl3pPr marL="1042990" algn="l" defTabSz="1042990" rtl="0" eaLnBrk="1" latinLnBrk="0" hangingPunct="1">
        <a:defRPr sz="2100" kern="1200">
          <a:solidFill>
            <a:schemeClr val="tx1"/>
          </a:solidFill>
          <a:latin typeface="+mn-lt"/>
          <a:ea typeface="+mn-ea"/>
          <a:cs typeface="+mn-cs"/>
        </a:defRPr>
      </a:lvl3pPr>
      <a:lvl4pPr marL="1564485" algn="l" defTabSz="1042990" rtl="0" eaLnBrk="1" latinLnBrk="0" hangingPunct="1">
        <a:defRPr sz="2100" kern="1200">
          <a:solidFill>
            <a:schemeClr val="tx1"/>
          </a:solidFill>
          <a:latin typeface="+mn-lt"/>
          <a:ea typeface="+mn-ea"/>
          <a:cs typeface="+mn-cs"/>
        </a:defRPr>
      </a:lvl4pPr>
      <a:lvl5pPr marL="2085981" algn="l" defTabSz="1042990" rtl="0" eaLnBrk="1" latinLnBrk="0" hangingPunct="1">
        <a:defRPr sz="2100" kern="1200">
          <a:solidFill>
            <a:schemeClr val="tx1"/>
          </a:solidFill>
          <a:latin typeface="+mn-lt"/>
          <a:ea typeface="+mn-ea"/>
          <a:cs typeface="+mn-cs"/>
        </a:defRPr>
      </a:lvl5pPr>
      <a:lvl6pPr marL="2607476" algn="l" defTabSz="1042990" rtl="0" eaLnBrk="1" latinLnBrk="0" hangingPunct="1">
        <a:defRPr sz="2100" kern="1200">
          <a:solidFill>
            <a:schemeClr val="tx1"/>
          </a:solidFill>
          <a:latin typeface="+mn-lt"/>
          <a:ea typeface="+mn-ea"/>
          <a:cs typeface="+mn-cs"/>
        </a:defRPr>
      </a:lvl6pPr>
      <a:lvl7pPr marL="3128970" algn="l" defTabSz="1042990" rtl="0" eaLnBrk="1" latinLnBrk="0" hangingPunct="1">
        <a:defRPr sz="2100" kern="1200">
          <a:solidFill>
            <a:schemeClr val="tx1"/>
          </a:solidFill>
          <a:latin typeface="+mn-lt"/>
          <a:ea typeface="+mn-ea"/>
          <a:cs typeface="+mn-cs"/>
        </a:defRPr>
      </a:lvl7pPr>
      <a:lvl8pPr marL="3650465" algn="l" defTabSz="1042990" rtl="0" eaLnBrk="1" latinLnBrk="0" hangingPunct="1">
        <a:defRPr sz="2100" kern="1200">
          <a:solidFill>
            <a:schemeClr val="tx1"/>
          </a:solidFill>
          <a:latin typeface="+mn-lt"/>
          <a:ea typeface="+mn-ea"/>
          <a:cs typeface="+mn-cs"/>
        </a:defRPr>
      </a:lvl8pPr>
      <a:lvl9pPr marL="4171960" algn="l" defTabSz="10429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4653" y="6804967"/>
            <a:ext cx="79208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4A2C694A-E8B2-429C-86F0-734E0D8DB8D6}" type="slidenum">
              <a:rPr lang="fr-FR" smtClean="0"/>
              <a:pPr/>
              <a:t>1</a:t>
            </a:fld>
            <a:endParaRPr lang="fr-FR" dirty="0"/>
          </a:p>
        </p:txBody>
      </p:sp>
      <p:grpSp>
        <p:nvGrpSpPr>
          <p:cNvPr id="4" name="Groupe 3"/>
          <p:cNvGrpSpPr/>
          <p:nvPr/>
        </p:nvGrpSpPr>
        <p:grpSpPr>
          <a:xfrm>
            <a:off x="-2358156" y="-129518"/>
            <a:ext cx="13328041" cy="7821885"/>
            <a:chOff x="-2358156" y="-129518"/>
            <a:chExt cx="13328041" cy="7821885"/>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156" y="-129518"/>
              <a:ext cx="13328041" cy="7821885"/>
            </a:xfrm>
            <a:prstGeom prst="rect">
              <a:avLst/>
            </a:prstGeom>
          </p:spPr>
        </p:pic>
        <p:sp>
          <p:nvSpPr>
            <p:cNvPr id="5" name="Rectangle 4"/>
            <p:cNvSpPr/>
            <p:nvPr/>
          </p:nvSpPr>
          <p:spPr>
            <a:xfrm>
              <a:off x="3782180" y="2988543"/>
              <a:ext cx="6120680"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8548" y="1620391"/>
              <a:ext cx="4824536" cy="2494487"/>
            </a:xfrm>
            <a:prstGeom prst="rect">
              <a:avLst/>
            </a:prstGeom>
          </p:spPr>
        </p:pic>
        <p:sp>
          <p:nvSpPr>
            <p:cNvPr id="2" name="ZoneTexte 1"/>
            <p:cNvSpPr txBox="1"/>
            <p:nvPr/>
          </p:nvSpPr>
          <p:spPr>
            <a:xfrm>
              <a:off x="3782180" y="4500711"/>
              <a:ext cx="6048672" cy="969496"/>
            </a:xfrm>
            <a:prstGeom prst="rect">
              <a:avLst/>
            </a:prstGeom>
            <a:noFill/>
          </p:spPr>
          <p:txBody>
            <a:bodyPr wrap="square" rtlCol="0">
              <a:spAutoFit/>
            </a:bodyPr>
            <a:lstStyle/>
            <a:p>
              <a:pPr algn="ctr"/>
              <a:r>
                <a:rPr lang="fr-FR" sz="1900" b="1" dirty="0" smtClean="0">
                  <a:solidFill>
                    <a:schemeClr val="tx2"/>
                  </a:solidFill>
                  <a:latin typeface="Carlito" panose="020F0502020204030204" pitchFamily="34" charset="0"/>
                  <a:cs typeface="Carlito" panose="020F0502020204030204" pitchFamily="34" charset="0"/>
                </a:rPr>
                <a:t>AGORA</a:t>
              </a:r>
            </a:p>
            <a:p>
              <a:pPr algn="ctr"/>
              <a:endParaRPr lang="fr-FR" sz="1900" b="1" dirty="0" smtClean="0">
                <a:solidFill>
                  <a:schemeClr val="accent5"/>
                </a:solidFill>
                <a:latin typeface="Carlito" panose="020F0502020204030204" pitchFamily="34" charset="0"/>
                <a:cs typeface="Carlito" panose="020F0502020204030204" pitchFamily="34" charset="0"/>
              </a:endParaRPr>
            </a:p>
            <a:p>
              <a:pPr algn="ctr"/>
              <a:r>
                <a:rPr lang="fr-FR" sz="1900" b="1" dirty="0" smtClean="0">
                  <a:solidFill>
                    <a:schemeClr val="accent5"/>
                  </a:solidFill>
                  <a:latin typeface="Carlito" panose="020F0502020204030204" pitchFamily="34" charset="0"/>
                  <a:cs typeface="Carlito" panose="020F0502020204030204" pitchFamily="34" charset="0"/>
                </a:rPr>
                <a:t>Ma Santé 2022 et le </a:t>
              </a:r>
              <a:r>
                <a:rPr lang="fr-FR" sz="1900" b="1" dirty="0" smtClean="0">
                  <a:solidFill>
                    <a:schemeClr val="accent5"/>
                  </a:solidFill>
                  <a:latin typeface="Carlito" panose="020F0502020204030204" pitchFamily="34" charset="0"/>
                  <a:cs typeface="Carlito" panose="020F0502020204030204" pitchFamily="34" charset="0"/>
                </a:rPr>
                <a:t>décloisonnement des </a:t>
              </a:r>
              <a:r>
                <a:rPr lang="fr-FR" sz="1900" b="1" dirty="0" smtClean="0">
                  <a:solidFill>
                    <a:schemeClr val="accent5"/>
                  </a:solidFill>
                  <a:latin typeface="Carlito" panose="020F0502020204030204" pitchFamily="34" charset="0"/>
                  <a:cs typeface="Carlito" panose="020F0502020204030204" pitchFamily="34" charset="0"/>
                </a:rPr>
                <a:t>soins</a:t>
              </a:r>
            </a:p>
          </p:txBody>
        </p:sp>
      </p:grpSp>
    </p:spTree>
    <p:extLst>
      <p:ext uri="{BB962C8B-B14F-4D97-AF65-F5344CB8AC3E}">
        <p14:creationId xmlns:p14="http://schemas.microsoft.com/office/powerpoint/2010/main" val="2666588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STSS - 03/05/2018</a:t>
            </a:r>
            <a:endParaRPr lang="fr-FR" dirty="0"/>
          </a:p>
        </p:txBody>
      </p:sp>
      <p:sp>
        <p:nvSpPr>
          <p:cNvPr id="3" name="Espace réservé du contenu 2"/>
          <p:cNvSpPr txBox="1">
            <a:spLocks/>
          </p:cNvSpPr>
          <p:nvPr/>
        </p:nvSpPr>
        <p:spPr>
          <a:xfrm>
            <a:off x="162124" y="684287"/>
            <a:ext cx="10693400" cy="4680520"/>
          </a:xfrm>
          <a:prstGeom prst="rect">
            <a:avLst/>
          </a:prstGeom>
        </p:spPr>
        <p:txBody>
          <a:bodyPr>
            <a:normAutofit fontScale="85000" lnSpcReduction="20000"/>
          </a:bodyPr>
          <a:lst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r>
              <a:rPr lang="fr-FR" sz="4000" dirty="0" smtClean="0">
                <a:solidFill>
                  <a:srgbClr val="399DB7"/>
                </a:solidFill>
              </a:rPr>
              <a:t>Intervenants</a:t>
            </a:r>
            <a:endParaRPr lang="fr-FR" sz="2100" b="1" cap="small" dirty="0" smtClean="0">
              <a:solidFill>
                <a:schemeClr val="tx2"/>
              </a:solidFill>
            </a:endParaRPr>
          </a:p>
          <a:p>
            <a:pPr marL="0" indent="0" algn="ctr">
              <a:buFont typeface="Arial" panose="020B0604020202020204" pitchFamily="34" charset="0"/>
              <a:buNone/>
            </a:pPr>
            <a:r>
              <a:rPr lang="fr-FR" b="1" cap="small" dirty="0" smtClean="0">
                <a:solidFill>
                  <a:schemeClr val="tx2"/>
                </a:solidFill>
              </a:rPr>
              <a:t>Camille ABRIAL</a:t>
            </a:r>
          </a:p>
          <a:p>
            <a:pPr marL="0" indent="0" algn="ctr">
              <a:buFont typeface="Arial" panose="020B0604020202020204" pitchFamily="34" charset="0"/>
              <a:buNone/>
            </a:pPr>
            <a:r>
              <a:rPr lang="fr-FR" sz="1900" cap="small" dirty="0" smtClean="0">
                <a:solidFill>
                  <a:schemeClr val="tx2"/>
                </a:solidFill>
              </a:rPr>
              <a:t>directrice du CH Sud ouest </a:t>
            </a:r>
            <a:r>
              <a:rPr lang="fr-FR" sz="1900" cap="small" dirty="0" err="1" smtClean="0">
                <a:solidFill>
                  <a:schemeClr val="tx2"/>
                </a:solidFill>
              </a:rPr>
              <a:t>mayenne</a:t>
            </a:r>
            <a:endParaRPr lang="fr-FR" sz="1900" cap="small" dirty="0" smtClean="0">
              <a:solidFill>
                <a:schemeClr val="tx2"/>
              </a:solidFill>
            </a:endParaRPr>
          </a:p>
          <a:p>
            <a:pPr marL="0" indent="0" algn="ctr">
              <a:buFont typeface="Arial" panose="020B0604020202020204" pitchFamily="34" charset="0"/>
              <a:buNone/>
            </a:pPr>
            <a:r>
              <a:rPr lang="fr-FR" sz="4000" b="1" cap="small" dirty="0" smtClean="0">
                <a:solidFill>
                  <a:schemeClr val="tx2"/>
                </a:solidFill>
              </a:rPr>
              <a:t>Dr Bertrand JOSEPH</a:t>
            </a:r>
          </a:p>
          <a:p>
            <a:pPr marL="0" indent="0" algn="ctr">
              <a:buFont typeface="Arial" panose="020B0604020202020204" pitchFamily="34" charset="0"/>
              <a:buNone/>
            </a:pPr>
            <a:r>
              <a:rPr lang="fr-FR" sz="2100" cap="small" dirty="0" smtClean="0">
                <a:solidFill>
                  <a:schemeClr val="tx2"/>
                </a:solidFill>
              </a:rPr>
              <a:t>Leader de la CPTS « Sud 28 », centre val de Loire</a:t>
            </a:r>
          </a:p>
          <a:p>
            <a:pPr marL="0" indent="0" algn="ctr">
              <a:buFont typeface="Arial" panose="020B0604020202020204" pitchFamily="34" charset="0"/>
              <a:buNone/>
            </a:pPr>
            <a:r>
              <a:rPr lang="fr-FR" sz="4000" b="1" cap="small" dirty="0" smtClean="0">
                <a:solidFill>
                  <a:schemeClr val="tx2"/>
                </a:solidFill>
              </a:rPr>
              <a:t>Dr Louise VILLENEUVE et Alain BEAUPIN</a:t>
            </a:r>
          </a:p>
          <a:p>
            <a:pPr marL="0" indent="0" algn="ctr">
              <a:buFont typeface="Arial" panose="020B0604020202020204" pitchFamily="34" charset="0"/>
              <a:buNone/>
            </a:pPr>
            <a:r>
              <a:rPr lang="fr-FR" sz="2100" cap="small" dirty="0" smtClean="0">
                <a:solidFill>
                  <a:schemeClr val="tx2"/>
                </a:solidFill>
              </a:rPr>
              <a:t>Centre de santé </a:t>
            </a:r>
            <a:r>
              <a:rPr lang="fr-FR" sz="2100" cap="small" dirty="0" err="1" smtClean="0">
                <a:solidFill>
                  <a:schemeClr val="tx2"/>
                </a:solidFill>
              </a:rPr>
              <a:t>richerand</a:t>
            </a:r>
            <a:r>
              <a:rPr lang="fr-FR" sz="2100" cap="small" dirty="0" smtClean="0">
                <a:solidFill>
                  <a:schemeClr val="tx2"/>
                </a:solidFill>
              </a:rPr>
              <a:t> </a:t>
            </a:r>
          </a:p>
          <a:p>
            <a:pPr marL="0" indent="0" algn="ctr">
              <a:buFont typeface="Arial" panose="020B0604020202020204" pitchFamily="34" charset="0"/>
              <a:buNone/>
            </a:pPr>
            <a:endParaRPr lang="fr-FR" sz="2100" cap="small" dirty="0" smtClean="0">
              <a:solidFill>
                <a:schemeClr val="tx2"/>
              </a:solidFill>
            </a:endParaRPr>
          </a:p>
          <a:p>
            <a:pPr marL="0" indent="0" algn="ctr">
              <a:buNone/>
            </a:pPr>
            <a:r>
              <a:rPr lang="fr-FR" sz="3600" dirty="0" smtClean="0">
                <a:solidFill>
                  <a:srgbClr val="399DB7"/>
                </a:solidFill>
              </a:rPr>
              <a:t>Animation</a:t>
            </a:r>
          </a:p>
          <a:p>
            <a:pPr marL="0" indent="0" algn="ctr">
              <a:buNone/>
            </a:pPr>
            <a:r>
              <a:rPr lang="fr-FR" sz="4300" b="1" dirty="0" smtClean="0">
                <a:solidFill>
                  <a:schemeClr val="tx2"/>
                </a:solidFill>
              </a:rPr>
              <a:t>Eve ROBERT</a:t>
            </a:r>
          </a:p>
          <a:p>
            <a:pPr marL="0" indent="0" algn="ctr">
              <a:buNone/>
            </a:pPr>
            <a:r>
              <a:rPr lang="fr-FR" sz="2100" cap="small" dirty="0" smtClean="0">
                <a:solidFill>
                  <a:schemeClr val="tx2"/>
                </a:solidFill>
              </a:rPr>
              <a:t>Cheffe de projet « Accès aux soins » à la DGOS</a:t>
            </a:r>
            <a:endParaRPr lang="fr-FR" sz="2100" dirty="0" smtClean="0">
              <a:solidFill>
                <a:srgbClr val="399DB7"/>
              </a:solidFill>
            </a:endParaRPr>
          </a:p>
          <a:p>
            <a:pPr marL="0" indent="0" algn="ctr">
              <a:buNone/>
            </a:pPr>
            <a:endParaRPr lang="fr-FR" sz="2000" b="1" cap="small" dirty="0">
              <a:solidFill>
                <a:schemeClr val="tx2"/>
              </a:solidFill>
            </a:endParaRPr>
          </a:p>
          <a:p>
            <a:pPr marL="0" indent="0" algn="ctr">
              <a:buFont typeface="Arial" panose="020B0604020202020204" pitchFamily="34" charset="0"/>
              <a:buNone/>
            </a:pPr>
            <a:endParaRPr lang="fr-FR" dirty="0" smtClean="0">
              <a:solidFill>
                <a:srgbClr val="399DB7"/>
              </a:solidFill>
            </a:endParaRPr>
          </a:p>
          <a:p>
            <a:pPr marL="0" indent="0" algn="ctr">
              <a:buFont typeface="Arial" panose="020B0604020202020204" pitchFamily="34" charset="0"/>
              <a:buNone/>
            </a:pPr>
            <a:endParaRPr lang="fr-FR" dirty="0" smtClean="0">
              <a:solidFill>
                <a:srgbClr val="399DB7"/>
              </a:solidFill>
            </a:endParaRPr>
          </a:p>
          <a:p>
            <a:pPr marL="0" indent="0" algn="ctr">
              <a:buFont typeface="Arial" panose="020B0604020202020204" pitchFamily="34" charset="0"/>
              <a:buNone/>
            </a:pPr>
            <a:endParaRPr lang="fr-FR" b="1" dirty="0" smtClean="0">
              <a:solidFill>
                <a:srgbClr val="399DB7"/>
              </a:solidFill>
            </a:endParaRPr>
          </a:p>
          <a:p>
            <a:pPr marL="0" indent="0" algn="ctr">
              <a:buFont typeface="Arial" panose="020B0604020202020204" pitchFamily="34" charset="0"/>
              <a:buNone/>
            </a:pPr>
            <a:endParaRPr lang="fr-FR" b="1" dirty="0"/>
          </a:p>
        </p:txBody>
      </p:sp>
      <p:sp>
        <p:nvSpPr>
          <p:cNvPr id="4" name="Larme 3"/>
          <p:cNvSpPr/>
          <p:nvPr/>
        </p:nvSpPr>
        <p:spPr>
          <a:xfrm rot="5400000">
            <a:off x="664313" y="396255"/>
            <a:ext cx="1044000" cy="1044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909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STSS - 03/05/2018</a:t>
            </a:r>
            <a:endParaRPr lang="fr-FR" dirty="0"/>
          </a:p>
        </p:txBody>
      </p:sp>
      <p:sp>
        <p:nvSpPr>
          <p:cNvPr id="3" name="ZoneTexte 2"/>
          <p:cNvSpPr txBox="1"/>
          <p:nvPr/>
        </p:nvSpPr>
        <p:spPr>
          <a:xfrm>
            <a:off x="1098228" y="494166"/>
            <a:ext cx="6624738" cy="400110"/>
          </a:xfrm>
          <a:prstGeom prst="rect">
            <a:avLst/>
          </a:prstGeom>
          <a:noFill/>
        </p:spPr>
        <p:txBody>
          <a:bodyPr wrap="square" rtlCol="0">
            <a:spAutoFit/>
          </a:bodyPr>
          <a:lstStyle/>
          <a:p>
            <a:r>
              <a:rPr lang="fr-FR" sz="2000" b="1" cap="small" dirty="0" smtClean="0">
                <a:solidFill>
                  <a:srgbClr val="00517E"/>
                </a:solidFill>
                <a:latin typeface="Carlito" panose="020F0502020204030204" pitchFamily="34" charset="0"/>
                <a:cs typeface="Carlito" panose="020F0502020204030204" pitchFamily="34" charset="0"/>
              </a:rPr>
              <a:t>Le décloisonnement des soins au cœur de Ma Santé 2022</a:t>
            </a:r>
            <a:endParaRPr lang="fr-FR" sz="2000" b="1" cap="small" dirty="0">
              <a:solidFill>
                <a:srgbClr val="00517E"/>
              </a:solidFill>
              <a:latin typeface="Carlito" panose="020F0502020204030204" pitchFamily="34" charset="0"/>
              <a:cs typeface="Carlito" panose="020F0502020204030204" pitchFamily="34" charset="0"/>
            </a:endParaRPr>
          </a:p>
        </p:txBody>
      </p:sp>
      <p:cxnSp>
        <p:nvCxnSpPr>
          <p:cNvPr id="4" name="Connecteur droit 3"/>
          <p:cNvCxnSpPr/>
          <p:nvPr/>
        </p:nvCxnSpPr>
        <p:spPr>
          <a:xfrm>
            <a:off x="378148" y="396255"/>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390139" y="972319"/>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Larme 5"/>
          <p:cNvSpPr/>
          <p:nvPr/>
        </p:nvSpPr>
        <p:spPr>
          <a:xfrm rot="5400000">
            <a:off x="54112" y="216235"/>
            <a:ext cx="792088" cy="720080"/>
          </a:xfrm>
          <a:prstGeom prst="teardrop">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8" name="Image 7"/>
          <p:cNvPicPr>
            <a:picLocks noChangeAspect="1"/>
          </p:cNvPicPr>
          <p:nvPr/>
        </p:nvPicPr>
        <p:blipFill rotWithShape="1">
          <a:blip r:embed="rId2">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29829" t="77618" r="60926" b="11907"/>
          <a:stretch/>
        </p:blipFill>
        <p:spPr>
          <a:xfrm>
            <a:off x="84015" y="180231"/>
            <a:ext cx="792089" cy="792088"/>
          </a:xfrm>
          <a:prstGeom prst="rect">
            <a:avLst/>
          </a:prstGeom>
        </p:spPr>
      </p:pic>
      <p:sp>
        <p:nvSpPr>
          <p:cNvPr id="9" name="Rectangle 8"/>
          <p:cNvSpPr/>
          <p:nvPr/>
        </p:nvSpPr>
        <p:spPr>
          <a:xfrm>
            <a:off x="432808" y="972319"/>
            <a:ext cx="10098468" cy="6247864"/>
          </a:xfrm>
          <a:prstGeom prst="rect">
            <a:avLst/>
          </a:prstGeom>
        </p:spPr>
        <p:txBody>
          <a:bodyPr wrap="square">
            <a:spAutoFit/>
          </a:bodyPr>
          <a:lstStyle/>
          <a:p>
            <a:pPr algn="just">
              <a:buClr>
                <a:schemeClr val="accent5"/>
              </a:buClr>
              <a:buSzPct val="138000"/>
            </a:pPr>
            <a:r>
              <a:rPr lang="fr-FR" sz="1600" b="1" dirty="0">
                <a:solidFill>
                  <a:schemeClr val="accent5"/>
                </a:solidFill>
                <a:latin typeface="Carlito" panose="020F0502020204030204" pitchFamily="34" charset="0"/>
                <a:cs typeface="Carlito" panose="020F0502020204030204" pitchFamily="34" charset="0"/>
              </a:rPr>
              <a:t>Constat initial : </a:t>
            </a:r>
            <a:endParaRPr lang="fr-FR" sz="1600" b="1" dirty="0" smtClean="0">
              <a:solidFill>
                <a:schemeClr val="accent5"/>
              </a:solidFill>
              <a:latin typeface="Carlito" panose="020F0502020204030204" pitchFamily="34" charset="0"/>
              <a:cs typeface="Carlito" panose="020F0502020204030204" pitchFamily="34" charset="0"/>
            </a:endParaRPr>
          </a:p>
          <a:p>
            <a:pPr algn="just">
              <a:buClr>
                <a:schemeClr val="accent5"/>
              </a:buClr>
              <a:buSzPct val="138000"/>
            </a:pPr>
            <a:endParaRPr lang="fr-FR" sz="1200" b="1" dirty="0">
              <a:latin typeface="Carlito" panose="020F0502020204030204" pitchFamily="34" charset="0"/>
              <a:cs typeface="Carlito" panose="020F0502020204030204" pitchFamily="34" charset="0"/>
            </a:endParaRPr>
          </a:p>
          <a:p>
            <a:pPr marL="342900" indent="-34290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rPr>
              <a:t>Des </a:t>
            </a:r>
            <a:r>
              <a:rPr lang="fr-FR" sz="1600" dirty="0">
                <a:latin typeface="Carlito" panose="020F0502020204030204" pitchFamily="34" charset="0"/>
                <a:cs typeface="Carlito" panose="020F0502020204030204" pitchFamily="34" charset="0"/>
              </a:rPr>
              <a:t>soins de ville insuffisamment structurés pour faire face aux enjeux de virage ambulatoire, d’une croissance des maladies chroniques et de la démographie médicale </a:t>
            </a:r>
            <a:r>
              <a:rPr lang="fr-FR" sz="1600" dirty="0">
                <a:latin typeface="Carlito" panose="020F0502020204030204" pitchFamily="34" charset="0"/>
                <a:cs typeface="Carlito" panose="020F0502020204030204" pitchFamily="34" charset="0"/>
                <a:sym typeface="Wingdings" panose="05000000000000000000" pitchFamily="2" charset="2"/>
              </a:rPr>
              <a:t> un isolement qui nuit à la coopération avec l’hôpital et le médico-social et laisse le patient démuni face à une multitude d’interlocuteurs</a:t>
            </a:r>
            <a:r>
              <a:rPr lang="fr-FR" sz="1600" dirty="0" smtClean="0">
                <a:latin typeface="Carlito" panose="020F0502020204030204" pitchFamily="34" charset="0"/>
                <a:cs typeface="Carlito" panose="020F0502020204030204" pitchFamily="34" charset="0"/>
                <a:sym typeface="Wingdings" panose="05000000000000000000" pitchFamily="2" charset="2"/>
              </a:rPr>
              <a:t>.</a:t>
            </a:r>
          </a:p>
          <a:p>
            <a:pPr algn="just">
              <a:buClr>
                <a:schemeClr val="accent5"/>
              </a:buClr>
              <a:buSzPct val="138000"/>
            </a:pPr>
            <a:endParaRPr lang="fr-FR" sz="1600" dirty="0" smtClean="0">
              <a:latin typeface="Carlito" panose="020F0502020204030204" pitchFamily="34" charset="0"/>
              <a:cs typeface="Carlito" panose="020F0502020204030204" pitchFamily="34" charset="0"/>
              <a:sym typeface="Wingdings" panose="05000000000000000000" pitchFamily="2" charset="2"/>
            </a:endParaRPr>
          </a:p>
          <a:p>
            <a:pPr marL="342900" indent="-34290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sym typeface="Wingdings" panose="05000000000000000000" pitchFamily="2" charset="2"/>
              </a:rPr>
              <a:t>Des établissements de santé qui fonctionnent encore trop souvent de manière « </a:t>
            </a:r>
            <a:r>
              <a:rPr lang="fr-FR" sz="1600" dirty="0" err="1" smtClean="0">
                <a:latin typeface="Carlito" panose="020F0502020204030204" pitchFamily="34" charset="0"/>
                <a:cs typeface="Carlito" panose="020F0502020204030204" pitchFamily="34" charset="0"/>
                <a:sym typeface="Wingdings" panose="05000000000000000000" pitchFamily="2" charset="2"/>
              </a:rPr>
              <a:t>hospitalo</a:t>
            </a:r>
            <a:r>
              <a:rPr lang="fr-FR" sz="1600" dirty="0" smtClean="0">
                <a:latin typeface="Carlito" panose="020F0502020204030204" pitchFamily="34" charset="0"/>
                <a:cs typeface="Carlito" panose="020F0502020204030204" pitchFamily="34" charset="0"/>
                <a:sym typeface="Wingdings" panose="05000000000000000000" pitchFamily="2" charset="2"/>
              </a:rPr>
              <a:t>-centrée », notamment par manque d’outils et de structures de coordination pour assurer le bon suivi des patients en amont et en aval de leur hospitalisation.  </a:t>
            </a:r>
          </a:p>
          <a:p>
            <a:pPr marL="342900" indent="-342900" algn="just">
              <a:buClr>
                <a:schemeClr val="accent5"/>
              </a:buClr>
              <a:buSzPct val="138000"/>
              <a:buFont typeface="Arial" panose="020B0604020202020204" pitchFamily="34" charset="0"/>
              <a:buChar char="•"/>
            </a:pPr>
            <a:endParaRPr lang="fr-FR" sz="1800" dirty="0" smtClean="0">
              <a:latin typeface="Carlito" panose="020F0502020204030204" pitchFamily="34" charset="0"/>
              <a:cs typeface="Carlito" panose="020F0502020204030204" pitchFamily="34" charset="0"/>
              <a:sym typeface="Wingdings" panose="05000000000000000000" pitchFamily="2" charset="2"/>
            </a:endParaRPr>
          </a:p>
          <a:p>
            <a:pPr algn="just">
              <a:buClr>
                <a:schemeClr val="accent5"/>
              </a:buClr>
              <a:buSzPct val="138000"/>
            </a:pPr>
            <a:r>
              <a:rPr lang="fr-FR" sz="1600" b="1" dirty="0" smtClean="0">
                <a:solidFill>
                  <a:schemeClr val="accent5"/>
                </a:solidFill>
                <a:latin typeface="Carlito" panose="020F0502020204030204" pitchFamily="34" charset="0"/>
                <a:cs typeface="Carlito" panose="020F0502020204030204" pitchFamily="34" charset="0"/>
                <a:sym typeface="Wingdings" panose="05000000000000000000" pitchFamily="2" charset="2"/>
              </a:rPr>
              <a:t>Ma Santé 2022, une stratégie globale au service du décloisonnement des soins : </a:t>
            </a:r>
          </a:p>
          <a:p>
            <a:pPr algn="just">
              <a:buClr>
                <a:schemeClr val="accent5"/>
              </a:buClr>
              <a:buSzPct val="138000"/>
            </a:pPr>
            <a:endParaRPr lang="fr-FR" sz="1800" b="1" dirty="0" smtClean="0">
              <a:solidFill>
                <a:schemeClr val="accent5"/>
              </a:solidFill>
              <a:latin typeface="Carlito" panose="020F0502020204030204" pitchFamily="34" charset="0"/>
              <a:cs typeface="Carlito" panose="020F0502020204030204" pitchFamily="34" charset="0"/>
              <a:sym typeface="Wingdings" panose="05000000000000000000" pitchFamily="2" charset="2"/>
            </a:endParaRPr>
          </a:p>
          <a:p>
            <a:pPr marL="285750" indent="-28575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sym typeface="Wingdings" panose="05000000000000000000" pitchFamily="2" charset="2"/>
              </a:rPr>
              <a:t>Par la réforme des études en santé, notamment l’objectif de développement des stages ambulatoires, qui permettra aux étudiants et aux internes en médecine de renforcer leur connaissance de l’exercice en ville. </a:t>
            </a:r>
          </a:p>
          <a:p>
            <a:pPr algn="just">
              <a:buClr>
                <a:schemeClr val="accent5"/>
              </a:buClr>
              <a:buSzPct val="138000"/>
            </a:pPr>
            <a:endParaRPr lang="fr-FR" sz="1600" dirty="0" smtClean="0">
              <a:latin typeface="Carlito" panose="020F0502020204030204" pitchFamily="34" charset="0"/>
              <a:cs typeface="Carlito" panose="020F0502020204030204" pitchFamily="34" charset="0"/>
              <a:sym typeface="Wingdings" panose="05000000000000000000" pitchFamily="2" charset="2"/>
            </a:endParaRPr>
          </a:p>
          <a:p>
            <a:pPr marL="285750" indent="-28575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sym typeface="Wingdings" panose="05000000000000000000" pitchFamily="2" charset="2"/>
              </a:rPr>
              <a:t>Par la réforme des statuts médicaux : </a:t>
            </a:r>
            <a:r>
              <a:rPr lang="fr-FR" sz="1600" dirty="0" smtClean="0"/>
              <a:t>la création d’un statut unique de PH titulaire vise à diversifier les parcours professionnels et à rendre plus aisé l’exercice mixte entre la ville et l’hôpital. De manière plus ciblée, le dispositif « 400 médecins généralistes dans les territoires prioritaires » propose aux jeunes médecins de débuter leur carrière sur des postes mixtes. </a:t>
            </a:r>
          </a:p>
          <a:p>
            <a:pPr algn="just">
              <a:buClr>
                <a:schemeClr val="accent5"/>
              </a:buClr>
              <a:buSzPct val="138000"/>
            </a:pPr>
            <a:endParaRPr lang="fr-FR" sz="1600" dirty="0" smtClean="0"/>
          </a:p>
          <a:p>
            <a:pPr marL="285750" indent="-28575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sym typeface="Wingdings" panose="05000000000000000000" pitchFamily="2" charset="2"/>
              </a:rPr>
              <a:t>Par la logique de gradation des soins : la labellisation des hôpitaux de proximité permettra de le lien avec les acteurs de ville, tant en matière de gouvernance et d’organisation que de pratiques quotidiennes. </a:t>
            </a:r>
          </a:p>
          <a:p>
            <a:pPr algn="just">
              <a:buClr>
                <a:schemeClr val="accent5"/>
              </a:buClr>
              <a:buSzPct val="138000"/>
            </a:pPr>
            <a:endParaRPr lang="fr-FR" sz="1600" dirty="0" smtClean="0">
              <a:latin typeface="Carlito" panose="020F0502020204030204" pitchFamily="34" charset="0"/>
              <a:cs typeface="Carlito" panose="020F0502020204030204" pitchFamily="34" charset="0"/>
              <a:sym typeface="Wingdings" panose="05000000000000000000" pitchFamily="2" charset="2"/>
            </a:endParaRPr>
          </a:p>
          <a:p>
            <a:pPr marL="285750" indent="-285750"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sym typeface="Wingdings" panose="05000000000000000000" pitchFamily="2" charset="2"/>
              </a:rPr>
              <a:t>Par la structuration des soins ambulatoires au travers du soutien au développement  des Communautés professionnelles territoriales de santé. </a:t>
            </a:r>
          </a:p>
        </p:txBody>
      </p:sp>
    </p:spTree>
    <p:extLst>
      <p:ext uri="{BB962C8B-B14F-4D97-AF65-F5344CB8AC3E}">
        <p14:creationId xmlns:p14="http://schemas.microsoft.com/office/powerpoint/2010/main" val="15599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white">
                    <a:lumMod val="50000"/>
                  </a:prstClr>
                </a:solidFill>
              </a:rPr>
              <a:t>STSS - 03/05/2018</a:t>
            </a:r>
            <a:endParaRPr lang="fr-FR" dirty="0">
              <a:solidFill>
                <a:prstClr val="white">
                  <a:lumMod val="50000"/>
                </a:prstClr>
              </a:solidFill>
            </a:endParaRPr>
          </a:p>
        </p:txBody>
      </p:sp>
      <p:sp>
        <p:nvSpPr>
          <p:cNvPr id="3" name="ZoneTexte 2"/>
          <p:cNvSpPr txBox="1"/>
          <p:nvPr/>
        </p:nvSpPr>
        <p:spPr>
          <a:xfrm>
            <a:off x="1098228" y="494166"/>
            <a:ext cx="6624738" cy="400110"/>
          </a:xfrm>
          <a:prstGeom prst="rect">
            <a:avLst/>
          </a:prstGeom>
          <a:noFill/>
        </p:spPr>
        <p:txBody>
          <a:bodyPr wrap="square" rtlCol="0">
            <a:spAutoFit/>
          </a:bodyPr>
          <a:lstStyle/>
          <a:p>
            <a:r>
              <a:rPr lang="fr-FR" sz="2000" b="1" cap="small" dirty="0" smtClean="0">
                <a:solidFill>
                  <a:srgbClr val="00517E"/>
                </a:solidFill>
                <a:latin typeface="Carlito" panose="020F0502020204030204" pitchFamily="34" charset="0"/>
                <a:cs typeface="Carlito" panose="020F0502020204030204" pitchFamily="34" charset="0"/>
              </a:rPr>
              <a:t>Les Communautés Professionnelles Territoriales de Santé</a:t>
            </a:r>
            <a:endParaRPr lang="fr-FR" sz="2000" b="1" cap="small" dirty="0">
              <a:solidFill>
                <a:srgbClr val="00517E"/>
              </a:solidFill>
              <a:latin typeface="Carlito" panose="020F0502020204030204" pitchFamily="34" charset="0"/>
              <a:cs typeface="Carlito" panose="020F0502020204030204" pitchFamily="34" charset="0"/>
            </a:endParaRPr>
          </a:p>
        </p:txBody>
      </p:sp>
      <p:cxnSp>
        <p:nvCxnSpPr>
          <p:cNvPr id="4" name="Connecteur droit 3"/>
          <p:cNvCxnSpPr/>
          <p:nvPr/>
        </p:nvCxnSpPr>
        <p:spPr>
          <a:xfrm>
            <a:off x="378148" y="396255"/>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390139" y="972319"/>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Larme 5"/>
          <p:cNvSpPr/>
          <p:nvPr/>
        </p:nvSpPr>
        <p:spPr>
          <a:xfrm rot="5400000">
            <a:off x="54112" y="216235"/>
            <a:ext cx="792088" cy="720080"/>
          </a:xfrm>
          <a:prstGeom prst="teardrop">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Espace réservé du contenu 2"/>
          <p:cNvSpPr txBox="1">
            <a:spLocks/>
          </p:cNvSpPr>
          <p:nvPr/>
        </p:nvSpPr>
        <p:spPr>
          <a:xfrm>
            <a:off x="4876373" y="1012477"/>
            <a:ext cx="5058256" cy="5960235"/>
          </a:xfrm>
          <a:prstGeom prst="rect">
            <a:avLst/>
          </a:prstGeom>
        </p:spPr>
        <p:txBody>
          <a:bodyPr>
            <a:normAutofit fontScale="92500"/>
          </a:bodyPr>
          <a:lst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buClr>
                <a:schemeClr val="accent5"/>
              </a:buClr>
              <a:buSzPct val="138000"/>
              <a:buNone/>
            </a:pPr>
            <a:endParaRPr lang="fr-FR" sz="1600" dirty="0" smtClean="0">
              <a:latin typeface="Carlito" panose="020F0502020204030204" pitchFamily="34" charset="0"/>
              <a:cs typeface="Carlito" panose="020F0502020204030204" pitchFamily="34" charset="0"/>
            </a:endParaRPr>
          </a:p>
          <a:p>
            <a:pPr algn="just">
              <a:buClr>
                <a:schemeClr val="accent5"/>
              </a:buClr>
              <a:buSzPct val="138000"/>
            </a:pPr>
            <a:r>
              <a:rPr lang="fr-FR" sz="1600" dirty="0" smtClean="0">
                <a:latin typeface="Carlito" panose="020F0502020204030204" pitchFamily="34" charset="0"/>
                <a:cs typeface="Carlito" panose="020F0502020204030204" pitchFamily="34" charset="0"/>
              </a:rPr>
              <a:t>Les CPTS sont des dispositifs constitués à l’initiative des professionnels de santé d’un territoire pour :</a:t>
            </a:r>
          </a:p>
          <a:p>
            <a:pPr lvl="1"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rPr>
              <a:t>Assurer une meilleure coordination de leur action ;</a:t>
            </a:r>
          </a:p>
          <a:p>
            <a:pPr lvl="1" algn="just">
              <a:buClr>
                <a:schemeClr val="accent5"/>
              </a:buClr>
              <a:buSzPct val="138000"/>
              <a:buFont typeface="Arial" panose="020B0604020202020204" pitchFamily="34" charset="0"/>
              <a:buChar char="•"/>
            </a:pPr>
            <a:r>
              <a:rPr lang="fr-FR" sz="1600" dirty="0" smtClean="0">
                <a:latin typeface="Carlito" panose="020F0502020204030204" pitchFamily="34" charset="0"/>
                <a:cs typeface="Carlito" panose="020F0502020204030204" pitchFamily="34" charset="0"/>
              </a:rPr>
              <a:t>Participer à la structuration des parcours de santé</a:t>
            </a:r>
          </a:p>
          <a:p>
            <a:pPr lvl="1" algn="just">
              <a:buClr>
                <a:schemeClr val="accent5"/>
              </a:buClr>
              <a:buSzPct val="138000"/>
              <a:buFont typeface="Arial" panose="020B0604020202020204" pitchFamily="34" charset="0"/>
              <a:buChar char="•"/>
            </a:pPr>
            <a:endParaRPr lang="fr-FR" sz="1600" dirty="0" smtClean="0">
              <a:latin typeface="Carlito" panose="020F0502020204030204" pitchFamily="34" charset="0"/>
              <a:cs typeface="Carlito" panose="020F0502020204030204" pitchFamily="34" charset="0"/>
            </a:endParaRPr>
          </a:p>
          <a:p>
            <a:pPr algn="just">
              <a:buClr>
                <a:schemeClr val="accent5"/>
              </a:buClr>
              <a:buSzPct val="138000"/>
            </a:pPr>
            <a:r>
              <a:rPr lang="fr-FR" sz="1600" dirty="0" smtClean="0">
                <a:latin typeface="Carlito" panose="020F0502020204030204" pitchFamily="34" charset="0"/>
                <a:cs typeface="Carlito" panose="020F0502020204030204" pitchFamily="34" charset="0"/>
              </a:rPr>
              <a:t>Elles sont composées de professionnels de santé du premier ou du second recours, d’acteurs médicaux sociaux et sociaux, d’établissements de santé sur un même territoire. </a:t>
            </a:r>
          </a:p>
          <a:p>
            <a:pPr algn="just">
              <a:buClr>
                <a:schemeClr val="accent5"/>
              </a:buClr>
              <a:buSzPct val="138000"/>
            </a:pPr>
            <a:endParaRPr lang="fr-FR" sz="1600" dirty="0" smtClean="0">
              <a:latin typeface="Carlito" panose="020F0502020204030204" pitchFamily="34" charset="0"/>
              <a:cs typeface="Carlito" panose="020F0502020204030204" pitchFamily="34" charset="0"/>
            </a:endParaRPr>
          </a:p>
          <a:p>
            <a:pPr algn="just">
              <a:buClr>
                <a:schemeClr val="accent5"/>
              </a:buClr>
              <a:buSzPct val="138000"/>
            </a:pPr>
            <a:r>
              <a:rPr lang="fr-FR" sz="1600" dirty="0" smtClean="0">
                <a:latin typeface="Carlito" panose="020F0502020204030204" pitchFamily="34" charset="0"/>
                <a:cs typeface="Carlito" panose="020F0502020204030204" pitchFamily="34" charset="0"/>
              </a:rPr>
              <a:t>Ce territoire (20 000 à 100 000 habitants environ) est défini par les professionnels de santé eux-mêmes dans leur projet de santé. Les textes ne précisent pas les missions ni le fonctionnement des CPTS : une structure souple de coordination à la main des professionnels d’un territoire. </a:t>
            </a:r>
          </a:p>
          <a:p>
            <a:pPr algn="just">
              <a:buClr>
                <a:schemeClr val="accent5"/>
              </a:buClr>
              <a:buSzPct val="138000"/>
            </a:pPr>
            <a:endParaRPr lang="fr-FR" sz="1600" dirty="0" smtClean="0">
              <a:latin typeface="Carlito" panose="020F0502020204030204" pitchFamily="34" charset="0"/>
              <a:cs typeface="Carlito" panose="020F0502020204030204" pitchFamily="34" charset="0"/>
            </a:endParaRPr>
          </a:p>
          <a:p>
            <a:pPr algn="just">
              <a:buClr>
                <a:schemeClr val="accent5"/>
              </a:buClr>
              <a:buSzPct val="138000"/>
            </a:pPr>
            <a:r>
              <a:rPr lang="fr-FR" sz="1600" dirty="0" smtClean="0">
                <a:latin typeface="Carlito" panose="020F0502020204030204" pitchFamily="34" charset="0"/>
                <a:cs typeface="Carlito" panose="020F0502020204030204" pitchFamily="34" charset="0"/>
              </a:rPr>
              <a:t>Les CPTS permettent une coordination territoriale (autour de l’organisation des soins et des parcours de patients) mais n’a pas pour objet la coordination clinique (autour du patient), contrairement aux MSP, CDS ou ESP. </a:t>
            </a:r>
            <a:endParaRPr lang="fr-FR" sz="1600" dirty="0" smtClean="0">
              <a:solidFill>
                <a:schemeClr val="accent5">
                  <a:lumMod val="50000"/>
                </a:schemeClr>
              </a:solidFill>
            </a:endParaRPr>
          </a:p>
          <a:p>
            <a:pPr algn="just"/>
            <a:endParaRPr lang="fr-FR" sz="2205" dirty="0" smtClean="0">
              <a:solidFill>
                <a:schemeClr val="accent5">
                  <a:lumMod val="50000"/>
                </a:schemeClr>
              </a:solidFill>
            </a:endParaRPr>
          </a:p>
          <a:p>
            <a:pPr algn="just"/>
            <a:endParaRPr lang="fr-FR" sz="2205" dirty="0" smtClean="0">
              <a:solidFill>
                <a:schemeClr val="accent5">
                  <a:lumMod val="50000"/>
                </a:schemeClr>
              </a:solidFill>
            </a:endParaRPr>
          </a:p>
          <a:p>
            <a:pPr algn="just"/>
            <a:endParaRPr lang="fr-FR" sz="2205" dirty="0" smtClean="0">
              <a:solidFill>
                <a:schemeClr val="accent5">
                  <a:lumMod val="50000"/>
                </a:schemeClr>
              </a:solidFill>
            </a:endParaRPr>
          </a:p>
          <a:p>
            <a:pPr algn="just"/>
            <a:endParaRPr lang="fr-FR" sz="2205" dirty="0" smtClean="0">
              <a:solidFill>
                <a:schemeClr val="accent5">
                  <a:lumMod val="50000"/>
                </a:schemeClr>
              </a:solidFill>
            </a:endParaRPr>
          </a:p>
          <a:p>
            <a:pPr marL="0" indent="0" algn="just">
              <a:buFont typeface="Arial" panose="020B0604020202020204" pitchFamily="34" charset="0"/>
              <a:buNone/>
            </a:pPr>
            <a:endParaRPr lang="fr-FR" sz="2205" dirty="0" smtClean="0"/>
          </a:p>
          <a:p>
            <a:endParaRPr lang="fr-FR" dirty="0"/>
          </a:p>
        </p:txBody>
      </p:sp>
      <p:pic>
        <p:nvPicPr>
          <p:cNvPr id="10" name="Image 9"/>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8148" y="1188343"/>
            <a:ext cx="4226768" cy="4680520"/>
          </a:xfrm>
          <a:prstGeom prst="rect">
            <a:avLst/>
          </a:prstGeom>
          <a:solidFill>
            <a:schemeClr val="accent6"/>
          </a:solidFill>
        </p:spPr>
      </p:pic>
      <p:sp>
        <p:nvSpPr>
          <p:cNvPr id="11" name="ZoneTexte 10"/>
          <p:cNvSpPr txBox="1"/>
          <p:nvPr/>
        </p:nvSpPr>
        <p:spPr>
          <a:xfrm>
            <a:off x="790152" y="2277755"/>
            <a:ext cx="504056" cy="369332"/>
          </a:xfrm>
          <a:prstGeom prst="rect">
            <a:avLst/>
          </a:prstGeom>
          <a:noFill/>
        </p:spPr>
        <p:txBody>
          <a:bodyPr wrap="square" rtlCol="0">
            <a:spAutoFit/>
          </a:bodyPr>
          <a:lstStyle/>
          <a:p>
            <a:pPr algn="ctr"/>
            <a:r>
              <a:rPr lang="fr-FR" dirty="0">
                <a:solidFill>
                  <a:schemeClr val="accent5">
                    <a:lumMod val="50000"/>
                  </a:schemeClr>
                </a:solidFill>
              </a:rPr>
              <a:t>4</a:t>
            </a:r>
          </a:p>
        </p:txBody>
      </p:sp>
      <p:sp>
        <p:nvSpPr>
          <p:cNvPr id="12" name="ZoneTexte 11"/>
          <p:cNvSpPr txBox="1"/>
          <p:nvPr/>
        </p:nvSpPr>
        <p:spPr>
          <a:xfrm>
            <a:off x="3186460" y="3659687"/>
            <a:ext cx="504056" cy="369332"/>
          </a:xfrm>
          <a:prstGeom prst="rect">
            <a:avLst/>
          </a:prstGeom>
          <a:noFill/>
        </p:spPr>
        <p:txBody>
          <a:bodyPr wrap="square" rtlCol="0">
            <a:spAutoFit/>
          </a:bodyPr>
          <a:lstStyle/>
          <a:p>
            <a:pPr algn="ctr"/>
            <a:r>
              <a:rPr lang="fr-FR" dirty="0" smtClean="0">
                <a:solidFill>
                  <a:schemeClr val="accent5">
                    <a:lumMod val="50000"/>
                  </a:schemeClr>
                </a:solidFill>
              </a:rPr>
              <a:t>14</a:t>
            </a:r>
            <a:endParaRPr lang="fr-FR" dirty="0">
              <a:solidFill>
                <a:schemeClr val="accent5">
                  <a:lumMod val="50000"/>
                </a:schemeClr>
              </a:solidFill>
            </a:endParaRPr>
          </a:p>
        </p:txBody>
      </p:sp>
      <p:sp>
        <p:nvSpPr>
          <p:cNvPr id="13" name="ZoneTexte 12"/>
          <p:cNvSpPr txBox="1"/>
          <p:nvPr/>
        </p:nvSpPr>
        <p:spPr>
          <a:xfrm>
            <a:off x="3236722" y="2647087"/>
            <a:ext cx="504056" cy="369332"/>
          </a:xfrm>
          <a:prstGeom prst="rect">
            <a:avLst/>
          </a:prstGeom>
          <a:noFill/>
        </p:spPr>
        <p:txBody>
          <a:bodyPr wrap="square" rtlCol="0">
            <a:spAutoFit/>
          </a:bodyPr>
          <a:lstStyle/>
          <a:p>
            <a:pPr algn="ctr"/>
            <a:r>
              <a:rPr lang="fr-FR" dirty="0" smtClean="0">
                <a:solidFill>
                  <a:schemeClr val="accent5">
                    <a:lumMod val="50000"/>
                  </a:schemeClr>
                </a:solidFill>
              </a:rPr>
              <a:t>29</a:t>
            </a:r>
            <a:endParaRPr lang="fr-FR" dirty="0">
              <a:solidFill>
                <a:schemeClr val="accent5">
                  <a:lumMod val="50000"/>
                </a:schemeClr>
              </a:solidFill>
            </a:endParaRPr>
          </a:p>
        </p:txBody>
      </p:sp>
      <p:sp>
        <p:nvSpPr>
          <p:cNvPr id="14" name="ZoneTexte 13"/>
          <p:cNvSpPr txBox="1"/>
          <p:nvPr/>
        </p:nvSpPr>
        <p:spPr>
          <a:xfrm>
            <a:off x="2391065" y="2674047"/>
            <a:ext cx="504056" cy="369332"/>
          </a:xfrm>
          <a:prstGeom prst="rect">
            <a:avLst/>
          </a:prstGeom>
          <a:noFill/>
        </p:spPr>
        <p:txBody>
          <a:bodyPr wrap="square" rtlCol="0">
            <a:spAutoFit/>
          </a:bodyPr>
          <a:lstStyle/>
          <a:p>
            <a:pPr algn="ctr"/>
            <a:r>
              <a:rPr lang="fr-FR" dirty="0" smtClean="0">
                <a:solidFill>
                  <a:schemeClr val="accent5">
                    <a:lumMod val="50000"/>
                  </a:schemeClr>
                </a:solidFill>
              </a:rPr>
              <a:t>20</a:t>
            </a:r>
            <a:endParaRPr lang="fr-FR" dirty="0">
              <a:solidFill>
                <a:schemeClr val="accent5">
                  <a:lumMod val="50000"/>
                </a:schemeClr>
              </a:solidFill>
            </a:endParaRPr>
          </a:p>
        </p:txBody>
      </p:sp>
      <p:sp>
        <p:nvSpPr>
          <p:cNvPr id="15" name="ZoneTexte 14"/>
          <p:cNvSpPr txBox="1"/>
          <p:nvPr/>
        </p:nvSpPr>
        <p:spPr>
          <a:xfrm>
            <a:off x="3557490" y="1939887"/>
            <a:ext cx="504056" cy="369332"/>
          </a:xfrm>
          <a:prstGeom prst="rect">
            <a:avLst/>
          </a:prstGeom>
          <a:noFill/>
        </p:spPr>
        <p:txBody>
          <a:bodyPr wrap="square" rtlCol="0">
            <a:spAutoFit/>
          </a:bodyPr>
          <a:lstStyle/>
          <a:p>
            <a:pPr algn="ctr"/>
            <a:r>
              <a:rPr lang="fr-FR" dirty="0" smtClean="0">
                <a:solidFill>
                  <a:schemeClr val="accent5">
                    <a:lumMod val="50000"/>
                  </a:schemeClr>
                </a:solidFill>
              </a:rPr>
              <a:t>21</a:t>
            </a:r>
            <a:endParaRPr lang="fr-FR" dirty="0">
              <a:solidFill>
                <a:schemeClr val="accent5">
                  <a:lumMod val="50000"/>
                </a:schemeClr>
              </a:solidFill>
            </a:endParaRPr>
          </a:p>
        </p:txBody>
      </p:sp>
      <p:sp>
        <p:nvSpPr>
          <p:cNvPr id="16" name="ZoneTexte 15"/>
          <p:cNvSpPr txBox="1"/>
          <p:nvPr/>
        </p:nvSpPr>
        <p:spPr>
          <a:xfrm>
            <a:off x="2624613" y="1476375"/>
            <a:ext cx="504056" cy="369332"/>
          </a:xfrm>
          <a:prstGeom prst="rect">
            <a:avLst/>
          </a:prstGeom>
          <a:noFill/>
        </p:spPr>
        <p:txBody>
          <a:bodyPr wrap="square" rtlCol="0">
            <a:spAutoFit/>
          </a:bodyPr>
          <a:lstStyle/>
          <a:p>
            <a:pPr algn="ctr"/>
            <a:r>
              <a:rPr lang="fr-FR" dirty="0" smtClean="0">
                <a:solidFill>
                  <a:schemeClr val="accent5">
                    <a:lumMod val="50000"/>
                  </a:schemeClr>
                </a:solidFill>
              </a:rPr>
              <a:t>19</a:t>
            </a:r>
            <a:endParaRPr lang="fr-FR" dirty="0">
              <a:solidFill>
                <a:schemeClr val="accent5">
                  <a:lumMod val="50000"/>
                </a:schemeClr>
              </a:solidFill>
            </a:endParaRPr>
          </a:p>
        </p:txBody>
      </p:sp>
      <p:sp>
        <p:nvSpPr>
          <p:cNvPr id="17" name="ZoneTexte 16"/>
          <p:cNvSpPr txBox="1"/>
          <p:nvPr/>
        </p:nvSpPr>
        <p:spPr>
          <a:xfrm>
            <a:off x="2570786" y="2025966"/>
            <a:ext cx="504056" cy="369332"/>
          </a:xfrm>
          <a:prstGeom prst="rect">
            <a:avLst/>
          </a:prstGeom>
          <a:noFill/>
        </p:spPr>
        <p:txBody>
          <a:bodyPr wrap="square" rtlCol="0">
            <a:spAutoFit/>
          </a:bodyPr>
          <a:lstStyle/>
          <a:p>
            <a:pPr algn="ctr"/>
            <a:r>
              <a:rPr lang="fr-FR" dirty="0" smtClean="0">
                <a:solidFill>
                  <a:schemeClr val="accent5">
                    <a:lumMod val="50000"/>
                  </a:schemeClr>
                </a:solidFill>
              </a:rPr>
              <a:t>34</a:t>
            </a:r>
            <a:endParaRPr lang="fr-FR" dirty="0">
              <a:solidFill>
                <a:schemeClr val="accent5">
                  <a:lumMod val="50000"/>
                </a:schemeClr>
              </a:solidFill>
            </a:endParaRPr>
          </a:p>
        </p:txBody>
      </p:sp>
      <p:sp>
        <p:nvSpPr>
          <p:cNvPr id="18" name="ZoneTexte 17"/>
          <p:cNvSpPr txBox="1"/>
          <p:nvPr/>
        </p:nvSpPr>
        <p:spPr>
          <a:xfrm>
            <a:off x="1898522" y="1852094"/>
            <a:ext cx="504056" cy="369332"/>
          </a:xfrm>
          <a:prstGeom prst="rect">
            <a:avLst/>
          </a:prstGeom>
          <a:noFill/>
        </p:spPr>
        <p:txBody>
          <a:bodyPr wrap="square" rtlCol="0">
            <a:spAutoFit/>
          </a:bodyPr>
          <a:lstStyle/>
          <a:p>
            <a:pPr algn="ctr"/>
            <a:r>
              <a:rPr lang="fr-FR" dirty="0" smtClean="0">
                <a:solidFill>
                  <a:schemeClr val="accent5">
                    <a:lumMod val="50000"/>
                  </a:schemeClr>
                </a:solidFill>
              </a:rPr>
              <a:t>6</a:t>
            </a:r>
            <a:endParaRPr lang="fr-FR" dirty="0">
              <a:solidFill>
                <a:schemeClr val="accent5">
                  <a:lumMod val="50000"/>
                </a:schemeClr>
              </a:solidFill>
            </a:endParaRPr>
          </a:p>
        </p:txBody>
      </p:sp>
      <p:sp>
        <p:nvSpPr>
          <p:cNvPr id="19" name="ZoneTexte 18"/>
          <p:cNvSpPr txBox="1"/>
          <p:nvPr/>
        </p:nvSpPr>
        <p:spPr>
          <a:xfrm>
            <a:off x="1838821" y="3737534"/>
            <a:ext cx="504056" cy="369332"/>
          </a:xfrm>
          <a:prstGeom prst="rect">
            <a:avLst/>
          </a:prstGeom>
          <a:noFill/>
        </p:spPr>
        <p:txBody>
          <a:bodyPr wrap="square" rtlCol="0">
            <a:spAutoFit/>
          </a:bodyPr>
          <a:lstStyle/>
          <a:p>
            <a:pPr algn="ctr"/>
            <a:r>
              <a:rPr lang="fr-FR" dirty="0" smtClean="0">
                <a:solidFill>
                  <a:schemeClr val="accent5">
                    <a:lumMod val="50000"/>
                  </a:schemeClr>
                </a:solidFill>
              </a:rPr>
              <a:t>17</a:t>
            </a:r>
            <a:endParaRPr lang="fr-FR" dirty="0">
              <a:solidFill>
                <a:schemeClr val="accent5">
                  <a:lumMod val="50000"/>
                </a:schemeClr>
              </a:solidFill>
            </a:endParaRPr>
          </a:p>
        </p:txBody>
      </p:sp>
      <p:sp>
        <p:nvSpPr>
          <p:cNvPr id="20" name="ZoneTexte 19"/>
          <p:cNvSpPr txBox="1"/>
          <p:nvPr/>
        </p:nvSpPr>
        <p:spPr>
          <a:xfrm>
            <a:off x="2513200" y="4500711"/>
            <a:ext cx="504056" cy="369332"/>
          </a:xfrm>
          <a:prstGeom prst="rect">
            <a:avLst/>
          </a:prstGeom>
          <a:noFill/>
        </p:spPr>
        <p:txBody>
          <a:bodyPr wrap="square" rtlCol="0">
            <a:spAutoFit/>
          </a:bodyPr>
          <a:lstStyle/>
          <a:p>
            <a:pPr algn="ctr"/>
            <a:r>
              <a:rPr lang="fr-FR" dirty="0" smtClean="0">
                <a:solidFill>
                  <a:schemeClr val="accent5">
                    <a:lumMod val="50000"/>
                  </a:schemeClr>
                </a:solidFill>
              </a:rPr>
              <a:t>2</a:t>
            </a:r>
            <a:r>
              <a:rPr lang="fr-FR" dirty="0">
                <a:solidFill>
                  <a:schemeClr val="accent5">
                    <a:lumMod val="50000"/>
                  </a:schemeClr>
                </a:solidFill>
              </a:rPr>
              <a:t>0</a:t>
            </a:r>
          </a:p>
        </p:txBody>
      </p:sp>
      <p:sp>
        <p:nvSpPr>
          <p:cNvPr id="21" name="ZoneTexte 20"/>
          <p:cNvSpPr txBox="1"/>
          <p:nvPr/>
        </p:nvSpPr>
        <p:spPr>
          <a:xfrm>
            <a:off x="3690516" y="4371849"/>
            <a:ext cx="504056" cy="369332"/>
          </a:xfrm>
          <a:prstGeom prst="rect">
            <a:avLst/>
          </a:prstGeom>
          <a:noFill/>
        </p:spPr>
        <p:txBody>
          <a:bodyPr wrap="square" rtlCol="0">
            <a:spAutoFit/>
          </a:bodyPr>
          <a:lstStyle/>
          <a:p>
            <a:pPr algn="ctr"/>
            <a:r>
              <a:rPr lang="fr-FR" dirty="0" smtClean="0">
                <a:solidFill>
                  <a:schemeClr val="accent5">
                    <a:lumMod val="50000"/>
                  </a:schemeClr>
                </a:solidFill>
              </a:rPr>
              <a:t>13</a:t>
            </a:r>
            <a:endParaRPr lang="fr-FR" dirty="0">
              <a:solidFill>
                <a:schemeClr val="accent5">
                  <a:lumMod val="50000"/>
                </a:schemeClr>
              </a:solidFill>
            </a:endParaRPr>
          </a:p>
        </p:txBody>
      </p:sp>
      <p:sp>
        <p:nvSpPr>
          <p:cNvPr id="22" name="ZoneTexte 21"/>
          <p:cNvSpPr txBox="1"/>
          <p:nvPr/>
        </p:nvSpPr>
        <p:spPr>
          <a:xfrm>
            <a:off x="1533779" y="2475978"/>
            <a:ext cx="504056" cy="369332"/>
          </a:xfrm>
          <a:prstGeom prst="rect">
            <a:avLst/>
          </a:prstGeom>
          <a:noFill/>
        </p:spPr>
        <p:txBody>
          <a:bodyPr wrap="square" rtlCol="0">
            <a:spAutoFit/>
          </a:bodyPr>
          <a:lstStyle/>
          <a:p>
            <a:pPr algn="ctr"/>
            <a:r>
              <a:rPr lang="fr-FR" dirty="0" smtClean="0">
                <a:solidFill>
                  <a:schemeClr val="accent5">
                    <a:lumMod val="50000"/>
                  </a:schemeClr>
                </a:solidFill>
              </a:rPr>
              <a:t>12</a:t>
            </a:r>
            <a:endParaRPr lang="fr-FR" dirty="0">
              <a:solidFill>
                <a:schemeClr val="accent5">
                  <a:lumMod val="50000"/>
                </a:schemeClr>
              </a:solidFill>
            </a:endParaRPr>
          </a:p>
        </p:txBody>
      </p:sp>
      <p:sp>
        <p:nvSpPr>
          <p:cNvPr id="23" name="ZoneTexte 22"/>
          <p:cNvSpPr txBox="1"/>
          <p:nvPr/>
        </p:nvSpPr>
        <p:spPr>
          <a:xfrm>
            <a:off x="4208976" y="5326707"/>
            <a:ext cx="504056" cy="369332"/>
          </a:xfrm>
          <a:prstGeom prst="rect">
            <a:avLst/>
          </a:prstGeom>
          <a:noFill/>
        </p:spPr>
        <p:txBody>
          <a:bodyPr wrap="square" rtlCol="0">
            <a:spAutoFit/>
          </a:bodyPr>
          <a:lstStyle/>
          <a:p>
            <a:pPr algn="ctr"/>
            <a:r>
              <a:rPr lang="fr-FR" dirty="0" smtClean="0">
                <a:solidFill>
                  <a:schemeClr val="accent5">
                    <a:lumMod val="50000"/>
                  </a:schemeClr>
                </a:solidFill>
              </a:rPr>
              <a:t>3</a:t>
            </a:r>
            <a:endParaRPr lang="fr-FR" dirty="0">
              <a:solidFill>
                <a:schemeClr val="accent5">
                  <a:lumMod val="50000"/>
                </a:schemeClr>
              </a:solidFill>
            </a:endParaRPr>
          </a:p>
        </p:txBody>
      </p:sp>
      <p:sp>
        <p:nvSpPr>
          <p:cNvPr id="24" name="Rectangle 23"/>
          <p:cNvSpPr/>
          <p:nvPr/>
        </p:nvSpPr>
        <p:spPr>
          <a:xfrm>
            <a:off x="3384350" y="2995767"/>
            <a:ext cx="208800" cy="208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5" name="Rectangle 24"/>
          <p:cNvSpPr/>
          <p:nvPr/>
        </p:nvSpPr>
        <p:spPr>
          <a:xfrm>
            <a:off x="3720368" y="2333287"/>
            <a:ext cx="151200" cy="151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6" name="Rectangle 25"/>
          <p:cNvSpPr/>
          <p:nvPr/>
        </p:nvSpPr>
        <p:spPr>
          <a:xfrm>
            <a:off x="2798302" y="1877090"/>
            <a:ext cx="144000" cy="14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7" name="Rectangle 26"/>
          <p:cNvSpPr/>
          <p:nvPr/>
        </p:nvSpPr>
        <p:spPr>
          <a:xfrm>
            <a:off x="2557148" y="3060567"/>
            <a:ext cx="144000" cy="14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8" name="Rectangle 27"/>
          <p:cNvSpPr/>
          <p:nvPr/>
        </p:nvSpPr>
        <p:spPr>
          <a:xfrm>
            <a:off x="2701148" y="2383703"/>
            <a:ext cx="244800" cy="24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9" name="Rectangle 28"/>
          <p:cNvSpPr/>
          <p:nvPr/>
        </p:nvSpPr>
        <p:spPr>
          <a:xfrm>
            <a:off x="2120769" y="2189032"/>
            <a:ext cx="43200" cy="43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0" name="Rectangle 29"/>
          <p:cNvSpPr/>
          <p:nvPr/>
        </p:nvSpPr>
        <p:spPr>
          <a:xfrm>
            <a:off x="998980" y="2603887"/>
            <a:ext cx="43200" cy="43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1" name="Rectangle 30"/>
          <p:cNvSpPr/>
          <p:nvPr/>
        </p:nvSpPr>
        <p:spPr>
          <a:xfrm>
            <a:off x="1998369" y="4077955"/>
            <a:ext cx="144000" cy="14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2" name="Rectangle 31"/>
          <p:cNvSpPr/>
          <p:nvPr/>
        </p:nvSpPr>
        <p:spPr>
          <a:xfrm>
            <a:off x="2678814" y="4821029"/>
            <a:ext cx="144000" cy="14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3" name="Rectangle 32"/>
          <p:cNvSpPr/>
          <p:nvPr/>
        </p:nvSpPr>
        <p:spPr>
          <a:xfrm>
            <a:off x="3402484" y="3968959"/>
            <a:ext cx="100800" cy="100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4" name="Rectangle 33"/>
          <p:cNvSpPr/>
          <p:nvPr/>
        </p:nvSpPr>
        <p:spPr>
          <a:xfrm>
            <a:off x="3892144" y="4695496"/>
            <a:ext cx="100800" cy="100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5" name="Rectangle 34"/>
          <p:cNvSpPr/>
          <p:nvPr/>
        </p:nvSpPr>
        <p:spPr>
          <a:xfrm>
            <a:off x="4439404" y="5652839"/>
            <a:ext cx="43200" cy="43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6" name="Rectangle 35"/>
          <p:cNvSpPr/>
          <p:nvPr/>
        </p:nvSpPr>
        <p:spPr>
          <a:xfrm>
            <a:off x="1735407" y="2812673"/>
            <a:ext cx="100800" cy="100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37" name="Image 36"/>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085" t="22147" r="82108"/>
          <a:stretch/>
        </p:blipFill>
        <p:spPr>
          <a:xfrm>
            <a:off x="248398" y="3024795"/>
            <a:ext cx="729714" cy="3529554"/>
          </a:xfrm>
          <a:prstGeom prst="rect">
            <a:avLst/>
          </a:prstGeom>
        </p:spPr>
      </p:pic>
      <p:sp>
        <p:nvSpPr>
          <p:cNvPr id="38" name="ZoneTexte 37"/>
          <p:cNvSpPr txBox="1"/>
          <p:nvPr/>
        </p:nvSpPr>
        <p:spPr>
          <a:xfrm>
            <a:off x="523192" y="4891563"/>
            <a:ext cx="504056" cy="369332"/>
          </a:xfrm>
          <a:prstGeom prst="rect">
            <a:avLst/>
          </a:prstGeom>
          <a:noFill/>
        </p:spPr>
        <p:txBody>
          <a:bodyPr wrap="square" rtlCol="0">
            <a:spAutoFit/>
          </a:bodyPr>
          <a:lstStyle/>
          <a:p>
            <a:pPr algn="ctr"/>
            <a:r>
              <a:rPr lang="fr-FR" dirty="0">
                <a:solidFill>
                  <a:schemeClr val="accent5">
                    <a:lumMod val="50000"/>
                  </a:schemeClr>
                </a:solidFill>
              </a:rPr>
              <a:t>1</a:t>
            </a:r>
          </a:p>
        </p:txBody>
      </p:sp>
      <p:sp>
        <p:nvSpPr>
          <p:cNvPr id="39" name="Rectangle 38"/>
          <p:cNvSpPr/>
          <p:nvPr/>
        </p:nvSpPr>
        <p:spPr>
          <a:xfrm>
            <a:off x="732020" y="5217695"/>
            <a:ext cx="43200" cy="43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40" name="ZoneTexte 39"/>
          <p:cNvSpPr txBox="1"/>
          <p:nvPr/>
        </p:nvSpPr>
        <p:spPr>
          <a:xfrm>
            <a:off x="328096" y="2997835"/>
            <a:ext cx="504056" cy="369332"/>
          </a:xfrm>
          <a:prstGeom prst="rect">
            <a:avLst/>
          </a:prstGeom>
          <a:noFill/>
        </p:spPr>
        <p:txBody>
          <a:bodyPr wrap="square" rtlCol="0">
            <a:spAutoFit/>
          </a:bodyPr>
          <a:lstStyle/>
          <a:p>
            <a:pPr algn="ctr"/>
            <a:r>
              <a:rPr lang="fr-FR" dirty="0">
                <a:solidFill>
                  <a:schemeClr val="accent5">
                    <a:lumMod val="50000"/>
                  </a:schemeClr>
                </a:solidFill>
              </a:rPr>
              <a:t>3</a:t>
            </a:r>
          </a:p>
        </p:txBody>
      </p:sp>
      <p:sp>
        <p:nvSpPr>
          <p:cNvPr id="41" name="Rectangle 40"/>
          <p:cNvSpPr/>
          <p:nvPr/>
        </p:nvSpPr>
        <p:spPr>
          <a:xfrm>
            <a:off x="536924" y="3323967"/>
            <a:ext cx="43200" cy="43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42" name="ZoneTexte 41"/>
          <p:cNvSpPr txBox="1"/>
          <p:nvPr/>
        </p:nvSpPr>
        <p:spPr>
          <a:xfrm>
            <a:off x="1019002" y="6084026"/>
            <a:ext cx="3752238" cy="1400383"/>
          </a:xfrm>
          <a:prstGeom prst="rect">
            <a:avLst/>
          </a:prstGeom>
          <a:noFill/>
        </p:spPr>
        <p:txBody>
          <a:bodyPr wrap="square" rtlCol="0">
            <a:spAutoFit/>
          </a:bodyPr>
          <a:lstStyle/>
          <a:p>
            <a:pPr algn="just"/>
            <a:r>
              <a:rPr lang="fr-FR" sz="1600" dirty="0" smtClean="0">
                <a:latin typeface="Carlito" panose="020F0502020204030204" pitchFamily="34" charset="0"/>
                <a:cs typeface="Carlito" panose="020F0502020204030204" pitchFamily="34" charset="0"/>
                <a:sym typeface="Wingdings" panose="05000000000000000000" pitchFamily="2" charset="2"/>
              </a:rPr>
              <a:t>280 projets de CPTS à des degrés de maturité divers, couvrant des </a:t>
            </a:r>
            <a:r>
              <a:rPr lang="fr-FR" sz="1600" dirty="0">
                <a:latin typeface="Carlito" panose="020F0502020204030204" pitchFamily="34" charset="0"/>
                <a:cs typeface="Carlito" panose="020F0502020204030204" pitchFamily="34" charset="0"/>
                <a:sym typeface="Wingdings" panose="05000000000000000000" pitchFamily="2" charset="2"/>
              </a:rPr>
              <a:t>domaines d’intervention variés selon les ambitions des équipes et le type de territoire. </a:t>
            </a:r>
          </a:p>
          <a:p>
            <a:endParaRPr lang="fr-FR" dirty="0"/>
          </a:p>
        </p:txBody>
      </p:sp>
      <p:pic>
        <p:nvPicPr>
          <p:cNvPr id="7" name="Image 6"/>
          <p:cNvPicPr>
            <a:picLocks noChangeAspect="1"/>
          </p:cNvPicPr>
          <p:nvPr/>
        </p:nvPicPr>
        <p:blipFill rotWithShape="1">
          <a:blip r:embed="rId4">
            <a:clrChange>
              <a:clrFrom>
                <a:srgbClr val="FCFCFC"/>
              </a:clrFrom>
              <a:clrTo>
                <a:srgbClr val="FCFCFC">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74941" t="42539" r="13420" b="42540"/>
          <a:stretch/>
        </p:blipFill>
        <p:spPr>
          <a:xfrm>
            <a:off x="220817" y="279409"/>
            <a:ext cx="504056" cy="720080"/>
          </a:xfrm>
          <a:prstGeom prst="rect">
            <a:avLst/>
          </a:prstGeom>
        </p:spPr>
      </p:pic>
    </p:spTree>
    <p:extLst>
      <p:ext uri="{BB962C8B-B14F-4D97-AF65-F5344CB8AC3E}">
        <p14:creationId xmlns:p14="http://schemas.microsoft.com/office/powerpoint/2010/main" val="39325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white">
                    <a:lumMod val="50000"/>
                  </a:prstClr>
                </a:solidFill>
              </a:rPr>
              <a:t>STSS - 03/05/2018</a:t>
            </a:r>
            <a:endParaRPr lang="fr-FR" dirty="0">
              <a:solidFill>
                <a:prstClr val="white">
                  <a:lumMod val="50000"/>
                </a:prstClr>
              </a:solidFill>
            </a:endParaRPr>
          </a:p>
        </p:txBody>
      </p:sp>
      <p:sp>
        <p:nvSpPr>
          <p:cNvPr id="3" name="ZoneTexte 2"/>
          <p:cNvSpPr txBox="1"/>
          <p:nvPr/>
        </p:nvSpPr>
        <p:spPr>
          <a:xfrm>
            <a:off x="1089576" y="496593"/>
            <a:ext cx="9145016" cy="400110"/>
          </a:xfrm>
          <a:prstGeom prst="rect">
            <a:avLst/>
          </a:prstGeom>
          <a:noFill/>
        </p:spPr>
        <p:txBody>
          <a:bodyPr wrap="square" rtlCol="0">
            <a:spAutoFit/>
          </a:bodyPr>
          <a:lstStyle/>
          <a:p>
            <a:r>
              <a:rPr lang="fr-FR" sz="2000" b="1" cap="small" dirty="0" smtClean="0">
                <a:solidFill>
                  <a:srgbClr val="00517E"/>
                </a:solidFill>
                <a:latin typeface="Carlito" panose="020F0502020204030204" pitchFamily="34" charset="0"/>
                <a:cs typeface="Carlito" panose="020F0502020204030204" pitchFamily="34" charset="0"/>
              </a:rPr>
              <a:t>Un financement pérenne en contrepartie de l’exercice de certaines missions</a:t>
            </a:r>
            <a:endParaRPr lang="fr-FR" sz="2000" b="1" cap="small" dirty="0">
              <a:solidFill>
                <a:srgbClr val="00517E"/>
              </a:solidFill>
              <a:latin typeface="Carlito" panose="020F0502020204030204" pitchFamily="34" charset="0"/>
              <a:cs typeface="Carlito" panose="020F0502020204030204" pitchFamily="34" charset="0"/>
            </a:endParaRPr>
          </a:p>
        </p:txBody>
      </p:sp>
      <p:cxnSp>
        <p:nvCxnSpPr>
          <p:cNvPr id="4" name="Connecteur droit 3"/>
          <p:cNvCxnSpPr/>
          <p:nvPr/>
        </p:nvCxnSpPr>
        <p:spPr>
          <a:xfrm>
            <a:off x="378148" y="396255"/>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390139" y="972319"/>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Larme 5"/>
          <p:cNvSpPr/>
          <p:nvPr/>
        </p:nvSpPr>
        <p:spPr>
          <a:xfrm rot="5400000">
            <a:off x="54112" y="216235"/>
            <a:ext cx="792088" cy="720080"/>
          </a:xfrm>
          <a:prstGeom prst="teardrop">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Espace réservé du contenu 2"/>
          <p:cNvSpPr txBox="1">
            <a:spLocks/>
          </p:cNvSpPr>
          <p:nvPr/>
        </p:nvSpPr>
        <p:spPr>
          <a:xfrm>
            <a:off x="810196" y="1267491"/>
            <a:ext cx="9577317" cy="5960235"/>
          </a:xfrm>
          <a:prstGeom prst="rect">
            <a:avLst/>
          </a:prstGeom>
        </p:spPr>
        <p:txBody>
          <a:bodyPr>
            <a:normAutofit/>
          </a:bodyPr>
          <a:lst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buClr>
                <a:schemeClr val="accent5"/>
              </a:buClr>
            </a:pPr>
            <a:r>
              <a:rPr lang="fr-FR" sz="1600" dirty="0" smtClean="0">
                <a:solidFill>
                  <a:schemeClr val="accent5">
                    <a:lumMod val="50000"/>
                  </a:schemeClr>
                </a:solidFill>
              </a:rPr>
              <a:t>Une négociation s’est ouverte en janvier entre l’Assurance maladie et l’ensemble des représentants des professions de santé pour définir un cadre de financement pérenne des CPTS. Celui-ci est en cours de finalisation et devrait être opérationnel sans délai, c’est-à-dire dès l’automne. </a:t>
            </a:r>
          </a:p>
          <a:p>
            <a:pPr marL="0" indent="0" algn="just">
              <a:buClr>
                <a:schemeClr val="accent5"/>
              </a:buClr>
              <a:buNone/>
            </a:pPr>
            <a:endParaRPr lang="fr-FR" sz="1600" dirty="0" smtClean="0">
              <a:solidFill>
                <a:schemeClr val="accent5">
                  <a:lumMod val="50000"/>
                </a:schemeClr>
              </a:solidFill>
            </a:endParaRPr>
          </a:p>
          <a:p>
            <a:pPr algn="just">
              <a:buClr>
                <a:schemeClr val="accent5"/>
              </a:buClr>
            </a:pPr>
            <a:r>
              <a:rPr lang="fr-FR" sz="1600" dirty="0" smtClean="0">
                <a:solidFill>
                  <a:schemeClr val="accent5">
                    <a:lumMod val="50000"/>
                  </a:schemeClr>
                </a:solidFill>
              </a:rPr>
              <a:t>La philosophie du projet d’accord sera de laisser une importante autonomie au niveau des territoires, l’accord national se bornant à poser un cadre global : catégorie de missions et niveau de financement. Le contenu précis des missions, le mode de fonctionnement, sera défini par chaque CPTS en lien avec ses financeurs. </a:t>
            </a:r>
          </a:p>
          <a:p>
            <a:pPr marL="0" indent="0" algn="just">
              <a:buClr>
                <a:schemeClr val="accent5"/>
              </a:buClr>
              <a:buNone/>
            </a:pPr>
            <a:endParaRPr lang="fr-FR" sz="1600" dirty="0" smtClean="0">
              <a:solidFill>
                <a:schemeClr val="accent5">
                  <a:lumMod val="50000"/>
                </a:schemeClr>
              </a:solidFill>
            </a:endParaRPr>
          </a:p>
          <a:p>
            <a:pPr algn="just">
              <a:buClr>
                <a:schemeClr val="accent5"/>
              </a:buClr>
            </a:pPr>
            <a:r>
              <a:rPr lang="fr-FR" sz="1600" dirty="0" smtClean="0">
                <a:solidFill>
                  <a:schemeClr val="accent5">
                    <a:lumMod val="50000"/>
                  </a:schemeClr>
                </a:solidFill>
              </a:rPr>
              <a:t>Les CPTS devraient bénéficier d’une rémunération-socle pour leur fonctionnement (ce qui leur permettra de se doter d’un coordinateur salarié et d’outils numériques partagés) ainsi que d’une rémunération par mission. </a:t>
            </a:r>
          </a:p>
          <a:p>
            <a:pPr marL="0" indent="0" algn="just">
              <a:buClr>
                <a:schemeClr val="accent5"/>
              </a:buClr>
              <a:buNone/>
            </a:pPr>
            <a:endParaRPr lang="fr-FR" sz="1600" dirty="0" smtClean="0">
              <a:solidFill>
                <a:schemeClr val="accent5">
                  <a:lumMod val="50000"/>
                </a:schemeClr>
              </a:solidFill>
            </a:endParaRPr>
          </a:p>
          <a:p>
            <a:pPr algn="just">
              <a:buClr>
                <a:schemeClr val="accent5"/>
              </a:buClr>
            </a:pPr>
            <a:r>
              <a:rPr lang="fr-FR" sz="1600" dirty="0" smtClean="0">
                <a:solidFill>
                  <a:schemeClr val="accent5">
                    <a:lumMod val="50000"/>
                  </a:schemeClr>
                </a:solidFill>
              </a:rPr>
              <a:t>Les missions pressenties sont les suivantes – avec des calendriers de déploiement progressifs et variables selon les CPTS : </a:t>
            </a:r>
          </a:p>
          <a:p>
            <a:pPr lvl="1" algn="just">
              <a:buClr>
                <a:schemeClr val="accent5"/>
              </a:buClr>
              <a:buFont typeface="Arial" panose="020B0604020202020204" pitchFamily="34" charset="0"/>
              <a:buChar char="•"/>
            </a:pPr>
            <a:r>
              <a:rPr lang="fr-FR" sz="1400" dirty="0" smtClean="0">
                <a:solidFill>
                  <a:schemeClr val="accent5">
                    <a:lumMod val="50000"/>
                  </a:schemeClr>
                </a:solidFill>
              </a:rPr>
              <a:t>Une mission « Accès aux soins » : favoriser le recours au médecin traitant et organiser les soins non programmés</a:t>
            </a:r>
          </a:p>
          <a:p>
            <a:pPr lvl="1" algn="just">
              <a:buClr>
                <a:schemeClr val="accent5"/>
              </a:buClr>
              <a:buFont typeface="Arial" panose="020B0604020202020204" pitchFamily="34" charset="0"/>
              <a:buChar char="•"/>
            </a:pPr>
            <a:r>
              <a:rPr lang="fr-FR" sz="1400" dirty="0" smtClean="0">
                <a:solidFill>
                  <a:schemeClr val="accent5">
                    <a:lumMod val="50000"/>
                  </a:schemeClr>
                </a:solidFill>
              </a:rPr>
              <a:t>Une mission « Prévention »</a:t>
            </a:r>
          </a:p>
          <a:p>
            <a:pPr lvl="1" algn="just">
              <a:buClr>
                <a:schemeClr val="accent5"/>
              </a:buClr>
              <a:buFont typeface="Arial" panose="020B0604020202020204" pitchFamily="34" charset="0"/>
              <a:buChar char="•"/>
            </a:pPr>
            <a:r>
              <a:rPr lang="fr-FR" sz="1400" dirty="0" smtClean="0">
                <a:solidFill>
                  <a:schemeClr val="accent5">
                    <a:lumMod val="50000"/>
                  </a:schemeClr>
                </a:solidFill>
              </a:rPr>
              <a:t>Une mission « Coordination / Organisation des parcours des patients »</a:t>
            </a:r>
          </a:p>
          <a:p>
            <a:pPr lvl="1" algn="just">
              <a:buClr>
                <a:schemeClr val="accent5"/>
              </a:buClr>
              <a:buFont typeface="Arial" panose="020B0604020202020204" pitchFamily="34" charset="0"/>
              <a:buChar char="•"/>
            </a:pPr>
            <a:r>
              <a:rPr lang="fr-FR" sz="1400" dirty="0" smtClean="0">
                <a:solidFill>
                  <a:schemeClr val="accent5">
                    <a:lumMod val="50000"/>
                  </a:schemeClr>
                </a:solidFill>
              </a:rPr>
              <a:t>Des missions facultatives : Qualité et pertinence, accompagnement des professionnels de santé. </a:t>
            </a:r>
          </a:p>
          <a:p>
            <a:pPr lvl="1" algn="just"/>
            <a:endParaRPr lang="fr-FR" sz="1705" dirty="0">
              <a:solidFill>
                <a:schemeClr val="accent5">
                  <a:lumMod val="50000"/>
                </a:schemeClr>
              </a:solidFill>
            </a:endParaRPr>
          </a:p>
          <a:p>
            <a:pPr marL="0" indent="0" algn="just">
              <a:buNone/>
            </a:pPr>
            <a:endParaRPr lang="fr-FR" sz="2205" dirty="0" smtClean="0">
              <a:solidFill>
                <a:schemeClr val="accent5">
                  <a:lumMod val="50000"/>
                </a:schemeClr>
              </a:solidFill>
            </a:endParaRPr>
          </a:p>
          <a:p>
            <a:pPr algn="just"/>
            <a:endParaRPr lang="fr-FR" sz="2205" dirty="0" smtClean="0">
              <a:solidFill>
                <a:schemeClr val="accent5">
                  <a:lumMod val="50000"/>
                </a:schemeClr>
              </a:solidFill>
            </a:endParaRPr>
          </a:p>
          <a:p>
            <a:pPr marL="0" indent="0" algn="just">
              <a:buFont typeface="Arial" panose="020B0604020202020204" pitchFamily="34" charset="0"/>
              <a:buNone/>
            </a:pPr>
            <a:endParaRPr lang="fr-FR" sz="2205" dirty="0" smtClean="0"/>
          </a:p>
          <a:p>
            <a:endParaRPr lang="fr-FR" dirty="0"/>
          </a:p>
        </p:txBody>
      </p:sp>
      <p:pic>
        <p:nvPicPr>
          <p:cNvPr id="10" name="Image 9"/>
          <p:cNvPicPr>
            <a:picLocks noChangeAspect="1"/>
          </p:cNvPicPr>
          <p:nvPr/>
        </p:nvPicPr>
        <p:blipFill rotWithShape="1">
          <a:blip r:embed="rId2">
            <a:clrChange>
              <a:clrFrom>
                <a:srgbClr val="FCFCFC"/>
              </a:clrFrom>
              <a:clrTo>
                <a:srgbClr val="FCFCFC">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74941" t="42539" r="13420" b="42540"/>
          <a:stretch/>
        </p:blipFill>
        <p:spPr>
          <a:xfrm>
            <a:off x="220817" y="279409"/>
            <a:ext cx="504056" cy="720080"/>
          </a:xfrm>
          <a:prstGeom prst="rect">
            <a:avLst/>
          </a:prstGeom>
        </p:spPr>
      </p:pic>
    </p:spTree>
    <p:extLst>
      <p:ext uri="{BB962C8B-B14F-4D97-AF65-F5344CB8AC3E}">
        <p14:creationId xmlns:p14="http://schemas.microsoft.com/office/powerpoint/2010/main" val="375718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4670" y="1108112"/>
            <a:ext cx="9624060" cy="5624847"/>
          </a:xfrm>
        </p:spPr>
        <p:txBody>
          <a:bodyPr>
            <a:normAutofit fontScale="70000" lnSpcReduction="20000"/>
          </a:bodyPr>
          <a:lstStyle/>
          <a:p>
            <a:r>
              <a:rPr lang="fr-FR" sz="2800" dirty="0" smtClean="0"/>
              <a:t>Une annonce forte de « Ma Santé 2022 », destinée à apporter de premières  réponses rapides aux territoires les plus touchés par la désertification médicale. </a:t>
            </a:r>
          </a:p>
          <a:p>
            <a:pPr marL="0" indent="0" algn="just">
              <a:buNone/>
            </a:pPr>
            <a:endParaRPr lang="fr-FR" sz="1900" dirty="0" smtClean="0">
              <a:solidFill>
                <a:schemeClr val="accent1"/>
              </a:solidFill>
            </a:endParaRPr>
          </a:p>
          <a:p>
            <a:pPr marL="804863" indent="0" algn="just">
              <a:buNone/>
            </a:pPr>
            <a:r>
              <a:rPr lang="fr-FR" sz="2600" dirty="0" smtClean="0">
                <a:solidFill>
                  <a:schemeClr val="accent5"/>
                </a:solidFill>
              </a:rPr>
              <a:t>Le </a:t>
            </a:r>
            <a:r>
              <a:rPr lang="fr-FR" sz="2600" dirty="0">
                <a:solidFill>
                  <a:schemeClr val="accent5"/>
                </a:solidFill>
              </a:rPr>
              <a:t>Président de la République a annoncé lors de son discours sur la STSS le déploiement dès 2019 de «</a:t>
            </a:r>
            <a:r>
              <a:rPr lang="fr-FR" sz="2600" i="1" dirty="0">
                <a:solidFill>
                  <a:schemeClr val="accent5"/>
                </a:solidFill>
              </a:rPr>
              <a:t> 400 postes supplémentaires de médecins généralistes à exercice partagé ville / hôpital, (…) envoyés dans les territoires prioritaires, salariés par le centre hospitalier de proximité ou un centre de santé pour y proposer des consultations.</a:t>
            </a:r>
            <a:r>
              <a:rPr lang="fr-FR" sz="2600" dirty="0">
                <a:solidFill>
                  <a:schemeClr val="accent5"/>
                </a:solidFill>
              </a:rPr>
              <a:t> » </a:t>
            </a:r>
            <a:endParaRPr lang="fr-FR" sz="2600" dirty="0" smtClean="0">
              <a:solidFill>
                <a:schemeClr val="accent5"/>
              </a:solidFill>
            </a:endParaRPr>
          </a:p>
          <a:p>
            <a:pPr marL="0" indent="0" algn="just">
              <a:buNone/>
            </a:pPr>
            <a:endParaRPr lang="fr-FR" sz="1800" dirty="0">
              <a:solidFill>
                <a:schemeClr val="accent1"/>
              </a:solidFill>
            </a:endParaRPr>
          </a:p>
          <a:p>
            <a:r>
              <a:rPr lang="fr-FR" sz="2800" dirty="0"/>
              <a:t>C</a:t>
            </a:r>
            <a:r>
              <a:rPr lang="fr-FR" sz="2800" dirty="0" smtClean="0"/>
              <a:t>et engagement a été concrétisé </a:t>
            </a:r>
            <a:r>
              <a:rPr lang="fr-FR" sz="2800" dirty="0"/>
              <a:t>par le biais de deux dispositifs </a:t>
            </a:r>
            <a:r>
              <a:rPr lang="fr-FR" sz="2800" dirty="0" smtClean="0"/>
              <a:t>distincts et complémentaires :</a:t>
            </a:r>
          </a:p>
          <a:p>
            <a:pPr marL="0" indent="0">
              <a:buNone/>
            </a:pPr>
            <a:endParaRPr lang="fr-FR" sz="2800" dirty="0" smtClean="0"/>
          </a:p>
          <a:p>
            <a:pPr marL="521496" lvl="1" indent="0">
              <a:buNone/>
            </a:pPr>
            <a:r>
              <a:rPr lang="fr-FR" sz="2300" u="sng" dirty="0" smtClean="0">
                <a:solidFill>
                  <a:schemeClr val="accent5"/>
                </a:solidFill>
              </a:rPr>
              <a:t>Volet 1 :</a:t>
            </a:r>
            <a:r>
              <a:rPr lang="fr-FR" sz="2300" dirty="0" smtClean="0">
                <a:solidFill>
                  <a:schemeClr val="accent5"/>
                </a:solidFill>
              </a:rPr>
              <a:t> </a:t>
            </a:r>
            <a:r>
              <a:rPr lang="fr-FR" sz="2300" b="1" dirty="0">
                <a:solidFill>
                  <a:schemeClr val="accent5"/>
                </a:solidFill>
              </a:rPr>
              <a:t>déploiement de postes supplémentaires d’assistants à temps partagé ville / hôpital en médecine </a:t>
            </a:r>
            <a:r>
              <a:rPr lang="fr-FR" sz="2300" b="1" dirty="0" smtClean="0">
                <a:solidFill>
                  <a:schemeClr val="accent5"/>
                </a:solidFill>
              </a:rPr>
              <a:t>générale</a:t>
            </a:r>
            <a:endParaRPr lang="fr-FR" sz="2000" b="1" dirty="0" smtClean="0">
              <a:solidFill>
                <a:schemeClr val="accent5"/>
              </a:solidFill>
            </a:endParaRPr>
          </a:p>
          <a:p>
            <a:pPr marL="521496" lvl="1" indent="0" algn="just">
              <a:buNone/>
            </a:pPr>
            <a:r>
              <a:rPr lang="fr-FR" sz="2300" dirty="0" smtClean="0">
                <a:sym typeface="Wingdings" panose="05000000000000000000" pitchFamily="2" charset="2"/>
              </a:rPr>
              <a:t> Un levier pour favoriser la mixité </a:t>
            </a:r>
            <a:r>
              <a:rPr lang="fr-FR" sz="2300" dirty="0">
                <a:sym typeface="Wingdings" panose="05000000000000000000" pitchFamily="2" charset="2"/>
              </a:rPr>
              <a:t>d’exercice </a:t>
            </a:r>
            <a:r>
              <a:rPr lang="fr-FR" sz="2300" dirty="0" smtClean="0">
                <a:sym typeface="Wingdings" panose="05000000000000000000" pitchFamily="2" charset="2"/>
              </a:rPr>
              <a:t>et améliorer </a:t>
            </a:r>
            <a:r>
              <a:rPr lang="fr-FR" sz="2300" dirty="0">
                <a:sym typeface="Wingdings" panose="05000000000000000000" pitchFamily="2" charset="2"/>
              </a:rPr>
              <a:t>concrètement le lien ville / </a:t>
            </a:r>
            <a:r>
              <a:rPr lang="fr-FR" sz="2300" dirty="0" smtClean="0">
                <a:sym typeface="Wingdings" panose="05000000000000000000" pitchFamily="2" charset="2"/>
              </a:rPr>
              <a:t>hôpital, accroître l’attractivité de l’exercice ambulatoire en zone sous-dense, et enrichir les actuels dispositifs offerts en sortie d’études pour la médecine générale.</a:t>
            </a:r>
          </a:p>
          <a:p>
            <a:pPr marL="521496" lvl="1" indent="0">
              <a:buNone/>
            </a:pPr>
            <a:endParaRPr lang="fr-FR" sz="2000" b="1" dirty="0" smtClean="0"/>
          </a:p>
          <a:p>
            <a:pPr marL="521496" lvl="1" indent="0">
              <a:buNone/>
            </a:pPr>
            <a:endParaRPr lang="fr-FR" sz="2000" b="1" dirty="0" smtClean="0">
              <a:solidFill>
                <a:schemeClr val="accent1"/>
              </a:solidFill>
            </a:endParaRPr>
          </a:p>
          <a:p>
            <a:pPr marL="521496" lvl="1" indent="0">
              <a:buNone/>
            </a:pPr>
            <a:r>
              <a:rPr lang="fr-FR" sz="2300" u="sng" dirty="0" smtClean="0">
                <a:solidFill>
                  <a:schemeClr val="accent5"/>
                </a:solidFill>
              </a:rPr>
              <a:t>Volet 2 :</a:t>
            </a:r>
            <a:r>
              <a:rPr lang="fr-FR" sz="2300" dirty="0" smtClean="0">
                <a:solidFill>
                  <a:schemeClr val="accent5"/>
                </a:solidFill>
              </a:rPr>
              <a:t> </a:t>
            </a:r>
            <a:r>
              <a:rPr lang="fr-FR" sz="2300" b="1" dirty="0">
                <a:solidFill>
                  <a:schemeClr val="accent5"/>
                </a:solidFill>
              </a:rPr>
              <a:t>soutien à la création de postes salariés dans les zones </a:t>
            </a:r>
            <a:r>
              <a:rPr lang="fr-FR" sz="2300" b="1" dirty="0" smtClean="0">
                <a:solidFill>
                  <a:schemeClr val="accent5"/>
                </a:solidFill>
              </a:rPr>
              <a:t>sous-denses. </a:t>
            </a:r>
            <a:endParaRPr lang="fr-FR" sz="2000" dirty="0" smtClean="0">
              <a:solidFill>
                <a:schemeClr val="accent5"/>
              </a:solidFill>
            </a:endParaRPr>
          </a:p>
          <a:p>
            <a:pPr marL="521496" lvl="1" indent="0" algn="just">
              <a:buNone/>
            </a:pPr>
            <a:r>
              <a:rPr lang="fr-FR" sz="2300" dirty="0" smtClean="0">
                <a:sym typeface="Wingdings" panose="05000000000000000000" pitchFamily="2" charset="2"/>
              </a:rPr>
              <a:t> </a:t>
            </a:r>
            <a:r>
              <a:rPr lang="fr-FR" sz="2300" dirty="0" smtClean="0"/>
              <a:t>Ce volet consiste  </a:t>
            </a:r>
            <a:r>
              <a:rPr lang="fr-FR" sz="2300" dirty="0"/>
              <a:t>à soutenir la création de postes de médecins généralistes salariés </a:t>
            </a:r>
            <a:r>
              <a:rPr lang="fr-FR" sz="2300" dirty="0" smtClean="0"/>
              <a:t>par </a:t>
            </a:r>
            <a:r>
              <a:rPr lang="fr-FR" sz="2300" dirty="0"/>
              <a:t>des acteurs institutionnels tels que des collectivités locales, </a:t>
            </a:r>
            <a:r>
              <a:rPr lang="fr-FR" sz="2300" dirty="0" smtClean="0"/>
              <a:t>des gestionnaires associatifs ou mutualistes, voire des établissements de santé. </a:t>
            </a:r>
            <a:r>
              <a:rPr lang="fr-FR" sz="2300" dirty="0" smtClean="0">
                <a:sym typeface="Wingdings" panose="05000000000000000000" pitchFamily="2" charset="2"/>
              </a:rPr>
              <a:t>Un nouveau levier, complémentaire aux actions déjà entreprises en région, pour parvenir à doubler les structures d’exercice coordonné d’ici la fin du quinquennat. </a:t>
            </a:r>
            <a:endParaRPr lang="fr-FR" sz="2300" dirty="0" smtClean="0"/>
          </a:p>
          <a:p>
            <a:pPr marL="521496" lvl="1" indent="0">
              <a:buNone/>
            </a:pPr>
            <a:endParaRPr lang="fr-FR" sz="1800" dirty="0">
              <a:solidFill>
                <a:schemeClr val="accent1"/>
              </a:solidFill>
            </a:endParaRPr>
          </a:p>
          <a:p>
            <a:pPr marL="521496" lvl="1" indent="0">
              <a:buNone/>
            </a:pPr>
            <a:endParaRPr lang="fr-FR" sz="2000" dirty="0">
              <a:solidFill>
                <a:schemeClr val="accent1"/>
              </a:solidFill>
            </a:endParaRPr>
          </a:p>
        </p:txBody>
      </p:sp>
      <p:sp>
        <p:nvSpPr>
          <p:cNvPr id="5" name="ZoneTexte 4"/>
          <p:cNvSpPr txBox="1"/>
          <p:nvPr/>
        </p:nvSpPr>
        <p:spPr>
          <a:xfrm>
            <a:off x="810195" y="490512"/>
            <a:ext cx="4176465" cy="400110"/>
          </a:xfrm>
          <a:prstGeom prst="rect">
            <a:avLst/>
          </a:prstGeom>
          <a:noFill/>
        </p:spPr>
        <p:txBody>
          <a:bodyPr wrap="square" rtlCol="0">
            <a:spAutoFit/>
          </a:bodyPr>
          <a:lstStyle>
            <a:defPPr>
              <a:defRPr lang="fr-FR"/>
            </a:defPPr>
            <a:lvl1pPr>
              <a:defRPr sz="2000" b="1" cap="small">
                <a:solidFill>
                  <a:srgbClr val="00517E"/>
                </a:solidFill>
                <a:latin typeface="Carlito" panose="020F0502020204030204" pitchFamily="34" charset="0"/>
                <a:cs typeface="Carlito" panose="020F0502020204030204" pitchFamily="34" charset="0"/>
              </a:defRPr>
            </a:lvl1pPr>
          </a:lstStyle>
          <a:p>
            <a:r>
              <a:rPr lang="fr-FR" dirty="0" smtClean="0"/>
              <a:t>LA MESURE « 400 médecins »</a:t>
            </a:r>
            <a:endParaRPr lang="fr-FR" dirty="0"/>
          </a:p>
        </p:txBody>
      </p:sp>
      <p:cxnSp>
        <p:nvCxnSpPr>
          <p:cNvPr id="6" name="Connecteur droit 5"/>
          <p:cNvCxnSpPr/>
          <p:nvPr/>
        </p:nvCxnSpPr>
        <p:spPr>
          <a:xfrm>
            <a:off x="378148" y="396255"/>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90139" y="972319"/>
            <a:ext cx="9865096"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Larme 7"/>
          <p:cNvSpPr/>
          <p:nvPr/>
        </p:nvSpPr>
        <p:spPr>
          <a:xfrm rot="5400000">
            <a:off x="54112" y="216235"/>
            <a:ext cx="792088" cy="720080"/>
          </a:xfrm>
          <a:prstGeom prst="teardrop">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10" name="Image 9"/>
          <p:cNvPicPr>
            <a:picLocks noChangeAspect="1"/>
          </p:cNvPicPr>
          <p:nvPr/>
        </p:nvPicPr>
        <p:blipFill rotWithShape="1">
          <a:blip r:embed="rId2" cstate="print">
            <a:clrChange>
              <a:clrFrom>
                <a:srgbClr val="F6F7FB"/>
              </a:clrFrom>
              <a:clrTo>
                <a:srgbClr val="F6F7FB">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44094" t="22651" r="44094" b="61721"/>
          <a:stretch/>
        </p:blipFill>
        <p:spPr>
          <a:xfrm>
            <a:off x="174630" y="149760"/>
            <a:ext cx="720080" cy="864096"/>
          </a:xfrm>
          <a:prstGeom prst="rect">
            <a:avLst/>
          </a:prstGeom>
        </p:spPr>
      </p:pic>
      <p:pic>
        <p:nvPicPr>
          <p:cNvPr id="90114" name="Picture 2" descr="RÃ©sultat de recherche d'images pour &quot;pictogramme discours&quot;"/>
          <p:cNvPicPr>
            <a:picLocks noChangeAspect="1" noChangeArrowheads="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660" y="1805943"/>
            <a:ext cx="808347" cy="8083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0156" y="1764407"/>
            <a:ext cx="9805079" cy="1080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34670" y="3916056"/>
            <a:ext cx="432047" cy="4320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4" name="Ellipse 13"/>
          <p:cNvSpPr/>
          <p:nvPr/>
        </p:nvSpPr>
        <p:spPr>
          <a:xfrm>
            <a:off x="523148" y="5324507"/>
            <a:ext cx="432047" cy="4320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3" name="ZoneTexte 12"/>
          <p:cNvSpPr txBox="1"/>
          <p:nvPr/>
        </p:nvSpPr>
        <p:spPr>
          <a:xfrm>
            <a:off x="580298" y="3916056"/>
            <a:ext cx="347535" cy="432047"/>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1</a:t>
            </a:r>
          </a:p>
        </p:txBody>
      </p:sp>
      <p:sp>
        <p:nvSpPr>
          <p:cNvPr id="16" name="ZoneTexte 15"/>
          <p:cNvSpPr txBox="1"/>
          <p:nvPr/>
        </p:nvSpPr>
        <p:spPr>
          <a:xfrm>
            <a:off x="586613" y="5324508"/>
            <a:ext cx="347535" cy="432047"/>
          </a:xfrm>
          <a:prstGeom prst="rect">
            <a:avLst/>
          </a:prstGeom>
          <a:noFill/>
        </p:spPr>
        <p:txBody>
          <a:bodyPr wrap="square" rtlCol="0">
            <a:spAutoFit/>
          </a:bodyPr>
          <a:lstStyle/>
          <a:p>
            <a:r>
              <a:rPr lang="fr-FR" b="1" dirty="0" smtClean="0">
                <a:solidFill>
                  <a:schemeClr val="bg1"/>
                </a:solidFill>
                <a:effectLst>
                  <a:outerShdw blurRad="38100" dist="38100" dir="2700000" algn="tl">
                    <a:srgbClr val="000000">
                      <a:alpha val="43137"/>
                    </a:srgbClr>
                  </a:outerShdw>
                </a:effectLst>
              </a:rPr>
              <a:t>2</a:t>
            </a:r>
            <a:endParaRPr lang="fr-F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4106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14159</TotalTime>
  <Words>485</Words>
  <Application>Microsoft Office PowerPoint</Application>
  <PresentationFormat>Personnalisé</PresentationFormat>
  <Paragraphs>99</Paragraphs>
  <Slides>6</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6</vt:i4>
      </vt:variant>
    </vt:vector>
  </HeadingPairs>
  <TitlesOfParts>
    <vt:vector size="9" baseType="lpstr">
      <vt:lpstr>Thème Office</vt:lpstr>
      <vt:lpstr>2_Thème Office</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pierre.maurel</dc:creator>
  <cp:lastModifiedBy>alexandra.bechard</cp:lastModifiedBy>
  <cp:revision>1135</cp:revision>
  <cp:lastPrinted>2018-09-16T16:42:31Z</cp:lastPrinted>
  <dcterms:created xsi:type="dcterms:W3CDTF">2018-03-07T15:09:47Z</dcterms:created>
  <dcterms:modified xsi:type="dcterms:W3CDTF">2019-05-20T13:20:00Z</dcterms:modified>
</cp:coreProperties>
</file>