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8" r:id="rId2"/>
    <p:sldId id="267" r:id="rId3"/>
    <p:sldId id="280" r:id="rId4"/>
    <p:sldId id="279" r:id="rId5"/>
    <p:sldId id="272" r:id="rId6"/>
    <p:sldId id="275" r:id="rId7"/>
    <p:sldId id="281" r:id="rId8"/>
    <p:sldId id="282" r:id="rId9"/>
    <p:sldId id="283" r:id="rId10"/>
    <p:sldId id="276" r:id="rId11"/>
    <p:sldId id="286" r:id="rId12"/>
    <p:sldId id="287" r:id="rId13"/>
    <p:sldId id="284" r:id="rId14"/>
    <p:sldId id="285" r:id="rId15"/>
    <p:sldId id="278" r:id="rId16"/>
    <p:sldId id="271" r:id="rId17"/>
  </p:sldIdLst>
  <p:sldSz cx="9144000" cy="6858000" type="screen4x3"/>
  <p:notesSz cx="6669088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43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D3ABB-F543-4C69-A4EB-A0B3DE1EFFD0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C77D-F3E0-4F7E-8828-CD506AE98E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710BB-23D3-40F2-915E-4AEEA15F840C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B529B-929C-4F3F-9432-9B8294FB5A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ABF83FF-D92F-4173-8363-73F247CD714E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B6B8-7AEE-4CF1-93C8-BA8C1A21B628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2FF-3D32-4712-9C60-7FF3E0298EF4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0D27-CC22-4207-81A5-8B3FC54C4D21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C590E5-1DC7-4BA8-A9CB-262C039A073B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85-5E88-440B-86C0-5FFF6D75A8F7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F9FB-6515-443C-9C68-5B308DFAD4DE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6AF5-F287-4F6E-B562-4EB83B0646D0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6F2-F50A-432F-B230-343627F6D9C4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3EBA-D26D-4FE3-827D-A11600C9B83C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7650-6C8E-43F6-BC8F-F68E48045023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E92C17-7171-4A1E-BE0E-E1DE5D01A25C}" type="datetime1">
              <a:rPr lang="fr-FR" smtClean="0"/>
              <a:pPr/>
              <a:t>10/06/2016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BD79DE-DE4B-4117-A4C9-456355F179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5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rnaud.poupard@sante.gouv.fr" TargetMode="External"/><Relationship Id="rId2" Type="http://schemas.openxmlformats.org/officeDocument/2006/relationships/hyperlink" Target="mailto:rachel.ferrari@sante.gouv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6.png"/><Relationship Id="rId4" Type="http://schemas.openxmlformats.org/officeDocument/2006/relationships/hyperlink" Target="mailto:o6@sante.gouv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465640" cy="648072"/>
          </a:xfrm>
        </p:spPr>
        <p:txBody>
          <a:bodyPr>
            <a:noAutofit/>
          </a:bodyPr>
          <a:lstStyle/>
          <a:p>
            <a:pPr algn="ctr"/>
            <a:r>
              <a:rPr lang="fr-F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Conférence</a:t>
            </a:r>
          </a:p>
          <a:p>
            <a:pPr algn="ctr"/>
            <a:r>
              <a:rPr lang="fr-F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Salon des infirmiers – Paris – 26 mai 2016</a:t>
            </a:r>
          </a:p>
          <a:p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037878" y="457200"/>
          <a:ext cx="1085850" cy="638175"/>
        </p:xfrm>
        <a:graphic>
          <a:graphicData uri="http://schemas.openxmlformats.org/presentationml/2006/ole">
            <p:oleObj spid="_x0000_s38914" name="Picture" r:id="rId3" imgW="1440180" imgH="851916" progId="Word.Picture.8">
              <p:embed/>
            </p:oleObj>
          </a:graphicData>
        </a:graphic>
      </p:graphicFrame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76064" y="1700808"/>
            <a:ext cx="25557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Arnaud Poupard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Commissaire de police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Chargé de mission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499992" y="1054477"/>
            <a:ext cx="432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MINISTERE DES AFFAIRES SOCIALES ET DE LA SANTE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fr-F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Image 20" descr="Logo ONVS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8980" y="3303997"/>
            <a:ext cx="5703340" cy="1997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11560" y="332656"/>
            <a:ext cx="8229600" cy="675928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Quelques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mesures prises à l’hôpital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Image 10" descr="clochev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1800" y="908720"/>
            <a:ext cx="5772200" cy="3098036"/>
          </a:xfrm>
          <a:prstGeom prst="rect">
            <a:avLst/>
          </a:prstGeom>
        </p:spPr>
      </p:pic>
      <p:pic>
        <p:nvPicPr>
          <p:cNvPr id="13" name="Image 12" descr="admiss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4828980" cy="2706241"/>
          </a:xfrm>
          <a:prstGeom prst="rect">
            <a:avLst/>
          </a:prstGeom>
        </p:spPr>
      </p:pic>
      <p:pic>
        <p:nvPicPr>
          <p:cNvPr id="9" name="Image 8" descr="Vitre burea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3635895" cy="2455657"/>
          </a:xfrm>
          <a:prstGeom prst="rect">
            <a:avLst/>
          </a:prstGeom>
        </p:spPr>
      </p:pic>
      <p:pic>
        <p:nvPicPr>
          <p:cNvPr id="12" name="Image 11" descr="Logo ONVS 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188640"/>
            <a:ext cx="1693182" cy="592923"/>
          </a:xfrm>
          <a:prstGeom prst="rect">
            <a:avLst/>
          </a:prstGeom>
        </p:spPr>
      </p:pic>
      <p:pic>
        <p:nvPicPr>
          <p:cNvPr id="14" name="Image 13" descr="accueil v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591018"/>
            <a:ext cx="4355975" cy="326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Autofit/>
          </a:bodyPr>
          <a:lstStyle/>
          <a:p>
            <a:pPr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Porte fermée (sans poignée)</a:t>
            </a:r>
          </a:p>
          <a:p>
            <a:pPr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Sous traitant pour le parking public</a:t>
            </a:r>
          </a:p>
          <a:p>
            <a:pPr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Vigipirate </a:t>
            </a:r>
            <a:r>
              <a:rPr lang="fr-FR" sz="800" dirty="0" smtClean="0">
                <a:latin typeface="Calibri" pitchFamily="34" charset="0"/>
                <a:cs typeface="Calibri" pitchFamily="34" charset="0"/>
              </a:rPr>
              <a:t>– PCA, correspondant VGP, IM n°122 HFDS du 1</a:t>
            </a:r>
            <a:r>
              <a:rPr lang="fr-FR" sz="800" baseline="30000" dirty="0" smtClean="0">
                <a:latin typeface="Calibri" pitchFamily="34" charset="0"/>
                <a:cs typeface="Calibri" pitchFamily="34" charset="0"/>
              </a:rPr>
              <a:t>er</a:t>
            </a:r>
            <a:r>
              <a:rPr lang="fr-FR" sz="800" dirty="0" smtClean="0">
                <a:latin typeface="Calibri" pitchFamily="34" charset="0"/>
                <a:cs typeface="Calibri" pitchFamily="34" charset="0"/>
              </a:rPr>
              <a:t> octobre 2014</a:t>
            </a:r>
          </a:p>
          <a:p>
            <a:pPr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PTI</a:t>
            </a:r>
          </a:p>
          <a:p>
            <a:pPr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Boîtier d’alarme GPS</a:t>
            </a:r>
          </a:p>
          <a:p>
            <a:pPr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Film sans tain, briquets muraux, verbatim…</a:t>
            </a:r>
          </a:p>
          <a:p>
            <a:pPr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Alarme sur porte</a:t>
            </a:r>
          </a:p>
          <a:p>
            <a:pPr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Files d’attente (Bichat)</a:t>
            </a:r>
          </a:p>
          <a:p>
            <a:pPr algn="just"/>
            <a:r>
              <a:rPr lang="fr-FR" sz="1400" dirty="0" err="1" smtClean="0">
                <a:latin typeface="Calibri" pitchFamily="34" charset="0"/>
                <a:cs typeface="Calibri" pitchFamily="34" charset="0"/>
              </a:rPr>
              <a:t>Vidéoprotection</a:t>
            </a:r>
            <a:r>
              <a:rPr lang="fr-FR" sz="1400" dirty="0" smtClean="0">
                <a:latin typeface="Calibri" pitchFamily="34" charset="0"/>
                <a:cs typeface="Calibri" pitchFamily="34" charset="0"/>
              </a:rPr>
              <a:t> (métadonnées, caméras fixes, </a:t>
            </a:r>
            <a:r>
              <a:rPr lang="fr-FR" sz="1400" dirty="0" err="1" smtClean="0">
                <a:latin typeface="Calibri" pitchFamily="34" charset="0"/>
                <a:cs typeface="Calibri" pitchFamily="34" charset="0"/>
              </a:rPr>
              <a:t>retex</a:t>
            </a:r>
            <a:r>
              <a:rPr lang="fr-FR" sz="1400" dirty="0" smtClean="0">
                <a:latin typeface="Calibri" pitchFamily="34" charset="0"/>
                <a:cs typeface="Calibri" pitchFamily="34" charset="0"/>
              </a:rPr>
              <a:t>…)</a:t>
            </a:r>
          </a:p>
          <a:p>
            <a:pPr algn="just"/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fr-F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11560" y="332656"/>
            <a:ext cx="8229600" cy="675928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Quelques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mesures prises à l’hôpital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Image 8" descr="Securite___Quel_systeme_de_controle_d__acces_pour_son_habitation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2398013" cy="1600674"/>
          </a:xfrm>
          <a:prstGeom prst="rect">
            <a:avLst/>
          </a:prstGeom>
        </p:spPr>
      </p:pic>
      <p:pic>
        <p:nvPicPr>
          <p:cNvPr id="10" name="Image 9" descr="ca_fi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124744"/>
            <a:ext cx="930729" cy="1892931"/>
          </a:xfrm>
          <a:prstGeom prst="rect">
            <a:avLst/>
          </a:prstGeom>
        </p:spPr>
      </p:pic>
      <p:pic>
        <p:nvPicPr>
          <p:cNvPr id="12" name="Image 11" descr="controle-d-ac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5401" y="980728"/>
            <a:ext cx="1908599" cy="1440160"/>
          </a:xfrm>
          <a:prstGeom prst="rect">
            <a:avLst/>
          </a:prstGeom>
        </p:spPr>
      </p:pic>
      <p:pic>
        <p:nvPicPr>
          <p:cNvPr id="15" name="Image 14" descr="por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492896"/>
            <a:ext cx="1727528" cy="231876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852936"/>
            <a:ext cx="1798063" cy="247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8341" y="3879428"/>
            <a:ext cx="1876863" cy="27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9273" y="3879428"/>
            <a:ext cx="1876863" cy="27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bracelet géolocalisé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1300" y="5067300"/>
            <a:ext cx="2552700" cy="1790700"/>
          </a:xfrm>
          <a:prstGeom prst="rect">
            <a:avLst/>
          </a:prstGeom>
        </p:spPr>
      </p:pic>
      <p:pic>
        <p:nvPicPr>
          <p:cNvPr id="13" name="Image 12" descr="Logo ONVS 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15322" y="260648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11560" y="332656"/>
            <a:ext cx="8229600" cy="675928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Quelques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mesures prises à l’hôpital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960" y="3187383"/>
            <a:ext cx="2595040" cy="367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Affich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6981825" cy="3000375"/>
          </a:xfrm>
          <a:prstGeom prst="rect">
            <a:avLst/>
          </a:prstGeom>
        </p:spPr>
      </p:pic>
      <p:pic>
        <p:nvPicPr>
          <p:cNvPr id="6" name="Image 5" descr="Logo ONVS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60648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3528" y="188640"/>
            <a:ext cx="8424936" cy="675928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Quelques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exemples d’aménagements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Image 7" descr="ru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124744"/>
            <a:ext cx="3888432" cy="1584176"/>
          </a:xfrm>
          <a:prstGeom prst="rect">
            <a:avLst/>
          </a:prstGeom>
        </p:spPr>
      </p:pic>
      <p:pic>
        <p:nvPicPr>
          <p:cNvPr id="9" name="Image 8" descr="entré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87809"/>
            <a:ext cx="3816423" cy="1622095"/>
          </a:xfrm>
          <a:prstGeom prst="rect">
            <a:avLst/>
          </a:prstGeom>
        </p:spPr>
      </p:pic>
      <p:pic>
        <p:nvPicPr>
          <p:cNvPr id="10" name="Image 9" descr="entré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794196"/>
            <a:ext cx="3888431" cy="1615708"/>
          </a:xfrm>
          <a:prstGeom prst="rect">
            <a:avLst/>
          </a:prstGeom>
        </p:spPr>
      </p:pic>
      <p:pic>
        <p:nvPicPr>
          <p:cNvPr id="11" name="Image 10" descr="parking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852936"/>
            <a:ext cx="3816424" cy="1800200"/>
          </a:xfrm>
          <a:prstGeom prst="rect">
            <a:avLst/>
          </a:prstGeom>
        </p:spPr>
      </p:pic>
      <p:pic>
        <p:nvPicPr>
          <p:cNvPr id="12" name="Image 11" descr="parking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924944"/>
            <a:ext cx="3888432" cy="1767714"/>
          </a:xfrm>
          <a:prstGeom prst="rect">
            <a:avLst/>
          </a:prstGeom>
        </p:spPr>
      </p:pic>
      <p:pic>
        <p:nvPicPr>
          <p:cNvPr id="13" name="Image 12" descr="rue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1124744"/>
            <a:ext cx="3816424" cy="15841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78065" y="2636912"/>
            <a:ext cx="2987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Double barrière d’entrée (sas)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9707" y="836712"/>
            <a:ext cx="1694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Espaces séparés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0000" y="4514116"/>
            <a:ext cx="258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Sécurisation d’une entrée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067944" y="2492896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SIS</a:t>
            </a:r>
            <a:endParaRPr lang="fr-FR" sz="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253070" y="2420888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SIS</a:t>
            </a:r>
            <a:endParaRPr lang="fr-FR" sz="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325078" y="4509120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SIS</a:t>
            </a:r>
            <a:endParaRPr lang="fr-FR" sz="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067944" y="4437112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SIS</a:t>
            </a:r>
            <a:endParaRPr lang="fr-FR" sz="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067944" y="6165884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SIS</a:t>
            </a:r>
            <a:endParaRPr lang="fr-FR" sz="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325078" y="6237312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SIS</a:t>
            </a:r>
            <a:endParaRPr lang="fr-FR" sz="800" dirty="0"/>
          </a:p>
        </p:txBody>
      </p:sp>
      <p:pic>
        <p:nvPicPr>
          <p:cNvPr id="23" name="Image 22" descr="Logo ONVS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15322" y="27765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4" name="Image 13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661688"/>
            <a:ext cx="2865447" cy="1647632"/>
          </a:xfrm>
          <a:prstGeom prst="rect">
            <a:avLst/>
          </a:prstGeom>
        </p:spPr>
      </p:pic>
      <p:pic>
        <p:nvPicPr>
          <p:cNvPr id="16" name="Image 15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908720"/>
            <a:ext cx="2737793" cy="2053344"/>
          </a:xfrm>
          <a:prstGeom prst="rect">
            <a:avLst/>
          </a:prstGeom>
        </p:spPr>
      </p:pic>
      <p:pic>
        <p:nvPicPr>
          <p:cNvPr id="17" name="Image 16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768" y="2744325"/>
            <a:ext cx="2925144" cy="2196843"/>
          </a:xfrm>
          <a:prstGeom prst="rect">
            <a:avLst/>
          </a:prstGeom>
        </p:spPr>
      </p:pic>
      <p:pic>
        <p:nvPicPr>
          <p:cNvPr id="18" name="Image 17" descr="images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0453" y="836712"/>
            <a:ext cx="3928051" cy="1826723"/>
          </a:xfrm>
          <a:prstGeom prst="rect">
            <a:avLst/>
          </a:prstGeom>
        </p:spPr>
      </p:pic>
      <p:pic>
        <p:nvPicPr>
          <p:cNvPr id="19" name="Image 18" descr="images (1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836712"/>
            <a:ext cx="3116174" cy="2304297"/>
          </a:xfrm>
          <a:prstGeom prst="rect">
            <a:avLst/>
          </a:prstGeom>
        </p:spPr>
      </p:pic>
      <p:pic>
        <p:nvPicPr>
          <p:cNvPr id="20" name="Image 19" descr="images (1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68686" y="5022472"/>
            <a:ext cx="4011626" cy="1790904"/>
          </a:xfrm>
          <a:prstGeom prst="rect">
            <a:avLst/>
          </a:prstGeom>
        </p:spPr>
      </p:pic>
      <p:pic>
        <p:nvPicPr>
          <p:cNvPr id="21" name="Image 20" descr="images (1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2716" y="4964655"/>
            <a:ext cx="2875788" cy="1848721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323528" y="44624"/>
            <a:ext cx="8424936" cy="675928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Quelques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exemples d’aménagements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" name="Image 21" descr="Copie de Sans tit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2636912"/>
            <a:ext cx="3707904" cy="2423542"/>
          </a:xfrm>
          <a:prstGeom prst="rect">
            <a:avLst/>
          </a:prstGeom>
        </p:spPr>
      </p:pic>
      <p:pic>
        <p:nvPicPr>
          <p:cNvPr id="13" name="Image 12" descr="Sans tit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3929" y="2636912"/>
            <a:ext cx="3096344" cy="2388493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7020272" y="2636912"/>
            <a:ext cx="0" cy="237626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829134" y="4869160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SIS</a:t>
            </a:r>
            <a:endParaRPr lang="fr-FR" sz="8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660232" y="4869160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SIS</a:t>
            </a:r>
            <a:endParaRPr lang="fr-FR" sz="800" dirty="0"/>
          </a:p>
        </p:txBody>
      </p:sp>
      <p:pic>
        <p:nvPicPr>
          <p:cNvPr id="25" name="Image 24" descr="Logo ONVS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71306" y="188640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09600" y="304800"/>
            <a:ext cx="8229600" cy="675928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 commencement : l’état des lieux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8112"/>
          </a:xfrm>
        </p:spPr>
        <p:txBody>
          <a:bodyPr>
            <a:noAutofit/>
          </a:bodyPr>
          <a:lstStyle/>
          <a:p>
            <a:pPr algn="just" fontAlgn="base"/>
            <a:r>
              <a:rPr lang="fr-FR" sz="1400" dirty="0" smtClean="0"/>
              <a:t>Etat des lieux : ses caractéristiques vous permettront d'élaborer la stratégie de protection qui repose sur la prise en compte et le traitement de 3 espaces.</a:t>
            </a:r>
          </a:p>
          <a:p>
            <a:pPr fontAlgn="base"/>
            <a:r>
              <a:rPr lang="fr-FR" sz="1400" b="1" dirty="0" smtClean="0"/>
              <a:t>1. L'espace périphérique : </a:t>
            </a:r>
            <a:r>
              <a:rPr lang="fr-FR" sz="1400" dirty="0" smtClean="0"/>
              <a:t>l'ensemble des espaces situés aux abords de mon établissement jusqu'à la clôture ou façade (non comprise).  Quelques exemples de questions à se poser :</a:t>
            </a:r>
          </a:p>
          <a:p>
            <a:pPr lvl="1" fontAlgn="base"/>
            <a:r>
              <a:rPr lang="fr-FR" sz="1100" dirty="0" smtClean="0"/>
              <a:t>L'éclairage public est-il satisfaisant ?</a:t>
            </a:r>
          </a:p>
          <a:p>
            <a:pPr lvl="1" fontAlgn="base"/>
            <a:r>
              <a:rPr lang="fr-FR" sz="1100" dirty="0" smtClean="0"/>
              <a:t>Existe-t-il un dispositif de </a:t>
            </a:r>
            <a:r>
              <a:rPr lang="fr-FR" sz="1100" dirty="0" err="1" smtClean="0"/>
              <a:t>vidéoprotection</a:t>
            </a:r>
            <a:r>
              <a:rPr lang="fr-FR" sz="1100" dirty="0" smtClean="0"/>
              <a:t> ?</a:t>
            </a:r>
          </a:p>
          <a:p>
            <a:pPr lvl="1" fontAlgn="base"/>
            <a:r>
              <a:rPr lang="fr-FR" sz="1100" dirty="0" smtClean="0"/>
              <a:t>Les équipements publics de proximité ne génèrent-ils pas des situations préjudiciables à mon activité ?</a:t>
            </a:r>
          </a:p>
          <a:p>
            <a:pPr lvl="1" fontAlgn="base"/>
            <a:r>
              <a:rPr lang="fr-FR" sz="1100" dirty="0" smtClean="0"/>
              <a:t>Le stationnement devant mon établissement ne crée-t-il pas de détournements d'espace ?</a:t>
            </a:r>
          </a:p>
          <a:p>
            <a:pPr algn="just" fontAlgn="base"/>
            <a:r>
              <a:rPr lang="fr-FR" sz="1400" b="1" dirty="0" smtClean="0"/>
              <a:t>2. L'espace </a:t>
            </a:r>
            <a:r>
              <a:rPr lang="fr-FR" sz="1400" b="1" dirty="0" err="1" smtClean="0"/>
              <a:t>périmétrique</a:t>
            </a:r>
            <a:r>
              <a:rPr lang="fr-FR" sz="1400" b="1" dirty="0" smtClean="0"/>
              <a:t> :</a:t>
            </a:r>
            <a:r>
              <a:rPr lang="fr-FR" sz="1400" dirty="0" smtClean="0"/>
              <a:t> s'étend de la clôture jusqu'au nu du bâtiment, ouvrants et toitures inclus. Quelques exemples de questions à se poser :</a:t>
            </a:r>
          </a:p>
          <a:p>
            <a:pPr lvl="1" fontAlgn="base"/>
            <a:r>
              <a:rPr lang="fr-FR" sz="1100" dirty="0" smtClean="0"/>
              <a:t>Quel est l'état de mon établissement : clôture, façade, vitrine, murs, toit, fenêtres, portes ?</a:t>
            </a:r>
          </a:p>
          <a:p>
            <a:pPr lvl="1" fontAlgn="base"/>
            <a:r>
              <a:rPr lang="fr-FR" sz="1100" dirty="0" smtClean="0"/>
              <a:t>Y a-t-il des accès souterrains à mes locaux (réseau d'égouts, passages de câbles) ?</a:t>
            </a:r>
          </a:p>
          <a:p>
            <a:pPr lvl="1" fontAlgn="base"/>
            <a:r>
              <a:rPr lang="fr-FR" sz="1100" dirty="0" smtClean="0"/>
              <a:t>La végétation existante est-elle entretenue  ?</a:t>
            </a:r>
          </a:p>
          <a:p>
            <a:pPr lvl="1" fontAlgn="base"/>
            <a:r>
              <a:rPr lang="fr-FR" sz="1100" dirty="0" smtClean="0"/>
              <a:t>Existe-t-il des aménagements en façade qui pourraient faciliter l'escalade et l'intrusion dans mon commerce ?</a:t>
            </a:r>
          </a:p>
          <a:p>
            <a:pPr lvl="1" fontAlgn="base"/>
            <a:r>
              <a:rPr lang="fr-FR" sz="1100" dirty="0" smtClean="0"/>
              <a:t>Quelles sont les mesures de sûreté déjà existantes (rideau métallique, vitrage renforcé…) ?</a:t>
            </a:r>
          </a:p>
          <a:p>
            <a:pPr fontAlgn="base"/>
            <a:r>
              <a:rPr lang="fr-FR" sz="1400" b="1" dirty="0" smtClean="0"/>
              <a:t>3. Les volumes intérieurs : </a:t>
            </a:r>
            <a:r>
              <a:rPr lang="fr-FR" sz="1400" dirty="0" smtClean="0"/>
              <a:t>local principal &amp; annexes, lieu de stockages... Quelques exemples de questions à se poser :</a:t>
            </a:r>
          </a:p>
          <a:p>
            <a:pPr lvl="1" fontAlgn="base"/>
            <a:r>
              <a:rPr lang="fr-FR" sz="1100" dirty="0" smtClean="0"/>
              <a:t>La configuration des lieux permet-elle un cheminement libre entre les différents espaces ?</a:t>
            </a:r>
          </a:p>
          <a:p>
            <a:pPr lvl="1" fontAlgn="base"/>
            <a:r>
              <a:rPr lang="fr-FR" sz="1100" dirty="0" smtClean="0"/>
              <a:t>Quelles sont les conditions d'exposition ou de stockage des marchandises de valeurs ?</a:t>
            </a:r>
          </a:p>
          <a:p>
            <a:pPr lvl="1" fontAlgn="base"/>
            <a:r>
              <a:rPr lang="fr-FR" sz="1100" dirty="0" smtClean="0"/>
              <a:t>L'aménagement des locaux permet-il une visibilité sur l'entrée des clients, sur des espaces plus sensibles où sont entreposées des marchandises d'une plus grande valeur ?</a:t>
            </a:r>
            <a:endParaRPr lang="fr-FR" sz="1400" dirty="0" smtClean="0"/>
          </a:p>
          <a:p>
            <a:pPr algn="just"/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fr-F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29992" y="6093296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 smtClean="0"/>
              <a:t>cespplussur</a:t>
            </a:r>
            <a:endParaRPr lang="fr-FR" sz="800" dirty="0"/>
          </a:p>
        </p:txBody>
      </p:sp>
      <p:pic>
        <p:nvPicPr>
          <p:cNvPr id="8" name="Image 7" descr="Logo ONVS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5322" y="260648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fr-FR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fr-FR" sz="2400" dirty="0" smtClean="0">
              <a:solidFill>
                <a:srgbClr val="002060"/>
              </a:solidFill>
              <a:hlinkClick r:id="rId2"/>
            </a:endParaRPr>
          </a:p>
          <a:p>
            <a:pPr algn="ctr">
              <a:buNone/>
            </a:pPr>
            <a:endParaRPr lang="fr-FR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  <a:hlinkClick r:id="rId2"/>
            </a:endParaRPr>
          </a:p>
          <a:p>
            <a:pPr algn="ctr">
              <a:buNone/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3"/>
              </a:rPr>
              <a:t>arnaud.poupard@sante.gouv.fr</a:t>
            </a: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01 40 56 53 84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4"/>
              </a:rPr>
              <a:t>claude.barat@sante.gouv.fr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01 40 56 </a:t>
            </a:r>
            <a:r>
              <a:rPr lang="fr-FR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56</a:t>
            </a: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31</a:t>
            </a: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4"/>
              </a:rPr>
              <a:t/>
            </a:r>
            <a:br>
              <a:rPr lang="fr-F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4"/>
              </a:rPr>
            </a:b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39942" name="Picture 6" descr="C:\Documents and Settings\rferrari\Local Settings\Temporary Internet Files\Content.IE5\WTKNAND6\MC90043379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2285714" cy="2285714"/>
          </a:xfrm>
          <a:prstGeom prst="rect">
            <a:avLst/>
          </a:prstGeom>
          <a:noFill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267744" y="1659632"/>
            <a:ext cx="4824536" cy="977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588" lvl="0" indent="-1588"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fr-FR" sz="16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 sécurité de la Cité tient moins à la solidité de ses fortifications qu’à la fermeté d’esprit de ses habitants. 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Thucydide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 8" descr="Logo ONVS transpar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260648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774576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L’ONVS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968552"/>
          </a:xfrm>
        </p:spPr>
        <p:txBody>
          <a:bodyPr>
            <a:noAutofit/>
          </a:bodyPr>
          <a:lstStyle/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L’ONVS a été créé en 2005 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Le rôle de l’observatoire est principalement d’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assister les établissements et professionnels dans leur politique de prévention des « violences »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mais également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de recueillir et d’analyser les déclarations d’atteintes aux personnes et aux biens</a:t>
            </a:r>
          </a:p>
          <a:p>
            <a:pPr lvl="1"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Le MASD encourage à l’exhaustivité des déclarations en lien avec une politique locale de prévention et de gestion des atteintes aux personnes et aux biens.  Cependant, une sous déclaration est constatée.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Des protocoles d’accord nationaux santé-sécurité-justice du 12 août 2005, 10 juin 2010 et 20 avril 2011 entre les ministres de la Santé, de l’Intérieur et de la Justice,</a:t>
            </a:r>
          </a:p>
          <a:p>
            <a:pPr lvl="1" algn="just"/>
            <a:r>
              <a:rPr lang="fr-FR" sz="1400" smtClean="0">
                <a:latin typeface="Calibri" pitchFamily="34" charset="0"/>
                <a:cs typeface="Calibri" pitchFamily="34" charset="0"/>
              </a:rPr>
              <a:t>Destinés </a:t>
            </a:r>
            <a:r>
              <a:rPr lang="fr-FR" sz="1400" dirty="0" smtClean="0">
                <a:latin typeface="Calibri" pitchFamily="34" charset="0"/>
                <a:cs typeface="Calibri" pitchFamily="34" charset="0"/>
              </a:rPr>
              <a:t>à améliorer la sécurité dans les établissements sanitaires et médicosociaux et la médecine de ville.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Plus de 500 conventions locales ont été signées.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12 432 signalements (moins de 3000 en 2006) / 75 % d’atteintes aux personnes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94% des déclarations proviennent du secteur public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Environ 45% des violences aux personnes déclarées sont de niveau 3 (1% de niveau 4)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psychiatrie, les urgences et la gériatrie sont les secteurs les plus concernés.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Près de 8 fois sur 10, la victime est un personnel de l’établissement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Plus des 2/3 des auteurs sont des patients et pour environ 15% des accompagnants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Le principal motif des violences est un reproche lié à la prise en charge</a:t>
            </a:r>
          </a:p>
          <a:p>
            <a:pPr algn="just"/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lvl="1" algn="just"/>
            <a:endParaRPr lang="fr-FR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7" name="Image 6" descr="Logo ONVS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60648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774576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o6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9" name="Image 8" descr="o6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980727"/>
            <a:ext cx="6336704" cy="3264363"/>
          </a:xfrm>
          <a:prstGeom prst="rect">
            <a:avLst/>
          </a:prstGeom>
        </p:spPr>
      </p:pic>
      <p:pic>
        <p:nvPicPr>
          <p:cNvPr id="10" name="Image 9" descr="o6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6951" y="3501009"/>
            <a:ext cx="6407049" cy="3312368"/>
          </a:xfrm>
          <a:prstGeom prst="rect">
            <a:avLst/>
          </a:prstGeom>
        </p:spPr>
      </p:pic>
      <p:pic>
        <p:nvPicPr>
          <p:cNvPr id="7" name="Image 6" descr="Logo ONVS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60648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774576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o6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Image 6" descr="o6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1936" y="980728"/>
            <a:ext cx="5432063" cy="2880320"/>
          </a:xfrm>
          <a:prstGeom prst="rect">
            <a:avLst/>
          </a:prstGeom>
        </p:spPr>
      </p:pic>
      <p:pic>
        <p:nvPicPr>
          <p:cNvPr id="11" name="Image 10" descr="o6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916149"/>
            <a:ext cx="5400600" cy="2941851"/>
          </a:xfrm>
          <a:prstGeom prst="rect">
            <a:avLst/>
          </a:prstGeom>
        </p:spPr>
      </p:pic>
      <p:pic>
        <p:nvPicPr>
          <p:cNvPr id="12" name="Image 11" descr="o6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7" y="1909690"/>
            <a:ext cx="5112567" cy="2787086"/>
          </a:xfrm>
          <a:prstGeom prst="rect">
            <a:avLst/>
          </a:prstGeom>
        </p:spPr>
      </p:pic>
      <p:pic>
        <p:nvPicPr>
          <p:cNvPr id="9" name="Image 8" descr="Logo ONVS 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60648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702568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Prévention et partenariat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040560"/>
          </a:xfrm>
        </p:spPr>
        <p:txBody>
          <a:bodyPr>
            <a:noAutofit/>
          </a:bodyPr>
          <a:lstStyle/>
          <a:p>
            <a:pPr algn="just"/>
            <a:r>
              <a:rPr lang="fr-FR" sz="1800" dirty="0" smtClean="0">
                <a:latin typeface="Arial" pitchFamily="34" charset="0"/>
                <a:cs typeface="Arial" pitchFamily="34" charset="0"/>
              </a:rPr>
              <a:t>Les principales mesures concernent :</a:t>
            </a:r>
          </a:p>
          <a:p>
            <a:pPr lvl="1"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définition des partenaires (socle) </a:t>
            </a:r>
            <a:r>
              <a:rPr lang="fr-FR" sz="800" dirty="0" smtClean="0">
                <a:latin typeface="Calibri" pitchFamily="34" charset="0"/>
                <a:cs typeface="Calibri" pitchFamily="34" charset="0"/>
              </a:rPr>
              <a:t>– ARS, mairie (PM, </a:t>
            </a:r>
            <a:r>
              <a:rPr lang="fr-FR" sz="800" dirty="0" err="1" smtClean="0">
                <a:latin typeface="Calibri" pitchFamily="34" charset="0"/>
                <a:cs typeface="Calibri" pitchFamily="34" charset="0"/>
              </a:rPr>
              <a:t>assoc</a:t>
            </a:r>
            <a:r>
              <a:rPr lang="fr-FR" sz="800" dirty="0" smtClean="0">
                <a:latin typeface="Calibri" pitchFamily="34" charset="0"/>
                <a:cs typeface="Calibri" pitchFamily="34" charset="0"/>
              </a:rPr>
              <a:t> médiation, dispo vidéo, service de circulation…), pénitentiaire, conseil général…</a:t>
            </a:r>
          </a:p>
          <a:p>
            <a:pPr lvl="1"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désignation d’un correspondant « santé » au sein des commissariats et gendarmeries</a:t>
            </a:r>
          </a:p>
          <a:p>
            <a:pPr lvl="1"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désignation de «référents sûreté» qui vont pouvoir, en appliquant les méthodes de la prévention situationnelle, apporter leurs conseils (ou réaliser des audits) en matière de prévention de la malveillance. BIP. </a:t>
            </a:r>
            <a:r>
              <a:rPr lang="fr-FR" sz="1200" dirty="0" smtClean="0">
                <a:latin typeface="Calibri" pitchFamily="34" charset="0"/>
                <a:cs typeface="Calibri" pitchFamily="34" charset="0"/>
              </a:rPr>
              <a:t>Groupes de travail, groupe de pilotage, correspondant prévention violences pour chaque unité, EBIOS, </a:t>
            </a:r>
            <a:r>
              <a:rPr lang="fr-FR" sz="1200" dirty="0" err="1" smtClean="0">
                <a:latin typeface="Calibri" pitchFamily="34" charset="0"/>
                <a:cs typeface="Calibri" pitchFamily="34" charset="0"/>
              </a:rPr>
              <a:t>cespplussur</a:t>
            </a:r>
            <a:r>
              <a:rPr lang="fr-FR" sz="1200" dirty="0" smtClean="0">
                <a:latin typeface="Calibri" pitchFamily="34" charset="0"/>
                <a:cs typeface="Calibri" pitchFamily="34" charset="0"/>
              </a:rPr>
              <a:t>, ESSP, ARR-VEXT, </a:t>
            </a:r>
            <a:r>
              <a:rPr lang="fr-FR" sz="1200" dirty="0" err="1" smtClean="0">
                <a:latin typeface="Calibri" pitchFamily="34" charset="0"/>
                <a:cs typeface="Calibri" pitchFamily="34" charset="0"/>
              </a:rPr>
              <a:t>monhopitalnumerique</a:t>
            </a:r>
            <a:r>
              <a:rPr lang="fr-FR" sz="1200" dirty="0" smtClean="0">
                <a:latin typeface="Calibri" pitchFamily="34" charset="0"/>
                <a:cs typeface="Calibri" pitchFamily="34" charset="0"/>
              </a:rPr>
              <a:t>, ssi@sg.social.gouv.fr, ISO 31000, etc.</a:t>
            </a:r>
          </a:p>
          <a:p>
            <a:pPr lvl="1"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couverture des établissements par la </a:t>
            </a:r>
            <a:r>
              <a:rPr lang="fr-FR" sz="1600" dirty="0" err="1" smtClean="0">
                <a:latin typeface="Calibri" pitchFamily="34" charset="0"/>
                <a:cs typeface="Calibri" pitchFamily="34" charset="0"/>
              </a:rPr>
              <a:t>vidéoprotection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des communes</a:t>
            </a:r>
          </a:p>
          <a:p>
            <a:pPr lvl="1"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mise en place de procédures d’alerte particulières </a:t>
            </a:r>
            <a:r>
              <a:rPr lang="fr-FR" sz="800" dirty="0" smtClean="0">
                <a:latin typeface="Calibri" pitchFamily="34" charset="0"/>
                <a:cs typeface="Calibri" pitchFamily="34" charset="0"/>
              </a:rPr>
              <a:t>– police secours, renfort entre les services, répondre aux situations, HAD, patrouilles…</a:t>
            </a:r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facilitation du dépôt de plainte - article 40 CPP</a:t>
            </a:r>
            <a:r>
              <a:rPr lang="fr-FR" sz="1200" dirty="0" smtClean="0">
                <a:latin typeface="Calibri" pitchFamily="34" charset="0"/>
                <a:cs typeface="Calibri" pitchFamily="34" charset="0"/>
              </a:rPr>
              <a:t> (courrier direction, mention dossier…)</a:t>
            </a:r>
          </a:p>
          <a:p>
            <a:pPr lvl="1"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constitution de partie civile par les établissements</a:t>
            </a:r>
          </a:p>
          <a:p>
            <a:pPr lvl="1"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communication des suites données par la justice </a:t>
            </a:r>
            <a:r>
              <a:rPr lang="fr-FR" sz="800" dirty="0" smtClean="0">
                <a:latin typeface="Calibri" pitchFamily="34" charset="0"/>
                <a:cs typeface="Calibri" pitchFamily="34" charset="0"/>
              </a:rPr>
              <a:t>- victime, statistiques trimestrielles</a:t>
            </a:r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mise en place de rencontres annuelles dans les préfectures</a:t>
            </a:r>
            <a:r>
              <a:rPr lang="fr-FR" sz="1200" dirty="0" smtClean="0">
                <a:latin typeface="Calibri" pitchFamily="34" charset="0"/>
                <a:cs typeface="Calibri" pitchFamily="34" charset="0"/>
              </a:rPr>
              <a:t> – coordination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déclinaison pour chaque établissement ou groupe d’établissements des accords nationaux</a:t>
            </a:r>
          </a:p>
          <a:p>
            <a:pPr lvl="1" algn="just"/>
            <a:endParaRPr lang="fr-FR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Image 5" descr="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0548" y="5373216"/>
            <a:ext cx="1041458" cy="1440160"/>
          </a:xfrm>
          <a:prstGeom prst="rect">
            <a:avLst/>
          </a:prstGeom>
        </p:spPr>
      </p:pic>
      <p:pic>
        <p:nvPicPr>
          <p:cNvPr id="7" name="Image 6" descr="2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373216"/>
            <a:ext cx="1113236" cy="1445661"/>
          </a:xfrm>
          <a:prstGeom prst="rect">
            <a:avLst/>
          </a:prstGeom>
        </p:spPr>
      </p:pic>
      <p:pic>
        <p:nvPicPr>
          <p:cNvPr id="9" name="Image 8" descr="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5465" y="5373216"/>
            <a:ext cx="1018481" cy="1440160"/>
          </a:xfrm>
          <a:prstGeom prst="rect">
            <a:avLst/>
          </a:prstGeom>
        </p:spPr>
      </p:pic>
      <p:pic>
        <p:nvPicPr>
          <p:cNvPr id="10" name="Image 9" descr="Logo ONVS 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60648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Les autres mesures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083528"/>
            <a:ext cx="8229600" cy="4937760"/>
          </a:xfrm>
        </p:spPr>
        <p:txBody>
          <a:bodyPr>
            <a:noAutofit/>
          </a:bodyPr>
          <a:lstStyle/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La mise en place de fiches réflexes en partenariat avec la fédération hospitalière de France (FHF) et la mutuelle d’assurance du corps de santé français (MACSF) à disposition des professionnels de santé. Chaque fiche comporte la définition de la violence subie, les modalités de prise en charge de la victime, les procédures à mettre en œuvre, les suites et le suivi de la démarche, ainsi qu’un bref rappel du cadre juridique :</a:t>
            </a:r>
          </a:p>
          <a:p>
            <a:pPr lvl="1"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deux à destination de l’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encadrement</a:t>
            </a:r>
            <a:r>
              <a:rPr lang="fr-FR" sz="140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lvl="1"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une à destination de l’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agent victime</a:t>
            </a:r>
            <a:r>
              <a:rPr lang="fr-FR" sz="140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lvl="1" algn="just"/>
            <a:r>
              <a:rPr lang="fr-FR" sz="1400" dirty="0" smtClean="0">
                <a:latin typeface="Calibri" pitchFamily="34" charset="0"/>
                <a:cs typeface="Calibri" pitchFamily="34" charset="0"/>
              </a:rPr>
              <a:t>une à destination du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patient victime</a:t>
            </a:r>
            <a:r>
              <a:rPr lang="fr-FR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Accompagnement victime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Image 5" descr="Sans tit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530825"/>
            <a:ext cx="2212534" cy="2885719"/>
          </a:xfrm>
          <a:prstGeom prst="rect">
            <a:avLst/>
          </a:prstGeom>
        </p:spPr>
      </p:pic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2935"/>
            <a:ext cx="2353552" cy="3051076"/>
          </a:xfrm>
          <a:prstGeom prst="rect">
            <a:avLst/>
          </a:prstGeom>
        </p:spPr>
      </p:pic>
      <p:pic>
        <p:nvPicPr>
          <p:cNvPr id="9" name="Image 8" descr="Sans tit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566395"/>
            <a:ext cx="2267744" cy="2939328"/>
          </a:xfrm>
          <a:prstGeom prst="rect">
            <a:avLst/>
          </a:prstGeom>
        </p:spPr>
      </p:pic>
      <p:pic>
        <p:nvPicPr>
          <p:cNvPr id="10" name="Image 9" descr="Sans titr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861048"/>
            <a:ext cx="2272344" cy="2934727"/>
          </a:xfrm>
          <a:prstGeom prst="rect">
            <a:avLst/>
          </a:prstGeom>
        </p:spPr>
      </p:pic>
      <p:pic>
        <p:nvPicPr>
          <p:cNvPr id="11" name="Image 10" descr="Logo ONVS transpar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260648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Les autres mesures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4937760"/>
          </a:xfrm>
        </p:spPr>
        <p:txBody>
          <a:bodyPr>
            <a:noAutofit/>
          </a:bodyPr>
          <a:lstStyle/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Guide de sécurité des professionnels de santé</a:t>
            </a: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Guide victime du ministère de la Justice</a:t>
            </a:r>
          </a:p>
          <a:p>
            <a:pPr algn="just"/>
            <a:endParaRPr lang="fr-FR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Image 5" descr="Sans titr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5464" y="4797152"/>
            <a:ext cx="2691032" cy="1857446"/>
          </a:xfrm>
          <a:prstGeom prst="rect">
            <a:avLst/>
          </a:prstGeom>
        </p:spPr>
      </p:pic>
      <p:pic>
        <p:nvPicPr>
          <p:cNvPr id="7" name="Image 6" descr="Sans titr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73479"/>
            <a:ext cx="2345199" cy="3171745"/>
          </a:xfrm>
          <a:prstGeom prst="rect">
            <a:avLst/>
          </a:prstGeom>
        </p:spPr>
      </p:pic>
      <p:pic>
        <p:nvPicPr>
          <p:cNvPr id="9" name="Image 8" descr="Sans titre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1663050" cy="3191662"/>
          </a:xfrm>
          <a:prstGeom prst="rect">
            <a:avLst/>
          </a:prstGeom>
        </p:spPr>
      </p:pic>
      <p:pic>
        <p:nvPicPr>
          <p:cNvPr id="10" name="Image 9" descr="Logo ONVS 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60648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Les autres mesures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37760"/>
          </a:xfrm>
        </p:spPr>
        <p:txBody>
          <a:bodyPr>
            <a:noAutofit/>
          </a:bodyPr>
          <a:lstStyle/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Les sites du ministère de l’Intérieur </a:t>
            </a:r>
            <a:r>
              <a:rPr lang="fr-FR" sz="1600" dirty="0" err="1" smtClean="0">
                <a:latin typeface="Calibri" pitchFamily="34" charset="0"/>
                <a:cs typeface="Calibri" pitchFamily="34" charset="0"/>
              </a:rPr>
              <a:t>cespplussur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0" name="Image 9" descr="Logo ONVS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60648"/>
            <a:ext cx="1693182" cy="592923"/>
          </a:xfrm>
          <a:prstGeom prst="rect">
            <a:avLst/>
          </a:prstGeom>
        </p:spPr>
      </p:pic>
      <p:pic>
        <p:nvPicPr>
          <p:cNvPr id="11" name="Image 10" descr="Mon comport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996952"/>
            <a:ext cx="6012160" cy="1790236"/>
          </a:xfrm>
          <a:prstGeom prst="rect">
            <a:avLst/>
          </a:prstGeom>
        </p:spPr>
      </p:pic>
      <p:pic>
        <p:nvPicPr>
          <p:cNvPr id="12" name="Image 11" descr="Ma prot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3"/>
            <a:ext cx="6660232" cy="1508707"/>
          </a:xfrm>
          <a:prstGeom prst="rect">
            <a:avLst/>
          </a:prstGeom>
        </p:spPr>
      </p:pic>
      <p:pic>
        <p:nvPicPr>
          <p:cNvPr id="13" name="Image 12" descr="Ma réa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797152"/>
            <a:ext cx="4680520" cy="20031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32040" y="3861048"/>
            <a:ext cx="36724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Mon comportemen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7861" y="3861047"/>
            <a:ext cx="4686199" cy="257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Les autres mesures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90872" y="1124744"/>
            <a:ext cx="8229600" cy="5472608"/>
          </a:xfrm>
        </p:spPr>
        <p:txBody>
          <a:bodyPr>
            <a:noAutofit/>
          </a:bodyPr>
          <a:lstStyle/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ESSP</a:t>
            </a:r>
          </a:p>
          <a:p>
            <a:pPr algn="just"/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sz="1600" dirty="0" smtClean="0">
                <a:latin typeface="Calibri" pitchFamily="34" charset="0"/>
                <a:cs typeface="Calibri" pitchFamily="34" charset="0"/>
              </a:rPr>
              <a:t>Les formations (ANFH, Omega, ressources internes, etc.) </a:t>
            </a:r>
            <a:r>
              <a:rPr lang="fr-FR" sz="1400" dirty="0" smtClean="0">
                <a:latin typeface="Calibri" pitchFamily="34" charset="0"/>
                <a:cs typeface="Calibri" pitchFamily="34" charset="0"/>
              </a:rPr>
              <a:t>- obstacles - postures de défense - collectif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Les CLACT : conditions de travail – sécurité des personnels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Le FIPD – circulaire MI du 31 décembre 2014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Les fondations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Le fonds de modernisation des établissements de santé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Le FNP de la CNRACL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COPERMO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Les ARS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Les visites techniques de l’ONVS (bonnes pratiques : Bichat…)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Le rapport annuel public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DUERP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Prise en compte du paramètre sécurité dans le cadre du projet d’établissement à 5 ans.</a:t>
            </a: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CLSPD – Politique de la ville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9DE-DE4B-4117-A4C9-456355F17947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 descr="Sans titr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052736"/>
            <a:ext cx="4032448" cy="1368152"/>
          </a:xfrm>
          <a:prstGeom prst="rect">
            <a:avLst/>
          </a:prstGeom>
        </p:spPr>
      </p:pic>
      <p:pic>
        <p:nvPicPr>
          <p:cNvPr id="7" name="Image 6" descr="rap onvs 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501008"/>
            <a:ext cx="1656184" cy="2371149"/>
          </a:xfrm>
          <a:prstGeom prst="rect">
            <a:avLst/>
          </a:prstGeom>
        </p:spPr>
      </p:pic>
      <p:pic>
        <p:nvPicPr>
          <p:cNvPr id="9" name="Image 8" descr="Logo ONVS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60648"/>
            <a:ext cx="1693182" cy="59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1623</TotalTime>
  <Words>743</Words>
  <Application>Microsoft Office PowerPoint</Application>
  <PresentationFormat>Affichage à l'écran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Origine</vt:lpstr>
      <vt:lpstr>Picture</vt:lpstr>
      <vt:lpstr>Diapositive 1</vt:lpstr>
      <vt:lpstr>L’ONVS</vt:lpstr>
      <vt:lpstr>o6</vt:lpstr>
      <vt:lpstr>o6</vt:lpstr>
      <vt:lpstr>Prévention et partenariat</vt:lpstr>
      <vt:lpstr>Les autres mesures</vt:lpstr>
      <vt:lpstr>Les autres mesures</vt:lpstr>
      <vt:lpstr>Les autres mesures</vt:lpstr>
      <vt:lpstr>Les autres mesures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MAS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Observatoire national des violences en milieu de santé RAPPORT ANNUEL 2012 </dc:title>
  <dc:creator>rferrari</dc:creator>
  <cp:lastModifiedBy>abechard</cp:lastModifiedBy>
  <cp:revision>236</cp:revision>
  <dcterms:created xsi:type="dcterms:W3CDTF">2013-05-14T08:18:48Z</dcterms:created>
  <dcterms:modified xsi:type="dcterms:W3CDTF">2016-06-10T08:56:47Z</dcterms:modified>
</cp:coreProperties>
</file>