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7"/>
    <p:restoredTop sz="94579"/>
  </p:normalViewPr>
  <p:slideViewPr>
    <p:cSldViewPr snapToGrid="0" snapToObjects="1">
      <p:cViewPr varScale="1">
        <p:scale>
          <a:sx n="78" d="100"/>
          <a:sy n="78" d="100"/>
        </p:scale>
        <p:origin x="13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370984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Texte du titre</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-Gilles Allain</a:t>
            </a:r>
          </a:p>
        </p:txBody>
      </p:sp>
      <p:sp>
        <p:nvSpPr>
          <p:cNvPr id="94" name="Shape 94"/>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 Saisissez une citation ici. »</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908800"/>
            <a:ext cx="10464800" cy="1282700"/>
          </a:xfrm>
          <a:prstGeom prst="rect">
            <a:avLst/>
          </a:prstGeom>
        </p:spPr>
        <p:txBody>
          <a:bodyPr/>
          <a:lstStyle/>
          <a:p>
            <a:r>
              <a:t>Texte du titre</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Texte niveau 1</a:t>
            </a:r>
          </a:p>
          <a:p>
            <a:pPr lvl="1"/>
            <a:r>
              <a:t>Texte niveau 2</a:t>
            </a:r>
          </a:p>
          <a:p>
            <a:pPr lvl="2"/>
            <a:r>
              <a:t>Texte niveau 3</a:t>
            </a:r>
          </a:p>
          <a:p>
            <a:pPr lvl="3"/>
            <a:r>
              <a:t>Texte niveau 4</a:t>
            </a:r>
          </a:p>
          <a:p>
            <a:pPr lvl="4"/>
            <a:r>
              <a:t>Texte niveau 5</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355600" y="3251200"/>
            <a:ext cx="12293600" cy="3238500"/>
          </a:xfrm>
          <a:prstGeom prst="rect">
            <a:avLst/>
          </a:prstGeom>
        </p:spPr>
        <p:txBody>
          <a:bodyPr/>
          <a:lstStyle/>
          <a:p>
            <a:r>
              <a:t>Texte du titre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355600" y="1016000"/>
            <a:ext cx="5892800" cy="3886200"/>
          </a:xfrm>
          <a:prstGeom prst="rect">
            <a:avLst/>
          </a:prstGeom>
        </p:spPr>
        <p:txBody>
          <a:bodyPr anchor="b"/>
          <a:lstStyle/>
          <a:p>
            <a:r>
              <a:t>Texte du titre</a:t>
            </a:r>
          </a:p>
        </p:txBody>
      </p:sp>
      <p:sp>
        <p:nvSpPr>
          <p:cNvPr id="40" name="Shape 40"/>
          <p:cNvSpPr>
            <a:spLocks noGrp="1"/>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Texte niveau 1</a:t>
            </a:r>
          </a:p>
          <a:p>
            <a:pPr lvl="1"/>
            <a:r>
              <a:t>Texte niveau 2</a:t>
            </a:r>
          </a:p>
          <a:p>
            <a:pPr lvl="2"/>
            <a:r>
              <a:t>Texte niveau 3</a:t>
            </a:r>
          </a:p>
          <a:p>
            <a:pPr lvl="3"/>
            <a:r>
              <a:t>Texte niveau 4</a:t>
            </a:r>
          </a:p>
          <a:p>
            <a:pPr lvl="4"/>
            <a:r>
              <a:t>Texte niveau 5</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355600" y="2730500"/>
            <a:ext cx="5892800" cy="62992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a:ln w="50800">
            <a:solidFill>
              <a:srgbClr val="009193"/>
            </a:solidFill>
          </a:ln>
        </p:spPr>
        <p:txBody>
          <a:bodyPr anchor="ctr"/>
          <a:lstStyle/>
          <a:p>
            <a:pPr>
              <a:defRPr sz="7300"/>
            </a:pPr>
            <a:r>
              <a:t>Pôle gérontologique </a:t>
            </a:r>
          </a:p>
          <a:p>
            <a:pPr>
              <a:defRPr sz="5900"/>
            </a:pPr>
            <a:r>
              <a:rPr i="1">
                <a:latin typeface="Baskerville"/>
                <a:ea typeface="Baskerville"/>
                <a:cs typeface="Baskerville"/>
                <a:sym typeface="Baskerville"/>
              </a:rPr>
              <a:t>Le petit trianon</a:t>
            </a:r>
            <a:r>
              <a:t> </a:t>
            </a:r>
          </a:p>
        </p:txBody>
      </p:sp>
      <p:sp>
        <p:nvSpPr>
          <p:cNvPr id="120" name="Shape 120"/>
          <p:cNvSpPr>
            <a:spLocks noGrp="1"/>
          </p:cNvSpPr>
          <p:nvPr>
            <p:ph type="subTitle" sz="quarter" idx="1"/>
          </p:nvPr>
        </p:nvSpPr>
        <p:spPr>
          <a:xfrm>
            <a:off x="355600" y="5978451"/>
            <a:ext cx="12293600" cy="1295400"/>
          </a:xfrm>
          <a:prstGeom prst="rect">
            <a:avLst/>
          </a:prstGeom>
          <a:solidFill>
            <a:schemeClr val="accent1">
              <a:hueOff val="-78595"/>
              <a:satOff val="12505"/>
              <a:lumOff val="13871"/>
            </a:schemeClr>
          </a:solidFill>
          <a:ln>
            <a:solidFill>
              <a:srgbClr val="000000"/>
            </a:solidFill>
          </a:ln>
        </p:spPr>
        <p:txBody>
          <a:bodyPr anchor="ctr"/>
          <a:lstStyle>
            <a:lvl1pPr>
              <a:defRPr sz="4700">
                <a:solidFill>
                  <a:schemeClr val="accent6">
                    <a:satOff val="1848"/>
                    <a:lumOff val="-15262"/>
                  </a:schemeClr>
                </a:solidFill>
                <a:latin typeface="Gill Sans SemiBold"/>
                <a:ea typeface="Gill Sans SemiBold"/>
                <a:cs typeface="Gill Sans SemiBold"/>
                <a:sym typeface="Gill Sans SemiBold"/>
              </a:defRPr>
            </a:lvl1pPr>
          </a:lstStyle>
          <a:p>
            <a:r>
              <a:t>Charte des Droits et Libertés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297713" y="345819"/>
            <a:ext cx="12248706" cy="1693046"/>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8</a:t>
            </a:r>
            <a:br>
              <a:rPr sz="4400" dirty="0"/>
            </a:br>
            <a:r>
              <a:rPr sz="4400" dirty="0"/>
              <a:t>Droit à l’information et au consentement éclairé </a:t>
            </a:r>
          </a:p>
          <a:p>
            <a:pPr defTabSz="233679">
              <a:defRPr sz="2280" cap="none">
                <a:solidFill>
                  <a:srgbClr val="FFFFFF"/>
                </a:solidFill>
              </a:defRPr>
            </a:pPr>
            <a:r>
              <a:rPr dirty="0"/>
              <a:t/>
            </a:r>
            <a:br>
              <a:rPr dirty="0"/>
            </a:br>
            <a:endParaRPr dirty="0"/>
          </a:p>
        </p:txBody>
      </p:sp>
      <p:sp>
        <p:nvSpPr>
          <p:cNvPr id="155" name="Shape 155"/>
          <p:cNvSpPr>
            <a:spLocks noGrp="1"/>
          </p:cNvSpPr>
          <p:nvPr>
            <p:ph type="body" idx="1"/>
          </p:nvPr>
        </p:nvSpPr>
        <p:spPr>
          <a:xfrm>
            <a:off x="297713" y="2187147"/>
            <a:ext cx="12248706" cy="6905128"/>
          </a:xfrm>
          <a:prstGeom prst="rect">
            <a:avLst/>
          </a:prstGeom>
          <a:ln w="25400">
            <a:solidFill>
              <a:srgbClr val="000000"/>
            </a:solidFill>
          </a:ln>
        </p:spPr>
        <p:txBody>
          <a:bodyPr>
            <a:noAutofit/>
          </a:bodyPr>
          <a:lstStyle/>
          <a:p>
            <a:pPr marL="0" indent="0"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Le consentement éclairé de la personne doit être recherché en l’informant </a:t>
            </a:r>
            <a:r>
              <a:rPr sz="3000" dirty="0" smtClean="0"/>
              <a:t> </a:t>
            </a:r>
            <a:r>
              <a:rPr sz="3000" dirty="0"/>
              <a:t>- de façon claire, compréhensible et adaptée - sur ses droits, sur l’organisation et le fonctionnement de l’établissement, ainsi que sur la forme de sa prise en </a:t>
            </a:r>
            <a:r>
              <a:rPr sz="3000" dirty="0" smtClean="0"/>
              <a:t>charge</a:t>
            </a:r>
            <a:r>
              <a:rPr lang="fr-FR" sz="3000" dirty="0" smtClean="0"/>
              <a:t> </a:t>
            </a:r>
            <a:r>
              <a:rPr sz="3000" dirty="0" smtClean="0"/>
              <a:t>ou </a:t>
            </a:r>
            <a:r>
              <a:rPr sz="3000" dirty="0"/>
              <a:t>de son accompagnement. </a:t>
            </a:r>
            <a:br>
              <a:rPr sz="3000" dirty="0"/>
            </a:br>
            <a:r>
              <a:rPr sz="3000" dirty="0"/>
              <a:t>La personne doit également être informée sur les associations d’usagers oeuvrant dans le même domaine. </a:t>
            </a:r>
          </a:p>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L’accès à ses informations s’effectue dans le cadre d’un accompagnement adapté de nature psychologique, médical, thérapeutique ou socio-éducative.</a:t>
            </a:r>
          </a:p>
        </p:txBody>
      </p:sp>
      <p:pic>
        <p:nvPicPr>
          <p:cNvPr id="156" name="information-1027303_960_720.jpg"/>
          <p:cNvPicPr>
            <a:picLocks noChangeAspect="1"/>
          </p:cNvPicPr>
          <p:nvPr/>
        </p:nvPicPr>
        <p:blipFill>
          <a:blip r:embed="rId2">
            <a:extLst/>
          </a:blip>
          <a:stretch>
            <a:fillRect/>
          </a:stretch>
        </p:blipFill>
        <p:spPr>
          <a:xfrm>
            <a:off x="8158045" y="8201002"/>
            <a:ext cx="3284312" cy="1367247"/>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334961" y="256660"/>
            <a:ext cx="12334871" cy="1562613"/>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9</a:t>
            </a:r>
            <a:br>
              <a:rPr sz="4400" dirty="0"/>
            </a:br>
            <a:r>
              <a:rPr sz="4400" dirty="0"/>
              <a:t>Droit d’expression et liberté de conscience </a:t>
            </a:r>
          </a:p>
          <a:p>
            <a:pPr defTabSz="233679">
              <a:defRPr sz="2280" cap="none">
                <a:solidFill>
                  <a:srgbClr val="FFFFFF"/>
                </a:solidFill>
              </a:defRPr>
            </a:pPr>
            <a:r>
              <a:rPr dirty="0"/>
              <a:t/>
            </a:r>
            <a:br>
              <a:rPr dirty="0"/>
            </a:br>
            <a:endParaRPr dirty="0"/>
          </a:p>
        </p:txBody>
      </p:sp>
      <p:sp>
        <p:nvSpPr>
          <p:cNvPr id="159" name="Shape 159"/>
          <p:cNvSpPr>
            <a:spLocks noGrp="1"/>
          </p:cNvSpPr>
          <p:nvPr>
            <p:ph type="body" sz="half" idx="1"/>
          </p:nvPr>
        </p:nvSpPr>
        <p:spPr>
          <a:xfrm>
            <a:off x="334961" y="5169245"/>
            <a:ext cx="12334871" cy="3875901"/>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Toute personne doit pouvoir participer aux activités associatives ou politiques ainsi qu’aux activités religieuses et philosophiques de son choix. Ces droits s’exercent dans le respect de la liberté d’autrui et sous réserve que leur exercice ne trouble pas le fonctionnement normal des établissements et services. </a:t>
            </a:r>
          </a:p>
        </p:txBody>
      </p:sp>
      <p:pic>
        <p:nvPicPr>
          <p:cNvPr id="160" name="opinion.jpg"/>
          <p:cNvPicPr>
            <a:picLocks noChangeAspect="1"/>
          </p:cNvPicPr>
          <p:nvPr/>
        </p:nvPicPr>
        <p:blipFill>
          <a:blip r:embed="rId2">
            <a:extLst/>
          </a:blip>
          <a:stretch>
            <a:fillRect/>
          </a:stretch>
        </p:blipFill>
        <p:spPr>
          <a:xfrm>
            <a:off x="4289336" y="2146874"/>
            <a:ext cx="3273000" cy="2694770"/>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157312" y="417424"/>
            <a:ext cx="12499382" cy="1666557"/>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10</a:t>
            </a:r>
            <a:br>
              <a:rPr sz="4400" dirty="0"/>
            </a:br>
            <a:r>
              <a:rPr sz="4400" dirty="0"/>
              <a:t>Droit à la renonciation</a:t>
            </a:r>
          </a:p>
          <a:p>
            <a:pPr defTabSz="233679">
              <a:defRPr sz="2280" cap="none">
                <a:solidFill>
                  <a:srgbClr val="FFFFFF"/>
                </a:solidFill>
              </a:defRPr>
            </a:pPr>
            <a:r>
              <a:rPr dirty="0"/>
              <a:t/>
            </a:r>
            <a:br>
              <a:rPr dirty="0"/>
            </a:br>
            <a:endParaRPr dirty="0"/>
          </a:p>
        </p:txBody>
      </p:sp>
      <p:sp>
        <p:nvSpPr>
          <p:cNvPr id="163" name="Shape 163"/>
          <p:cNvSpPr>
            <a:spLocks noGrp="1"/>
          </p:cNvSpPr>
          <p:nvPr>
            <p:ph type="body" sz="half" idx="1"/>
          </p:nvPr>
        </p:nvSpPr>
        <p:spPr>
          <a:xfrm>
            <a:off x="157311" y="2335427"/>
            <a:ext cx="12499383" cy="4670853"/>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La personne peut à tout moment renoncer aux prestations ou en demander le changement dans les conditions de capacités, d’écoute et d’expression ainsi que de communication prévues par la présente charte, dans le respect des décisions de justice ou mesures de protection judiciaire, des décisions d’orientation et des procédures de révision existantes en ces domaines.</a:t>
            </a:r>
          </a:p>
        </p:txBody>
      </p:sp>
      <p:pic>
        <p:nvPicPr>
          <p:cNvPr id="164" name="droit-retractation-foire-salon.jpg"/>
          <p:cNvPicPr>
            <a:picLocks noChangeAspect="1"/>
          </p:cNvPicPr>
          <p:nvPr/>
        </p:nvPicPr>
        <p:blipFill>
          <a:blip r:embed="rId2">
            <a:extLst/>
          </a:blip>
          <a:stretch>
            <a:fillRect/>
          </a:stretch>
        </p:blipFill>
        <p:spPr>
          <a:xfrm>
            <a:off x="8414951" y="6672486"/>
            <a:ext cx="4241744" cy="2827829"/>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469557" y="487555"/>
            <a:ext cx="11949271" cy="1625450"/>
          </a:xfrm>
          <a:prstGeom prst="rect">
            <a:avLst/>
          </a:prstGeom>
          <a:solidFill>
            <a:schemeClr val="accent6">
              <a:hueOff val="-193447"/>
              <a:satOff val="3713"/>
              <a:lumOff val="11329"/>
            </a:schemeClr>
          </a:solidFill>
        </p:spPr>
        <p:txBody>
          <a:bodyPr>
            <a:normAutofit fontScale="90000"/>
          </a:bodyPr>
          <a:lstStyle/>
          <a:p>
            <a:pPr defTabSz="245363">
              <a:defRPr sz="2393" cap="none">
                <a:solidFill>
                  <a:srgbClr val="FFFFFF"/>
                </a:solidFill>
              </a:defRPr>
            </a:pPr>
            <a:endParaRPr dirty="0">
              <a:latin typeface="Times New Roman"/>
              <a:ea typeface="Times New Roman"/>
              <a:cs typeface="Times New Roman"/>
              <a:sym typeface="Times New Roman"/>
            </a:endParaRPr>
          </a:p>
          <a:p>
            <a:pPr defTabSz="245363">
              <a:defRPr sz="4242" cap="none">
                <a:solidFill>
                  <a:srgbClr val="FFFFFF"/>
                </a:solidFill>
                <a:latin typeface="Baskerville SemiBold"/>
                <a:ea typeface="Baskerville SemiBold"/>
                <a:cs typeface="Baskerville SemiBold"/>
                <a:sym typeface="Baskerville SemiBold"/>
              </a:defRPr>
            </a:pPr>
            <a:r>
              <a:rPr sz="4400" dirty="0"/>
              <a:t>Article 11</a:t>
            </a:r>
            <a:br>
              <a:rPr sz="4400" dirty="0"/>
            </a:br>
            <a:r>
              <a:rPr sz="4400" dirty="0"/>
              <a:t>Exercice des droits et protection juridique </a:t>
            </a:r>
          </a:p>
          <a:p>
            <a:pPr defTabSz="245363">
              <a:defRPr sz="2393" cap="none">
                <a:solidFill>
                  <a:srgbClr val="FFFFFF"/>
                </a:solidFill>
              </a:defRPr>
            </a:pPr>
            <a:r>
              <a:rPr dirty="0"/>
              <a:t/>
            </a:r>
            <a:br>
              <a:rPr dirty="0"/>
            </a:br>
            <a:endParaRPr dirty="0"/>
          </a:p>
        </p:txBody>
      </p:sp>
      <p:sp>
        <p:nvSpPr>
          <p:cNvPr id="167" name="Shape 167"/>
          <p:cNvSpPr>
            <a:spLocks noGrp="1"/>
          </p:cNvSpPr>
          <p:nvPr>
            <p:ph type="body" sz="quarter" idx="1"/>
          </p:nvPr>
        </p:nvSpPr>
        <p:spPr>
          <a:xfrm>
            <a:off x="469557" y="2538641"/>
            <a:ext cx="11949271" cy="1490525"/>
          </a:xfrm>
          <a:prstGeom prst="rect">
            <a:avLst/>
          </a:prstGeom>
          <a:ln w="25400">
            <a:solidFill>
              <a:srgbClr val="000000"/>
            </a:solidFill>
          </a:ln>
        </p:spPr>
        <p:txBody>
          <a:bodyPr>
            <a:noAutofit/>
          </a:bodyPr>
          <a:lstStyle>
            <a:lvl1pPr marL="0" indent="0" algn="just" defTabSz="443484">
              <a:lnSpc>
                <a:spcPct val="150000"/>
              </a:lnSpc>
              <a:spcBef>
                <a:spcPts val="0"/>
              </a:spcBef>
              <a:buSzTx/>
              <a:buNone/>
              <a:defRPr sz="2813">
                <a:solidFill>
                  <a:srgbClr val="000000"/>
                </a:solidFill>
                <a:latin typeface="Baskerville"/>
                <a:ea typeface="Baskerville"/>
                <a:cs typeface="Baskerville"/>
                <a:sym typeface="Baskerville"/>
              </a:defRPr>
            </a:lvl1pPr>
          </a:lstStyle>
          <a:p>
            <a:r>
              <a:rPr sz="3200" dirty="0"/>
              <a:t>Toute personne en situation de vulnérabilité doit voir protégés ses biens et sa personne.</a:t>
            </a:r>
          </a:p>
        </p:txBody>
      </p:sp>
      <p:pic>
        <p:nvPicPr>
          <p:cNvPr id="168" name="Protection-Juridique1.png"/>
          <p:cNvPicPr>
            <a:picLocks noChangeAspect="1"/>
          </p:cNvPicPr>
          <p:nvPr/>
        </p:nvPicPr>
        <p:blipFill>
          <a:blip r:embed="rId2">
            <a:extLst/>
          </a:blip>
          <a:stretch>
            <a:fillRect/>
          </a:stretch>
        </p:blipFill>
        <p:spPr>
          <a:xfrm>
            <a:off x="4250723" y="5955500"/>
            <a:ext cx="8385133" cy="2395753"/>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368714" y="239305"/>
            <a:ext cx="12088260" cy="1379430"/>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12</a:t>
            </a:r>
            <a:br>
              <a:rPr sz="4400" dirty="0"/>
            </a:br>
            <a:r>
              <a:rPr sz="4400" dirty="0"/>
              <a:t>Droit au respect des liens familiaux  </a:t>
            </a:r>
          </a:p>
          <a:p>
            <a:pPr defTabSz="233679">
              <a:defRPr sz="2280" cap="none">
                <a:solidFill>
                  <a:srgbClr val="FFFFFF"/>
                </a:solidFill>
              </a:defRPr>
            </a:pPr>
            <a:r>
              <a:rPr dirty="0"/>
              <a:t/>
            </a:r>
            <a:br>
              <a:rPr dirty="0"/>
            </a:br>
            <a:endParaRPr dirty="0"/>
          </a:p>
        </p:txBody>
      </p:sp>
      <p:sp>
        <p:nvSpPr>
          <p:cNvPr id="171" name="Shape 171"/>
          <p:cNvSpPr>
            <a:spLocks noGrp="1"/>
          </p:cNvSpPr>
          <p:nvPr>
            <p:ph type="body" idx="1"/>
          </p:nvPr>
        </p:nvSpPr>
        <p:spPr>
          <a:xfrm>
            <a:off x="368714" y="1754659"/>
            <a:ext cx="12088260" cy="6177229"/>
          </a:xfrm>
          <a:prstGeom prst="rect">
            <a:avLst/>
          </a:prstGeom>
          <a:ln w="25400">
            <a:solidFill>
              <a:srgbClr val="000000"/>
            </a:solidFill>
          </a:ln>
        </p:spPr>
        <p:txBody>
          <a:bodyPr>
            <a:noAutofit/>
          </a:bodyPr>
          <a:lstStyle/>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Le maintien des liens familiaux, des réseaux amicaux et sociaux est indispensable à la personne prise en charge. Les établissements et les services assurant l’accueil et la prise en charge ou l’accompagnement doivent être en mesure de prendre, en relation avec les autorités publiques compétentes et les autres intervenants, toute mesure utile à cette fin. </a:t>
            </a:r>
            <a:endParaRPr sz="3000" dirty="0">
              <a:latin typeface="Times New Roman"/>
              <a:ea typeface="Times New Roman"/>
              <a:cs typeface="Times New Roman"/>
              <a:sym typeface="Times New Roman"/>
            </a:endParaRPr>
          </a:p>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Dans le respect du projet d’accueil et d’accompagnement individualisé et du souhait de la personne, la participation de la famille aux activités de la vie quotidienne est favorisée.</a:t>
            </a:r>
          </a:p>
        </p:txBody>
      </p:sp>
      <p:pic>
        <p:nvPicPr>
          <p:cNvPr id="172" name="10160626-16561059.jpg.png"/>
          <p:cNvPicPr>
            <a:picLocks noChangeAspect="1"/>
          </p:cNvPicPr>
          <p:nvPr/>
        </p:nvPicPr>
        <p:blipFill>
          <a:blip r:embed="rId2">
            <a:extLst/>
          </a:blip>
          <a:stretch>
            <a:fillRect/>
          </a:stretch>
        </p:blipFill>
        <p:spPr>
          <a:xfrm>
            <a:off x="7549978" y="7449870"/>
            <a:ext cx="4682390" cy="2048547"/>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368714" y="239305"/>
            <a:ext cx="11585686" cy="1441214"/>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13</a:t>
            </a:r>
            <a:br>
              <a:rPr sz="4400" dirty="0"/>
            </a:br>
            <a:r>
              <a:rPr sz="4400" dirty="0"/>
              <a:t>Droit à la protection </a:t>
            </a:r>
          </a:p>
          <a:p>
            <a:pPr defTabSz="233679">
              <a:defRPr sz="2280" cap="none">
                <a:solidFill>
                  <a:srgbClr val="FFFFFF"/>
                </a:solidFill>
              </a:defRPr>
            </a:pPr>
            <a:r>
              <a:rPr dirty="0"/>
              <a:t/>
            </a:r>
            <a:br>
              <a:rPr dirty="0"/>
            </a:br>
            <a:endParaRPr dirty="0"/>
          </a:p>
        </p:txBody>
      </p:sp>
      <p:sp>
        <p:nvSpPr>
          <p:cNvPr id="175" name="Shape 175"/>
          <p:cNvSpPr>
            <a:spLocks noGrp="1"/>
          </p:cNvSpPr>
          <p:nvPr>
            <p:ph type="body" sz="half" idx="1"/>
          </p:nvPr>
        </p:nvSpPr>
        <p:spPr>
          <a:xfrm>
            <a:off x="368713" y="1933521"/>
            <a:ext cx="11585687" cy="3416956"/>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Il est garanti, à la personne prise en charge ou accompagnée, le droit à la protection, le droit à la sécurité, y compris sanitaire et alimentaire, le droit à la santé et aux soins, le droit à un suivi médical adapté, ainsi que le respect de la confidentialité de l’ensemble des informations la concernant. </a:t>
            </a:r>
          </a:p>
        </p:txBody>
      </p:sp>
      <p:pic>
        <p:nvPicPr>
          <p:cNvPr id="176" name="logo.jpg"/>
          <p:cNvPicPr>
            <a:picLocks noChangeAspect="1"/>
          </p:cNvPicPr>
          <p:nvPr/>
        </p:nvPicPr>
        <p:blipFill>
          <a:blip r:embed="rId2">
            <a:extLst/>
          </a:blip>
          <a:stretch>
            <a:fillRect/>
          </a:stretch>
        </p:blipFill>
        <p:spPr>
          <a:xfrm>
            <a:off x="4596713" y="5935721"/>
            <a:ext cx="2989845" cy="3110850"/>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xfrm>
            <a:off x="368713" y="239305"/>
            <a:ext cx="12305295" cy="1367073"/>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14</a:t>
            </a:r>
            <a:br>
              <a:rPr sz="4400" dirty="0"/>
            </a:br>
            <a:r>
              <a:rPr sz="4400" dirty="0"/>
              <a:t>Principe de prévention et de soutien </a:t>
            </a:r>
          </a:p>
          <a:p>
            <a:pPr defTabSz="233679">
              <a:defRPr sz="2280" cap="none">
                <a:solidFill>
                  <a:srgbClr val="FFFFFF"/>
                </a:solidFill>
              </a:defRPr>
            </a:pPr>
            <a:r>
              <a:rPr dirty="0"/>
              <a:t/>
            </a:r>
            <a:br>
              <a:rPr dirty="0"/>
            </a:br>
            <a:endParaRPr dirty="0"/>
          </a:p>
        </p:txBody>
      </p:sp>
      <p:sp>
        <p:nvSpPr>
          <p:cNvPr id="179" name="Shape 179"/>
          <p:cNvSpPr>
            <a:spLocks noGrp="1"/>
          </p:cNvSpPr>
          <p:nvPr>
            <p:ph type="body" sz="half" idx="1"/>
          </p:nvPr>
        </p:nvSpPr>
        <p:spPr>
          <a:xfrm>
            <a:off x="313497" y="1754660"/>
            <a:ext cx="12360512" cy="4411362"/>
          </a:xfrm>
          <a:prstGeom prst="rect">
            <a:avLst/>
          </a:prstGeom>
          <a:ln w="25400">
            <a:solidFill>
              <a:srgbClr val="000000"/>
            </a:solidFill>
          </a:ln>
        </p:spPr>
        <p:txBody>
          <a:bodyPr>
            <a:noAutofit/>
          </a:bodyPr>
          <a:lstStyle/>
          <a:p>
            <a:pPr marL="0" indent="0" defTabSz="457200">
              <a:lnSpc>
                <a:spcPct val="150000"/>
              </a:lnSpc>
              <a:spcBef>
                <a:spcPts val="0"/>
              </a:spcBef>
              <a:buSzTx/>
              <a:buNone/>
              <a:defRPr sz="2900">
                <a:solidFill>
                  <a:srgbClr val="000000"/>
                </a:solidFill>
                <a:latin typeface="Baskerville"/>
                <a:ea typeface="Baskerville"/>
                <a:cs typeface="Baskerville"/>
                <a:sym typeface="Baskerville"/>
              </a:defRPr>
            </a:pPr>
            <a:r>
              <a:rPr sz="3200" dirty="0"/>
              <a:t>Les conséquences affectives et sociales qui peuvent résulter de la prise en charge ou de l’accompagnement doivent être </a:t>
            </a:r>
            <a:r>
              <a:rPr sz="3200" dirty="0" err="1"/>
              <a:t>prises</a:t>
            </a:r>
            <a:r>
              <a:rPr sz="3200" dirty="0"/>
              <a:t> </a:t>
            </a:r>
            <a:r>
              <a:rPr sz="3200" dirty="0" err="1" smtClean="0"/>
              <a:t>en</a:t>
            </a:r>
            <a:r>
              <a:rPr lang="fr-FR" sz="3200" dirty="0" smtClean="0"/>
              <a:t> </a:t>
            </a:r>
            <a:r>
              <a:rPr sz="3200" dirty="0" err="1" smtClean="0"/>
              <a:t>considération</a:t>
            </a:r>
            <a:r>
              <a:rPr sz="3200" dirty="0"/>
              <a:t>. </a:t>
            </a:r>
            <a:br>
              <a:rPr sz="3200" dirty="0"/>
            </a:br>
            <a:r>
              <a:rPr sz="3200" dirty="0"/>
              <a:t>Le rôle des familles, des représentants légaux ou des proches doit être facilité par l’institution, dans le respect du projet d’accueil et d’accompagnement individualisé et des décisions de justice. </a:t>
            </a:r>
          </a:p>
        </p:txBody>
      </p:sp>
      <p:pic>
        <p:nvPicPr>
          <p:cNvPr id="180" name="comment-presever-lautonomie-des-personnes-agees-mercredi-e13547032327531.jpg"/>
          <p:cNvPicPr>
            <a:picLocks noChangeAspect="1"/>
          </p:cNvPicPr>
          <p:nvPr/>
        </p:nvPicPr>
        <p:blipFill>
          <a:blip r:embed="rId2">
            <a:extLst/>
          </a:blip>
          <a:stretch>
            <a:fillRect/>
          </a:stretch>
        </p:blipFill>
        <p:spPr>
          <a:xfrm>
            <a:off x="4170506" y="6393122"/>
            <a:ext cx="4646492" cy="3089058"/>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528119" y="464591"/>
            <a:ext cx="11935854" cy="1376566"/>
          </a:xfrm>
          <a:prstGeom prst="rect">
            <a:avLst/>
          </a:prstGeom>
          <a:blipFill>
            <a:blip r:embed="rId2"/>
          </a:blip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15</a:t>
            </a:r>
            <a:br>
              <a:rPr sz="4400" dirty="0"/>
            </a:br>
            <a:r>
              <a:rPr sz="4400" dirty="0"/>
              <a:t>Respect de la fin de vie</a:t>
            </a:r>
          </a:p>
          <a:p>
            <a:pPr defTabSz="233679">
              <a:defRPr sz="2280" cap="none">
                <a:solidFill>
                  <a:srgbClr val="FFFFFF"/>
                </a:solidFill>
              </a:defRPr>
            </a:pPr>
            <a:r>
              <a:rPr dirty="0"/>
              <a:t/>
            </a:r>
            <a:br>
              <a:rPr dirty="0"/>
            </a:br>
            <a:endParaRPr dirty="0"/>
          </a:p>
        </p:txBody>
      </p:sp>
      <p:sp>
        <p:nvSpPr>
          <p:cNvPr id="183" name="Shape 183"/>
          <p:cNvSpPr>
            <a:spLocks noGrp="1"/>
          </p:cNvSpPr>
          <p:nvPr>
            <p:ph type="body" sz="half" idx="1"/>
          </p:nvPr>
        </p:nvSpPr>
        <p:spPr>
          <a:xfrm>
            <a:off x="528119" y="2406741"/>
            <a:ext cx="8603524" cy="4722500"/>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Les moments de la fin de vie doivent faire l’objet de soins, d’assistance et de soutien dans le respect des pratiques religieuses ou confessionnelles et convictions tant de la personne que de ses proches ou représentants. </a:t>
            </a:r>
          </a:p>
        </p:txBody>
      </p:sp>
      <p:pic>
        <p:nvPicPr>
          <p:cNvPr id="184" name="VectorToons-04292014-0105.jpg"/>
          <p:cNvPicPr>
            <a:picLocks noChangeAspect="1"/>
          </p:cNvPicPr>
          <p:nvPr/>
        </p:nvPicPr>
        <p:blipFill>
          <a:blip r:embed="rId3">
            <a:extLst/>
          </a:blip>
          <a:stretch>
            <a:fillRect/>
          </a:stretch>
        </p:blipFill>
        <p:spPr>
          <a:xfrm>
            <a:off x="9378778" y="2406741"/>
            <a:ext cx="3085195" cy="2487439"/>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459161" y="239305"/>
            <a:ext cx="12086477" cy="1461679"/>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16</a:t>
            </a:r>
            <a:br>
              <a:rPr sz="4400" dirty="0"/>
            </a:br>
            <a:r>
              <a:rPr sz="4400" dirty="0"/>
              <a:t>Respect de la dignité et de l’intimité</a:t>
            </a:r>
          </a:p>
          <a:p>
            <a:pPr defTabSz="233679">
              <a:defRPr sz="2280" cap="none">
                <a:solidFill>
                  <a:srgbClr val="FFFFFF"/>
                </a:solidFill>
              </a:defRPr>
            </a:pPr>
            <a:r>
              <a:rPr dirty="0"/>
              <a:t/>
            </a:r>
            <a:br>
              <a:rPr dirty="0"/>
            </a:br>
            <a:endParaRPr dirty="0"/>
          </a:p>
        </p:txBody>
      </p:sp>
      <p:sp>
        <p:nvSpPr>
          <p:cNvPr id="187" name="Shape 187"/>
          <p:cNvSpPr>
            <a:spLocks noGrp="1"/>
          </p:cNvSpPr>
          <p:nvPr>
            <p:ph type="body" sz="half" idx="1"/>
          </p:nvPr>
        </p:nvSpPr>
        <p:spPr>
          <a:xfrm>
            <a:off x="459161" y="5661876"/>
            <a:ext cx="12086478" cy="3383269"/>
          </a:xfrm>
          <a:prstGeom prst="rect">
            <a:avLst/>
          </a:prstGeom>
          <a:ln w="25400">
            <a:solidFill>
              <a:srgbClr val="000000"/>
            </a:solidFill>
          </a:ln>
        </p:spPr>
        <p:txBody>
          <a:bodyPr>
            <a:noAutofit/>
          </a:bodyPr>
          <a:lstStyle/>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200" dirty="0"/>
              <a:t>Le respect de la dignité et de l’intégrité de la personne est garanti. </a:t>
            </a:r>
            <a:endParaRPr sz="3200" dirty="0">
              <a:latin typeface="Times New Roman"/>
              <a:ea typeface="Times New Roman"/>
              <a:cs typeface="Times New Roman"/>
              <a:sym typeface="Times New Roman"/>
            </a:endParaRPr>
          </a:p>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200" dirty="0"/>
              <a:t>Hors la nécessité exclusive et objective de la réalisation de la prise en charge ou de l’accompagnement, le droit à l’intimité doit être préservé. </a:t>
            </a:r>
          </a:p>
        </p:txBody>
      </p:sp>
      <p:pic>
        <p:nvPicPr>
          <p:cNvPr id="188" name="23_Что такое индивидуальность2.jpg"/>
          <p:cNvPicPr>
            <a:picLocks noChangeAspect="1"/>
          </p:cNvPicPr>
          <p:nvPr/>
        </p:nvPicPr>
        <p:blipFill>
          <a:blip r:embed="rId2">
            <a:extLst/>
          </a:blip>
          <a:stretch>
            <a:fillRect/>
          </a:stretch>
        </p:blipFill>
        <p:spPr>
          <a:xfrm>
            <a:off x="3918504" y="1886989"/>
            <a:ext cx="4486104" cy="3588883"/>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xfrm>
            <a:off x="355600" y="254000"/>
            <a:ext cx="12293600" cy="1290595"/>
          </a:xfrm>
          <a:prstGeom prst="rect">
            <a:avLst/>
          </a:prstGeom>
          <a:solidFill>
            <a:schemeClr val="accent1">
              <a:hueOff val="-78595"/>
              <a:satOff val="12505"/>
              <a:lumOff val="13871"/>
            </a:schemeClr>
          </a:solidFill>
        </p:spPr>
        <p:txBody>
          <a:bodyPr/>
          <a:lstStyle>
            <a:lvl1pPr>
              <a:defRPr>
                <a:latin typeface="Gill Sans SemiBold"/>
                <a:ea typeface="Gill Sans SemiBold"/>
                <a:cs typeface="Gill Sans SemiBold"/>
                <a:sym typeface="Gill Sans SemiBold"/>
              </a:defRPr>
            </a:lvl1pPr>
          </a:lstStyle>
          <a:p>
            <a:r>
              <a:t>sources</a:t>
            </a:r>
          </a:p>
        </p:txBody>
      </p:sp>
      <p:sp>
        <p:nvSpPr>
          <p:cNvPr id="191" name="Shape 191"/>
          <p:cNvSpPr>
            <a:spLocks noGrp="1"/>
          </p:cNvSpPr>
          <p:nvPr>
            <p:ph type="body" idx="1"/>
          </p:nvPr>
        </p:nvSpPr>
        <p:spPr>
          <a:xfrm>
            <a:off x="466811" y="1791386"/>
            <a:ext cx="12293600" cy="5176397"/>
          </a:xfrm>
          <a:prstGeom prst="rect">
            <a:avLst/>
          </a:prstGeom>
        </p:spPr>
        <p:txBody>
          <a:bodyPr/>
          <a:lstStyle/>
          <a:p>
            <a:pPr>
              <a:defRPr sz="3300">
                <a:latin typeface="Baskerville SemiBold"/>
                <a:ea typeface="Baskerville SemiBold"/>
                <a:cs typeface="Baskerville SemiBold"/>
                <a:sym typeface="Baskerville SemiBold"/>
              </a:defRPr>
            </a:pPr>
            <a:r>
              <a:rPr dirty="0" err="1"/>
              <a:t>Charte</a:t>
            </a:r>
            <a:r>
              <a:rPr dirty="0"/>
              <a:t> des droits et </a:t>
            </a:r>
            <a:r>
              <a:rPr dirty="0" err="1"/>
              <a:t>libertés</a:t>
            </a:r>
            <a:r>
              <a:rPr dirty="0"/>
              <a:t> de la </a:t>
            </a:r>
            <a:r>
              <a:rPr dirty="0" err="1"/>
              <a:t>personne</a:t>
            </a:r>
            <a:r>
              <a:rPr dirty="0"/>
              <a:t> </a:t>
            </a:r>
            <a:r>
              <a:rPr dirty="0" err="1"/>
              <a:t>accueillie</a:t>
            </a:r>
            <a:r>
              <a:rPr dirty="0"/>
              <a:t> </a:t>
            </a:r>
            <a:br>
              <a:rPr dirty="0"/>
            </a:br>
            <a:r>
              <a:rPr i="1" dirty="0">
                <a:latin typeface="Baskerville"/>
                <a:ea typeface="Baskerville"/>
                <a:cs typeface="Baskerville"/>
                <a:sym typeface="Baskerville"/>
              </a:rPr>
              <a:t>(</a:t>
            </a:r>
            <a:r>
              <a:rPr i="1" dirty="0" err="1">
                <a:latin typeface="Baskerville"/>
                <a:ea typeface="Baskerville"/>
                <a:cs typeface="Baskerville"/>
                <a:sym typeface="Baskerville"/>
              </a:rPr>
              <a:t>Arrêté</a:t>
            </a:r>
            <a:r>
              <a:rPr i="1" dirty="0">
                <a:latin typeface="Baskerville"/>
                <a:ea typeface="Baskerville"/>
                <a:cs typeface="Baskerville"/>
                <a:sym typeface="Baskerville"/>
              </a:rPr>
              <a:t> du 8 </a:t>
            </a:r>
            <a:r>
              <a:rPr i="1" dirty="0" err="1">
                <a:latin typeface="Baskerville"/>
                <a:ea typeface="Baskerville"/>
                <a:cs typeface="Baskerville"/>
                <a:sym typeface="Baskerville"/>
              </a:rPr>
              <a:t>septembre</a:t>
            </a:r>
            <a:r>
              <a:rPr i="1" dirty="0">
                <a:latin typeface="Baskerville"/>
                <a:ea typeface="Baskerville"/>
                <a:cs typeface="Baskerville"/>
                <a:sym typeface="Baskerville"/>
              </a:rPr>
              <a:t> 2003 </a:t>
            </a:r>
            <a:r>
              <a:rPr i="1" dirty="0" err="1">
                <a:latin typeface="Baskerville"/>
                <a:ea typeface="Baskerville"/>
                <a:cs typeface="Baskerville"/>
                <a:sym typeface="Baskerville"/>
              </a:rPr>
              <a:t>relatif</a:t>
            </a:r>
            <a:r>
              <a:rPr i="1" dirty="0">
                <a:latin typeface="Baskerville"/>
                <a:ea typeface="Baskerville"/>
                <a:cs typeface="Baskerville"/>
                <a:sym typeface="Baskerville"/>
              </a:rPr>
              <a:t> à la </a:t>
            </a:r>
            <a:r>
              <a:rPr i="1" dirty="0" err="1">
                <a:latin typeface="Baskerville"/>
                <a:ea typeface="Baskerville"/>
                <a:cs typeface="Baskerville"/>
                <a:sym typeface="Baskerville"/>
              </a:rPr>
              <a:t>charte</a:t>
            </a:r>
            <a:r>
              <a:rPr i="1" dirty="0">
                <a:latin typeface="Baskerville"/>
                <a:ea typeface="Baskerville"/>
                <a:cs typeface="Baskerville"/>
                <a:sym typeface="Baskerville"/>
              </a:rPr>
              <a:t> des droits et </a:t>
            </a:r>
            <a:r>
              <a:rPr i="1" dirty="0" err="1">
                <a:latin typeface="Baskerville"/>
                <a:ea typeface="Baskerville"/>
                <a:cs typeface="Baskerville"/>
                <a:sym typeface="Baskerville"/>
              </a:rPr>
              <a:t>libertés</a:t>
            </a:r>
            <a:r>
              <a:rPr i="1" dirty="0">
                <a:latin typeface="Baskerville"/>
                <a:ea typeface="Baskerville"/>
                <a:cs typeface="Baskerville"/>
                <a:sym typeface="Baskerville"/>
              </a:rPr>
              <a:t> de la </a:t>
            </a:r>
            <a:r>
              <a:rPr i="1" dirty="0" err="1">
                <a:latin typeface="Baskerville"/>
                <a:ea typeface="Baskerville"/>
                <a:cs typeface="Baskerville"/>
                <a:sym typeface="Baskerville"/>
              </a:rPr>
              <a:t>personne</a:t>
            </a:r>
            <a:r>
              <a:rPr i="1" dirty="0">
                <a:latin typeface="Baskerville"/>
                <a:ea typeface="Baskerville"/>
                <a:cs typeface="Baskerville"/>
                <a:sym typeface="Baskerville"/>
              </a:rPr>
              <a:t> </a:t>
            </a:r>
            <a:r>
              <a:rPr i="1" dirty="0" err="1">
                <a:latin typeface="Baskerville"/>
                <a:ea typeface="Baskerville"/>
                <a:cs typeface="Baskerville"/>
                <a:sym typeface="Baskerville"/>
              </a:rPr>
              <a:t>accueillie</a:t>
            </a:r>
            <a:r>
              <a:rPr i="1" dirty="0">
                <a:latin typeface="Baskerville"/>
                <a:ea typeface="Baskerville"/>
                <a:cs typeface="Baskerville"/>
                <a:sym typeface="Baskerville"/>
              </a:rPr>
              <a:t> </a:t>
            </a:r>
            <a:r>
              <a:rPr i="1" dirty="0" err="1">
                <a:latin typeface="Baskerville"/>
                <a:ea typeface="Baskerville"/>
                <a:cs typeface="Baskerville"/>
                <a:sym typeface="Baskerville"/>
              </a:rPr>
              <a:t>mentionnée</a:t>
            </a:r>
            <a:r>
              <a:rPr i="1" dirty="0">
                <a:latin typeface="Baskerville"/>
                <a:ea typeface="Baskerville"/>
                <a:cs typeface="Baskerville"/>
                <a:sym typeface="Baskerville"/>
              </a:rPr>
              <a:t> à </a:t>
            </a:r>
            <a:r>
              <a:rPr i="1" dirty="0" err="1">
                <a:latin typeface="Baskerville"/>
                <a:ea typeface="Baskerville"/>
                <a:cs typeface="Baskerville"/>
                <a:sym typeface="Baskerville"/>
              </a:rPr>
              <a:t>l’article</a:t>
            </a:r>
            <a:r>
              <a:rPr i="1" dirty="0">
                <a:latin typeface="Baskerville"/>
                <a:ea typeface="Baskerville"/>
                <a:cs typeface="Baskerville"/>
                <a:sym typeface="Baskerville"/>
              </a:rPr>
              <a:t> L. 311-4 du code de </a:t>
            </a:r>
            <a:r>
              <a:rPr i="1" dirty="0" err="1">
                <a:latin typeface="Baskerville"/>
                <a:ea typeface="Baskerville"/>
                <a:cs typeface="Baskerville"/>
                <a:sym typeface="Baskerville"/>
              </a:rPr>
              <a:t>l’action</a:t>
            </a:r>
            <a:r>
              <a:rPr i="1" dirty="0">
                <a:latin typeface="Baskerville"/>
                <a:ea typeface="Baskerville"/>
                <a:cs typeface="Baskerville"/>
                <a:sym typeface="Baskerville"/>
              </a:rPr>
              <a:t> </a:t>
            </a:r>
            <a:r>
              <a:rPr i="1" dirty="0" err="1">
                <a:latin typeface="Baskerville"/>
                <a:ea typeface="Baskerville"/>
                <a:cs typeface="Baskerville"/>
                <a:sym typeface="Baskerville"/>
              </a:rPr>
              <a:t>sociale</a:t>
            </a:r>
            <a:r>
              <a:rPr i="1" dirty="0">
                <a:latin typeface="Baskerville"/>
                <a:ea typeface="Baskerville"/>
                <a:cs typeface="Baskerville"/>
                <a:sym typeface="Baskerville"/>
              </a:rPr>
              <a:t> et des </a:t>
            </a:r>
            <a:r>
              <a:rPr i="1" dirty="0" err="1">
                <a:latin typeface="Baskerville"/>
                <a:ea typeface="Baskerville"/>
                <a:cs typeface="Baskerville"/>
                <a:sym typeface="Baskerville"/>
              </a:rPr>
              <a:t>familles</a:t>
            </a:r>
            <a:r>
              <a:rPr i="1" dirty="0">
                <a:latin typeface="Baskerville"/>
                <a:ea typeface="Baskerville"/>
                <a:cs typeface="Baskerville"/>
                <a:sym typeface="Baskerville"/>
              </a:rPr>
              <a:t>)</a:t>
            </a:r>
          </a:p>
          <a:p>
            <a:pPr>
              <a:defRPr sz="3300">
                <a:latin typeface="Baskerville SemiBold"/>
                <a:ea typeface="Baskerville SemiBold"/>
                <a:cs typeface="Baskerville SemiBold"/>
                <a:sym typeface="Baskerville SemiBold"/>
              </a:defRPr>
            </a:pPr>
            <a:r>
              <a:rPr dirty="0" err="1"/>
              <a:t>Charte</a:t>
            </a:r>
            <a:r>
              <a:rPr dirty="0"/>
              <a:t> des droits et </a:t>
            </a:r>
            <a:r>
              <a:rPr dirty="0" err="1"/>
              <a:t>libertés</a:t>
            </a:r>
            <a:r>
              <a:rPr dirty="0"/>
              <a:t> de la </a:t>
            </a:r>
            <a:r>
              <a:rPr dirty="0" err="1"/>
              <a:t>personne</a:t>
            </a:r>
            <a:r>
              <a:rPr dirty="0"/>
              <a:t> </a:t>
            </a:r>
            <a:r>
              <a:rPr dirty="0" err="1"/>
              <a:t>âgée</a:t>
            </a:r>
            <a:r>
              <a:rPr dirty="0"/>
              <a:t> </a:t>
            </a:r>
            <a:r>
              <a:rPr dirty="0" err="1"/>
              <a:t>en</a:t>
            </a:r>
            <a:r>
              <a:rPr dirty="0"/>
              <a:t> situation de handicap </a:t>
            </a:r>
            <a:r>
              <a:rPr dirty="0" err="1"/>
              <a:t>ou</a:t>
            </a:r>
            <a:r>
              <a:rPr dirty="0"/>
              <a:t> de </a:t>
            </a:r>
            <a:r>
              <a:rPr dirty="0" err="1"/>
              <a:t>dépendance</a:t>
            </a:r>
            <a:r>
              <a:rPr dirty="0"/>
              <a:t> </a:t>
            </a:r>
            <a:br>
              <a:rPr dirty="0"/>
            </a:br>
            <a:r>
              <a:rPr i="1" dirty="0">
                <a:latin typeface="Baskerville"/>
                <a:ea typeface="Baskerville"/>
                <a:cs typeface="Baskerville"/>
                <a:sym typeface="Baskerville"/>
              </a:rPr>
              <a:t>(FNG - Fondation </a:t>
            </a:r>
            <a:r>
              <a:rPr i="1" dirty="0" err="1">
                <a:latin typeface="Baskerville"/>
                <a:ea typeface="Baskerville"/>
                <a:cs typeface="Baskerville"/>
                <a:sym typeface="Baskerville"/>
              </a:rPr>
              <a:t>nationale</a:t>
            </a:r>
            <a:r>
              <a:rPr i="1" dirty="0">
                <a:latin typeface="Baskerville"/>
                <a:ea typeface="Baskerville"/>
                <a:cs typeface="Baskerville"/>
                <a:sym typeface="Baskerville"/>
              </a:rPr>
              <a:t> de </a:t>
            </a:r>
            <a:r>
              <a:rPr i="1" dirty="0" err="1">
                <a:latin typeface="Baskerville"/>
                <a:ea typeface="Baskerville"/>
                <a:cs typeface="Baskerville"/>
                <a:sym typeface="Baskerville"/>
              </a:rPr>
              <a:t>gérontologie</a:t>
            </a:r>
            <a:r>
              <a:rPr i="1" dirty="0">
                <a:latin typeface="Baskerville"/>
                <a:ea typeface="Baskerville"/>
                <a:cs typeface="Baskerville"/>
                <a:sym typeface="Baskerville"/>
              </a:rPr>
              <a:t>)</a:t>
            </a:r>
          </a:p>
        </p:txBody>
      </p:sp>
      <p:pic>
        <p:nvPicPr>
          <p:cNvPr id="192" name="Min-travail.jpg"/>
          <p:cNvPicPr>
            <a:picLocks noChangeAspect="1"/>
          </p:cNvPicPr>
          <p:nvPr/>
        </p:nvPicPr>
        <p:blipFill>
          <a:blip r:embed="rId2">
            <a:extLst/>
          </a:blip>
          <a:stretch>
            <a:fillRect/>
          </a:stretch>
        </p:blipFill>
        <p:spPr>
          <a:xfrm>
            <a:off x="9945962" y="6264050"/>
            <a:ext cx="2317604" cy="2592574"/>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body" sz="half" idx="1"/>
          </p:nvPr>
        </p:nvSpPr>
        <p:spPr>
          <a:xfrm>
            <a:off x="342899" y="3995566"/>
            <a:ext cx="12319001" cy="5259645"/>
          </a:xfrm>
          <a:prstGeom prst="rect">
            <a:avLst/>
          </a:prstGeom>
          <a:solidFill>
            <a:srgbClr val="8DD02E">
              <a:alpha val="88733"/>
            </a:srgbClr>
          </a:solidFill>
          <a:ln w="25400">
            <a:solidFill>
              <a:srgbClr val="808785"/>
            </a:solidFill>
          </a:ln>
        </p:spPr>
        <p:txBody>
          <a:bodyPr>
            <a:normAutofit fontScale="85000" lnSpcReduction="10000"/>
          </a:bodyPr>
          <a:lstStyle>
            <a:lvl1pPr marL="0" indent="0" algn="ctr">
              <a:spcBef>
                <a:spcPts val="0"/>
              </a:spcBef>
              <a:buSzTx/>
              <a:buNone/>
              <a:defRPr sz="3600"/>
            </a:lvl1pPr>
          </a:lstStyle>
          <a:p>
            <a:pPr algn="l"/>
            <a:r>
              <a:rPr lang="fr-FR" dirty="0" smtClean="0"/>
              <a:t>Le Pôle Gérontologique Le Petit Trianon souhaite mener une concertation sur l’application des droits et libertés de la personne accueillie dans les pratiques quotidiennes relevant de ses missions.</a:t>
            </a:r>
          </a:p>
          <a:p>
            <a:pPr algn="l"/>
            <a:endParaRPr lang="fr-FR" dirty="0" smtClean="0"/>
          </a:p>
          <a:p>
            <a:pPr algn="l"/>
            <a:r>
              <a:rPr lang="fr-FR" dirty="0" smtClean="0"/>
              <a:t>Cette concertation a pour objectif de questionner le niveau de concrétisation perçu par les premiers bénéficiaires du Pôle Gérontologique : les résidents.</a:t>
            </a:r>
          </a:p>
          <a:p>
            <a:pPr algn="l"/>
            <a:endParaRPr lang="fr-FR" dirty="0" smtClean="0"/>
          </a:p>
          <a:p>
            <a:pPr algn="l"/>
            <a:r>
              <a:rPr lang="fr-FR" dirty="0" smtClean="0"/>
              <a:t>L’inauguration de ce questionnement conduira à l’installation d’un Conseil des Droits et Libertés dont la réflexion éthique enrichira l’amélioration des pratiques en la matière dans un engagement démocratique partagé.</a:t>
            </a:r>
          </a:p>
        </p:txBody>
      </p:sp>
      <p:sp>
        <p:nvSpPr>
          <p:cNvPr id="123" name="Shape 123"/>
          <p:cNvSpPr/>
          <p:nvPr/>
        </p:nvSpPr>
        <p:spPr>
          <a:xfrm>
            <a:off x="342899" y="340482"/>
            <a:ext cx="12319001" cy="1179399"/>
          </a:xfrm>
          <a:prstGeom prst="rect">
            <a:avLst/>
          </a:prstGeom>
          <a:ln w="50800">
            <a:solidFill>
              <a:srgbClr val="009193"/>
            </a:solidFill>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sz="5900" i="1" cap="all">
                <a:latin typeface="Baskerville"/>
                <a:ea typeface="Baskerville"/>
                <a:cs typeface="Baskerville"/>
                <a:sym typeface="Baskerville"/>
              </a:defRPr>
            </a:lvl1pPr>
          </a:lstStyle>
          <a:p>
            <a:pPr>
              <a:defRPr i="0">
                <a:latin typeface="+mn-lt"/>
                <a:ea typeface="+mn-ea"/>
                <a:cs typeface="+mn-cs"/>
                <a:sym typeface="Gill Sans Light"/>
              </a:defRPr>
            </a:pPr>
            <a:r>
              <a:rPr i="1">
                <a:latin typeface="Baskerville"/>
                <a:ea typeface="Baskerville"/>
                <a:cs typeface="Baskerville"/>
                <a:sym typeface="Baskerville"/>
              </a:rPr>
              <a:t>MOT DU DIRECTEUR</a:t>
            </a:r>
          </a:p>
        </p:txBody>
      </p:sp>
      <p:pic>
        <p:nvPicPr>
          <p:cNvPr id="124" name="image001.jpg"/>
          <p:cNvPicPr>
            <a:picLocks noChangeAspect="1"/>
          </p:cNvPicPr>
          <p:nvPr/>
        </p:nvPicPr>
        <p:blipFill>
          <a:blip r:embed="rId2">
            <a:extLst/>
          </a:blip>
          <a:stretch>
            <a:fillRect/>
          </a:stretch>
        </p:blipFill>
        <p:spPr>
          <a:xfrm>
            <a:off x="4099353" y="1668727"/>
            <a:ext cx="4266171" cy="217799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70121" y="444950"/>
            <a:ext cx="12604449" cy="1569201"/>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1</a:t>
            </a:r>
            <a:r>
              <a:rPr sz="4400" baseline="16089" dirty="0"/>
              <a:t>er</a:t>
            </a:r>
            <a:r>
              <a:rPr sz="4400" dirty="0"/>
              <a:t/>
            </a:r>
            <a:br>
              <a:rPr sz="4400" dirty="0"/>
            </a:br>
            <a:r>
              <a:rPr sz="4400" dirty="0"/>
              <a:t>Principe de non-discrimmination </a:t>
            </a:r>
          </a:p>
          <a:p>
            <a:pPr defTabSz="233679">
              <a:defRPr sz="2280" cap="none">
                <a:solidFill>
                  <a:srgbClr val="FFFFFF"/>
                </a:solidFill>
              </a:defRPr>
            </a:pPr>
            <a:r>
              <a:rPr dirty="0"/>
              <a:t/>
            </a:r>
            <a:br>
              <a:rPr dirty="0"/>
            </a:br>
            <a:endParaRPr dirty="0"/>
          </a:p>
        </p:txBody>
      </p:sp>
      <p:sp>
        <p:nvSpPr>
          <p:cNvPr id="127" name="Shape 127"/>
          <p:cNvSpPr>
            <a:spLocks noGrp="1"/>
          </p:cNvSpPr>
          <p:nvPr>
            <p:ph type="body" sz="half" idx="1"/>
          </p:nvPr>
        </p:nvSpPr>
        <p:spPr>
          <a:xfrm>
            <a:off x="115951" y="2107366"/>
            <a:ext cx="12604449" cy="4596713"/>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endParaRPr lang="fr-FR" sz="3200" dirty="0" smtClean="0"/>
          </a:p>
          <a:p>
            <a:r>
              <a:rPr sz="3200" dirty="0" err="1" smtClean="0"/>
              <a:t>Nul</a:t>
            </a:r>
            <a:r>
              <a:rPr sz="3200" dirty="0" smtClean="0"/>
              <a:t> </a:t>
            </a:r>
            <a:r>
              <a:rPr sz="3200" dirty="0"/>
              <a:t>ne peut faire l’objet d’une discrimination à raison de son origine (ethnique ou sociale), de son apparence physique, de ses caractéristiques génétiques, de son orientation sexuelle, de son handicap, de son âge, de ses opinions et convictions (politiques ou religieuses), lors d’une prise en charge ou d’un accompagnement, social ou médico-social. </a:t>
            </a:r>
            <a:endParaRPr lang="fr-FR" sz="3200" dirty="0" smtClean="0"/>
          </a:p>
          <a:p>
            <a:endParaRPr sz="3200" dirty="0"/>
          </a:p>
        </p:txBody>
      </p:sp>
      <p:pic>
        <p:nvPicPr>
          <p:cNvPr id="128" name="thumb_1401_default_news.jpg"/>
          <p:cNvPicPr>
            <a:picLocks noChangeAspect="1"/>
          </p:cNvPicPr>
          <p:nvPr/>
        </p:nvPicPr>
        <p:blipFill>
          <a:blip r:embed="rId2">
            <a:extLst/>
          </a:blip>
          <a:stretch>
            <a:fillRect/>
          </a:stretch>
        </p:blipFill>
        <p:spPr>
          <a:xfrm>
            <a:off x="6134249" y="6077529"/>
            <a:ext cx="3571103" cy="355250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255181" y="436428"/>
            <a:ext cx="12553633" cy="2299875"/>
          </a:xfrm>
          <a:prstGeom prst="rect">
            <a:avLst/>
          </a:prstGeom>
          <a:solidFill>
            <a:schemeClr val="accent6">
              <a:hueOff val="-193447"/>
              <a:satOff val="3713"/>
              <a:lumOff val="11329"/>
            </a:schemeClr>
          </a:solidFill>
        </p:spPr>
        <p:txBody>
          <a:bodyPr>
            <a:normAutofit fontScale="90000"/>
          </a:bodyPr>
          <a:lstStyle/>
          <a:p>
            <a:pPr defTabSz="251206">
              <a:defRPr sz="2451" cap="none">
                <a:solidFill>
                  <a:srgbClr val="FFFFFF"/>
                </a:solidFill>
              </a:defRPr>
            </a:pPr>
            <a:endParaRPr dirty="0">
              <a:latin typeface="Times New Roman"/>
              <a:ea typeface="Times New Roman"/>
              <a:cs typeface="Times New Roman"/>
              <a:sym typeface="Times New Roman"/>
            </a:endParaRPr>
          </a:p>
          <a:p>
            <a:pPr defTabSz="251206">
              <a:defRPr sz="4343" cap="none">
                <a:solidFill>
                  <a:srgbClr val="FFFFFF"/>
                </a:solidFill>
                <a:latin typeface="Baskerville SemiBold"/>
                <a:ea typeface="Baskerville SemiBold"/>
                <a:cs typeface="Baskerville SemiBold"/>
                <a:sym typeface="Baskerville SemiBold"/>
              </a:defRPr>
            </a:pPr>
            <a:r>
              <a:rPr sz="4400" dirty="0"/>
              <a:t>Article 2</a:t>
            </a:r>
            <a:br>
              <a:rPr sz="4400" dirty="0"/>
            </a:br>
            <a:r>
              <a:rPr sz="4400" dirty="0"/>
              <a:t>Droit à une prise en charge ou </a:t>
            </a:r>
            <a:r>
              <a:rPr sz="4400" dirty="0" smtClean="0"/>
              <a:t>à </a:t>
            </a:r>
            <a:r>
              <a:rPr sz="4400" dirty="0"/>
              <a:t>accompagnement personnalisé</a:t>
            </a:r>
          </a:p>
          <a:p>
            <a:pPr defTabSz="251206">
              <a:defRPr sz="2451" cap="none">
                <a:solidFill>
                  <a:srgbClr val="FFFFFF"/>
                </a:solidFill>
              </a:defRPr>
            </a:pPr>
            <a:r>
              <a:rPr dirty="0"/>
              <a:t/>
            </a:r>
            <a:br>
              <a:rPr dirty="0"/>
            </a:br>
            <a:endParaRPr dirty="0"/>
          </a:p>
        </p:txBody>
      </p:sp>
      <p:sp>
        <p:nvSpPr>
          <p:cNvPr id="131" name="Shape 131"/>
          <p:cNvSpPr>
            <a:spLocks noGrp="1"/>
          </p:cNvSpPr>
          <p:nvPr>
            <p:ph type="body" sz="quarter" idx="1"/>
          </p:nvPr>
        </p:nvSpPr>
        <p:spPr>
          <a:xfrm>
            <a:off x="350873" y="2904976"/>
            <a:ext cx="12362247" cy="1901804"/>
          </a:xfrm>
          <a:prstGeom prst="rect">
            <a:avLst/>
          </a:prstGeom>
          <a:ln w="25400">
            <a:solidFill>
              <a:srgbClr val="000000"/>
            </a:solidFill>
          </a:ln>
        </p:spPr>
        <p:txBody>
          <a:bodyPr>
            <a:norm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Proposer une prise en charge ou un accompagnement individualisé et le plus adapté aux besoins de la personne.</a:t>
            </a:r>
          </a:p>
        </p:txBody>
      </p:sp>
      <p:pic>
        <p:nvPicPr>
          <p:cNvPr id="132" name="dependance_personne_agee_m.jpg"/>
          <p:cNvPicPr>
            <a:picLocks noChangeAspect="1"/>
          </p:cNvPicPr>
          <p:nvPr/>
        </p:nvPicPr>
        <p:blipFill>
          <a:blip r:embed="rId2">
            <a:extLst/>
          </a:blip>
          <a:stretch>
            <a:fillRect/>
          </a:stretch>
        </p:blipFill>
        <p:spPr>
          <a:xfrm>
            <a:off x="3508744" y="5320384"/>
            <a:ext cx="6239229" cy="41502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571637" y="464590"/>
            <a:ext cx="12131109" cy="2313965"/>
          </a:xfrm>
          <a:prstGeom prst="rect">
            <a:avLst/>
          </a:prstGeom>
          <a:blipFill>
            <a:blip r:embed="rId2"/>
          </a:blip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3</a:t>
            </a:r>
            <a:br>
              <a:rPr sz="4400" dirty="0"/>
            </a:br>
            <a:r>
              <a:rPr sz="4400" dirty="0"/>
              <a:t>Qualification des intervenants</a:t>
            </a:r>
          </a:p>
          <a:p>
            <a:pPr defTabSz="233679">
              <a:defRPr sz="2280" cap="none">
                <a:solidFill>
                  <a:srgbClr val="FFFFFF"/>
                </a:solidFill>
              </a:defRPr>
            </a:pPr>
            <a:r>
              <a:rPr dirty="0"/>
              <a:t/>
            </a:r>
            <a:br>
              <a:rPr dirty="0"/>
            </a:br>
            <a:endParaRPr dirty="0"/>
          </a:p>
        </p:txBody>
      </p:sp>
      <p:sp>
        <p:nvSpPr>
          <p:cNvPr id="135" name="Shape 135"/>
          <p:cNvSpPr>
            <a:spLocks noGrp="1"/>
          </p:cNvSpPr>
          <p:nvPr>
            <p:ph type="body" sz="half" idx="1"/>
          </p:nvPr>
        </p:nvSpPr>
        <p:spPr>
          <a:xfrm>
            <a:off x="571637" y="3140299"/>
            <a:ext cx="7781516" cy="4314253"/>
          </a:xfrm>
          <a:prstGeom prst="rect">
            <a:avLst/>
          </a:prstGeom>
          <a:ln w="25400">
            <a:solidFill>
              <a:srgbClr val="000000"/>
            </a:solidFill>
          </a:ln>
        </p:spPr>
        <p:txBody>
          <a:bodyPr>
            <a:normAutofit lnSpcReduction="10000"/>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Les soins et les aides de compensation des handicaps que requièrent les personnes malades chroniques doivent être dispensés par des intervenants formés, en nombre suffisant, à domicile comme en institution. </a:t>
            </a:r>
          </a:p>
        </p:txBody>
      </p:sp>
      <p:pic>
        <p:nvPicPr>
          <p:cNvPr id="136" name="education1.gif"/>
          <p:cNvPicPr>
            <a:picLocks noChangeAspect="1"/>
          </p:cNvPicPr>
          <p:nvPr/>
        </p:nvPicPr>
        <p:blipFill>
          <a:blip r:embed="rId3">
            <a:extLst/>
          </a:blip>
          <a:stretch>
            <a:fillRect/>
          </a:stretch>
        </p:blipFill>
        <p:spPr>
          <a:xfrm>
            <a:off x="8741192" y="4420542"/>
            <a:ext cx="3799495" cy="3335434"/>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595423" y="464591"/>
            <a:ext cx="11992629" cy="2427466"/>
          </a:xfrm>
          <a:prstGeom prst="rect">
            <a:avLst/>
          </a:prstGeom>
          <a:blipFill>
            <a:blip r:embed="rId2"/>
          </a:blip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4</a:t>
            </a:r>
            <a:br>
              <a:rPr sz="4400" dirty="0"/>
            </a:br>
            <a:r>
              <a:rPr sz="4400" dirty="0"/>
              <a:t>Accès aux soins et à la compensation des handicaps</a:t>
            </a:r>
          </a:p>
          <a:p>
            <a:pPr defTabSz="233679">
              <a:defRPr sz="2280" cap="none">
                <a:solidFill>
                  <a:srgbClr val="FFFFFF"/>
                </a:solidFill>
              </a:defRPr>
            </a:pPr>
            <a:r>
              <a:rPr dirty="0"/>
              <a:t/>
            </a:r>
            <a:br>
              <a:rPr dirty="0"/>
            </a:br>
            <a:endParaRPr dirty="0"/>
          </a:p>
        </p:txBody>
      </p:sp>
      <p:sp>
        <p:nvSpPr>
          <p:cNvPr id="139" name="Shape 139"/>
          <p:cNvSpPr>
            <a:spLocks noGrp="1"/>
          </p:cNvSpPr>
          <p:nvPr>
            <p:ph type="body" sz="quarter" idx="1"/>
          </p:nvPr>
        </p:nvSpPr>
        <p:spPr>
          <a:xfrm>
            <a:off x="337306" y="3471346"/>
            <a:ext cx="7410379" cy="3071206"/>
          </a:xfrm>
          <a:prstGeom prst="rect">
            <a:avLst/>
          </a:prstGeom>
          <a:ln w="25400">
            <a:solidFill>
              <a:srgbClr val="000000"/>
            </a:solidFill>
          </a:ln>
        </p:spPr>
        <p:txBody>
          <a:bodyPr>
            <a:norm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Toute personne âgée en situation de handicap ou de dépendance doit avoir accès aux conseils, aux compétences et aux soins qui lui sont utiles.</a:t>
            </a:r>
          </a:p>
        </p:txBody>
      </p:sp>
      <p:pic>
        <p:nvPicPr>
          <p:cNvPr id="140" name="infirmière-prenant-soin-de-personne-handicapée-23619641.jpg"/>
          <p:cNvPicPr>
            <a:picLocks noChangeAspect="1"/>
          </p:cNvPicPr>
          <p:nvPr/>
        </p:nvPicPr>
        <p:blipFill>
          <a:blip r:embed="rId3">
            <a:extLst/>
          </a:blip>
          <a:stretch>
            <a:fillRect/>
          </a:stretch>
        </p:blipFill>
        <p:spPr>
          <a:xfrm>
            <a:off x="7901711" y="3404281"/>
            <a:ext cx="4686341" cy="4686341"/>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288365" y="444950"/>
            <a:ext cx="12428070" cy="2056500"/>
          </a:xfrm>
          <a:prstGeom prst="rect">
            <a:avLst/>
          </a:prstGeom>
          <a:solidFill>
            <a:schemeClr val="accent6">
              <a:hueOff val="-193447"/>
              <a:satOff val="3713"/>
              <a:lumOff val="11329"/>
            </a:schemeClr>
          </a:solidFill>
        </p:spPr>
        <p:txBody>
          <a:bodyPr>
            <a:normAutofit fontScale="90000"/>
          </a:bodyPr>
          <a:lstStyle/>
          <a:p>
            <a:pPr defTabSz="233679">
              <a:defRPr sz="2280" cap="none">
                <a:solidFill>
                  <a:srgbClr val="FFFFFF"/>
                </a:solidFill>
              </a:defRPr>
            </a:pPr>
            <a:endParaRPr dirty="0">
              <a:latin typeface="Times New Roman"/>
              <a:ea typeface="Times New Roman"/>
              <a:cs typeface="Times New Roman"/>
              <a:sym typeface="Times New Roman"/>
            </a:endParaRPr>
          </a:p>
          <a:p>
            <a:pPr defTabSz="233679">
              <a:defRPr sz="4040" cap="none">
                <a:solidFill>
                  <a:srgbClr val="FFFFFF"/>
                </a:solidFill>
                <a:latin typeface="Baskerville SemiBold"/>
                <a:ea typeface="Baskerville SemiBold"/>
                <a:cs typeface="Baskerville SemiBold"/>
                <a:sym typeface="Baskerville SemiBold"/>
              </a:defRPr>
            </a:pPr>
            <a:r>
              <a:rPr sz="4400" dirty="0"/>
              <a:t>Article 5</a:t>
            </a:r>
            <a:br>
              <a:rPr sz="4400" dirty="0"/>
            </a:br>
            <a:r>
              <a:rPr sz="4400" dirty="0"/>
              <a:t>Droit à l’autonomie </a:t>
            </a:r>
          </a:p>
          <a:p>
            <a:pPr defTabSz="233679">
              <a:defRPr sz="2280" cap="none">
                <a:solidFill>
                  <a:srgbClr val="FFFFFF"/>
                </a:solidFill>
              </a:defRPr>
            </a:pPr>
            <a:r>
              <a:rPr dirty="0"/>
              <a:t/>
            </a:r>
            <a:br>
              <a:rPr dirty="0"/>
            </a:br>
            <a:endParaRPr dirty="0"/>
          </a:p>
        </p:txBody>
      </p:sp>
      <p:sp>
        <p:nvSpPr>
          <p:cNvPr id="143" name="Shape 143"/>
          <p:cNvSpPr>
            <a:spLocks noGrp="1"/>
          </p:cNvSpPr>
          <p:nvPr>
            <p:ph type="body" idx="1"/>
          </p:nvPr>
        </p:nvSpPr>
        <p:spPr>
          <a:xfrm>
            <a:off x="288365" y="2740429"/>
            <a:ext cx="12428070" cy="6613636"/>
          </a:xfrm>
          <a:prstGeom prst="rect">
            <a:avLst/>
          </a:prstGeom>
          <a:ln w="25400">
            <a:solidFill>
              <a:srgbClr val="000000"/>
            </a:solidFill>
          </a:ln>
        </p:spPr>
        <p:txBody>
          <a:bodyPr>
            <a:noAutofit/>
          </a:bodyPr>
          <a:lstStyle/>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Dans les limites définies dans le cadre de la réalisation de sa prise en charge ou de son accompagnement et sous réserve des décisions de justice, il est garanti à la personne un droit à la vie sociale et culturelle, à la libre communication, de circulation, et de participation à la vie en société. À cet égard, les visites dans l’institution, ainsi que les relations à l’extérieur de celle-ci, sont favorisées. </a:t>
            </a:r>
          </a:p>
          <a:p>
            <a:pPr marL="0" indent="0" algn="just" defTabSz="457200">
              <a:spcBef>
                <a:spcPts val="0"/>
              </a:spcBef>
              <a:buSzTx/>
              <a:buNone/>
              <a:defRPr sz="2900">
                <a:solidFill>
                  <a:srgbClr val="000000"/>
                </a:solidFill>
                <a:latin typeface="Baskerville"/>
                <a:ea typeface="Baskerville"/>
                <a:cs typeface="Baskerville"/>
                <a:sym typeface="Baskerville"/>
              </a:defRPr>
            </a:pPr>
            <a:endParaRPr sz="1000" dirty="0"/>
          </a:p>
          <a:p>
            <a: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pPr>
            <a:r>
              <a:rPr sz="3000" dirty="0"/>
              <a:t>Dans les mêmes limites et sous les mêmes réserves, la personne doit pouvoir conserver ses biens, effets et objets personnels, et garder la maîtrise de son patrimoine et de ses revenus disponibles.</a:t>
            </a:r>
          </a:p>
        </p:txBody>
      </p:sp>
      <p:pic>
        <p:nvPicPr>
          <p:cNvPr id="144" name="autonomie.png"/>
          <p:cNvPicPr>
            <a:picLocks noChangeAspect="1"/>
          </p:cNvPicPr>
          <p:nvPr/>
        </p:nvPicPr>
        <p:blipFill>
          <a:blip r:embed="rId2">
            <a:extLst/>
          </a:blip>
          <a:stretch>
            <a:fillRect/>
          </a:stretch>
        </p:blipFill>
        <p:spPr>
          <a:xfrm>
            <a:off x="9910119" y="841836"/>
            <a:ext cx="1932903" cy="2032429"/>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19368" y="464591"/>
            <a:ext cx="12275906" cy="1623702"/>
          </a:xfrm>
          <a:prstGeom prst="rect">
            <a:avLst/>
          </a:prstGeom>
          <a:blipFill>
            <a:blip r:embed="rId2"/>
          </a:blipFill>
        </p:spPr>
        <p:txBody>
          <a:bodyPr>
            <a:normAutofit fontScale="90000"/>
          </a:bodyPr>
          <a:lstStyle/>
          <a:p>
            <a:pPr defTabSz="292100">
              <a:defRPr sz="2850" cap="none">
                <a:solidFill>
                  <a:srgbClr val="FFFFFF"/>
                </a:solidFill>
              </a:defRPr>
            </a:pPr>
            <a:endParaRPr dirty="0">
              <a:latin typeface="Times New Roman"/>
              <a:ea typeface="Times New Roman"/>
              <a:cs typeface="Times New Roman"/>
              <a:sym typeface="Times New Roman"/>
            </a:endParaRPr>
          </a:p>
          <a:p>
            <a:pPr defTabSz="292100">
              <a:defRPr sz="5050" cap="none">
                <a:solidFill>
                  <a:srgbClr val="FFFFFF"/>
                </a:solidFill>
                <a:latin typeface="Baskerville SemiBold"/>
                <a:ea typeface="Baskerville SemiBold"/>
                <a:cs typeface="Baskerville SemiBold"/>
                <a:sym typeface="Baskerville SemiBold"/>
              </a:defRPr>
            </a:pPr>
            <a:r>
              <a:rPr sz="4400" dirty="0"/>
              <a:t>Article 6</a:t>
            </a:r>
            <a:br>
              <a:rPr sz="4400" dirty="0"/>
            </a:br>
            <a:r>
              <a:rPr sz="4400" dirty="0"/>
              <a:t>Valorisation de </a:t>
            </a:r>
            <a:r>
              <a:rPr sz="4400" dirty="0" err="1" smtClean="0"/>
              <a:t>l’activité</a:t>
            </a:r>
            <a:r>
              <a:rPr dirty="0"/>
              <a:t/>
            </a:r>
            <a:br>
              <a:rPr dirty="0"/>
            </a:br>
            <a:endParaRPr dirty="0"/>
          </a:p>
        </p:txBody>
      </p:sp>
      <p:sp>
        <p:nvSpPr>
          <p:cNvPr id="147" name="Shape 147"/>
          <p:cNvSpPr>
            <a:spLocks noGrp="1"/>
          </p:cNvSpPr>
          <p:nvPr>
            <p:ph type="body" sz="quarter" idx="1"/>
          </p:nvPr>
        </p:nvSpPr>
        <p:spPr>
          <a:xfrm>
            <a:off x="419368" y="2330679"/>
            <a:ext cx="12275906" cy="1834698"/>
          </a:xfrm>
          <a:prstGeom prst="rect">
            <a:avLst/>
          </a:prstGeom>
          <a:ln w="25400">
            <a:solidFill>
              <a:srgbClr val="000000"/>
            </a:solidFill>
          </a:ln>
        </p:spPr>
        <p:txBody>
          <a:bodyPr>
            <a:noAutofit/>
          </a:bodyPr>
          <a:lstStyle>
            <a:lvl1pPr marL="0" indent="0" algn="just" defTabSz="457200">
              <a:lnSpc>
                <a:spcPct val="150000"/>
              </a:lnSpc>
              <a:spcBef>
                <a:spcPts val="0"/>
              </a:spcBef>
              <a:buSzTx/>
              <a:buNone/>
              <a:defRPr sz="2900">
                <a:solidFill>
                  <a:srgbClr val="000000"/>
                </a:solidFill>
                <a:latin typeface="Baskerville"/>
                <a:ea typeface="Baskerville"/>
                <a:cs typeface="Baskerville"/>
                <a:sym typeface="Baskerville"/>
              </a:defRPr>
            </a:lvl1pPr>
          </a:lstStyle>
          <a:p>
            <a:r>
              <a:rPr sz="3200" dirty="0"/>
              <a:t>Toute personne âgée en situation de handicap ou de dépendance doit être encouragée à conserver des activités.</a:t>
            </a:r>
          </a:p>
        </p:txBody>
      </p:sp>
      <p:pic>
        <p:nvPicPr>
          <p:cNvPr id="148" name="913360436.jpg"/>
          <p:cNvPicPr>
            <a:picLocks noChangeAspect="1"/>
          </p:cNvPicPr>
          <p:nvPr/>
        </p:nvPicPr>
        <p:blipFill>
          <a:blip r:embed="rId3">
            <a:extLst/>
          </a:blip>
          <a:stretch>
            <a:fillRect/>
          </a:stretch>
        </p:blipFill>
        <p:spPr>
          <a:xfrm>
            <a:off x="3092630" y="4365521"/>
            <a:ext cx="6682246" cy="4450480"/>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16092" y="444950"/>
            <a:ext cx="12172616" cy="1639031"/>
          </a:xfrm>
          <a:prstGeom prst="rect">
            <a:avLst/>
          </a:prstGeom>
          <a:solidFill>
            <a:schemeClr val="accent6">
              <a:hueOff val="-193447"/>
              <a:satOff val="3713"/>
              <a:lumOff val="11329"/>
            </a:schemeClr>
          </a:solidFill>
        </p:spPr>
        <p:txBody>
          <a:bodyPr>
            <a:normAutofit fontScale="90000"/>
          </a:bodyPr>
          <a:lstStyle/>
          <a:p>
            <a:pPr defTabSz="245363">
              <a:defRPr sz="2393" cap="none">
                <a:solidFill>
                  <a:srgbClr val="FFFFFF"/>
                </a:solidFill>
              </a:defRPr>
            </a:pPr>
            <a:endParaRPr dirty="0">
              <a:latin typeface="Times New Roman"/>
              <a:ea typeface="Times New Roman"/>
              <a:cs typeface="Times New Roman"/>
              <a:sym typeface="Times New Roman"/>
            </a:endParaRPr>
          </a:p>
          <a:p>
            <a:pPr defTabSz="245363">
              <a:defRPr sz="4242" cap="none">
                <a:solidFill>
                  <a:srgbClr val="FFFFFF"/>
                </a:solidFill>
                <a:latin typeface="Baskerville SemiBold"/>
                <a:ea typeface="Baskerville SemiBold"/>
                <a:cs typeface="Baskerville SemiBold"/>
                <a:sym typeface="Baskerville SemiBold"/>
              </a:defRPr>
            </a:pPr>
            <a:r>
              <a:rPr sz="4400" dirty="0"/>
              <a:t>Article 7</a:t>
            </a:r>
            <a:br>
              <a:rPr sz="4400" dirty="0"/>
            </a:br>
            <a:r>
              <a:rPr sz="4400" dirty="0"/>
              <a:t>Principe du libre choix</a:t>
            </a:r>
          </a:p>
          <a:p>
            <a:pPr defTabSz="245363">
              <a:defRPr sz="2393" cap="none">
                <a:solidFill>
                  <a:srgbClr val="FFFFFF"/>
                </a:solidFill>
              </a:defRPr>
            </a:pPr>
            <a:r>
              <a:rPr dirty="0"/>
              <a:t/>
            </a:r>
            <a:br>
              <a:rPr dirty="0"/>
            </a:br>
            <a:endParaRPr dirty="0"/>
          </a:p>
        </p:txBody>
      </p:sp>
      <p:sp>
        <p:nvSpPr>
          <p:cNvPr id="151" name="Shape 151"/>
          <p:cNvSpPr>
            <a:spLocks noGrp="1"/>
          </p:cNvSpPr>
          <p:nvPr>
            <p:ph type="body" sz="quarter" idx="1"/>
          </p:nvPr>
        </p:nvSpPr>
        <p:spPr>
          <a:xfrm>
            <a:off x="416092" y="2312079"/>
            <a:ext cx="12172616" cy="3576821"/>
          </a:xfrm>
          <a:prstGeom prst="rect">
            <a:avLst/>
          </a:prstGeom>
          <a:ln w="25400">
            <a:solidFill>
              <a:srgbClr val="000000"/>
            </a:solidFill>
          </a:ln>
        </p:spPr>
        <p:txBody>
          <a:bodyPr>
            <a:noAutofit/>
          </a:bodyPr>
          <a:lstStyle>
            <a:lvl1pPr marL="0" indent="0" algn="just" defTabSz="429768">
              <a:lnSpc>
                <a:spcPct val="150000"/>
              </a:lnSpc>
              <a:spcBef>
                <a:spcPts val="0"/>
              </a:spcBef>
              <a:buSzTx/>
              <a:buNone/>
              <a:defRPr sz="2726">
                <a:solidFill>
                  <a:srgbClr val="000000"/>
                </a:solidFill>
                <a:latin typeface="Baskerville"/>
                <a:ea typeface="Baskerville"/>
                <a:cs typeface="Baskerville"/>
                <a:sym typeface="Baskerville"/>
              </a:defRPr>
            </a:lvl1pPr>
          </a:lstStyle>
          <a:p>
            <a:r>
              <a:rPr sz="3200" dirty="0"/>
              <a:t>La personne est libre d’exercer ses choix dans la vie quotidienne, de déterminer son lieu (domicile personnel ou collectif) et son mode de </a:t>
            </a:r>
            <a:r>
              <a:rPr sz="3200" dirty="0" smtClean="0"/>
              <a:t>vie -</a:t>
            </a:r>
            <a:r>
              <a:rPr lang="fr-FR" sz="3200" dirty="0" smtClean="0"/>
              <a:t> </a:t>
            </a:r>
            <a:r>
              <a:rPr sz="3200" dirty="0" smtClean="0"/>
              <a:t>adapté </a:t>
            </a:r>
            <a:r>
              <a:rPr sz="3200" dirty="0"/>
              <a:t>à ses attentes et à ses besoins - notamment concernant les prestations qui lui sont offertes. </a:t>
            </a:r>
          </a:p>
        </p:txBody>
      </p:sp>
      <p:pic>
        <p:nvPicPr>
          <p:cNvPr id="152" name="liberté-de-choix.jpg"/>
          <p:cNvPicPr>
            <a:picLocks noChangeAspect="1"/>
          </p:cNvPicPr>
          <p:nvPr/>
        </p:nvPicPr>
        <p:blipFill>
          <a:blip r:embed="rId2">
            <a:extLst/>
          </a:blip>
          <a:stretch>
            <a:fillRect/>
          </a:stretch>
        </p:blipFill>
        <p:spPr>
          <a:xfrm>
            <a:off x="8147619" y="6164806"/>
            <a:ext cx="4073213" cy="3054911"/>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126</TotalTime>
  <Words>878</Words>
  <Application>Microsoft Office PowerPoint</Application>
  <PresentationFormat>Personnalisé</PresentationFormat>
  <Paragraphs>81</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Baskerville</vt:lpstr>
      <vt:lpstr>Baskerville SemiBold</vt:lpstr>
      <vt:lpstr>Gill Sans Light</vt:lpstr>
      <vt:lpstr>Gill Sans SemiBold</vt:lpstr>
      <vt:lpstr>Helvetica Neue</vt:lpstr>
      <vt:lpstr>Times New Roman</vt:lpstr>
      <vt:lpstr>Showroom</vt:lpstr>
      <vt:lpstr>Pôle gérontologique  Le petit trianon </vt:lpstr>
      <vt:lpstr>Présentation PowerPoint</vt:lpstr>
      <vt:lpstr> Article 1er Principe de non-discrimmination   </vt:lpstr>
      <vt:lpstr> Article 2 Droit à une prise en charge ou à accompagnement personnalisé  </vt:lpstr>
      <vt:lpstr> Article 3 Qualification des intervenants  </vt:lpstr>
      <vt:lpstr> Article 4 Accès aux soins et à la compensation des handicaps  </vt:lpstr>
      <vt:lpstr> Article 5 Droit à l’autonomie   </vt:lpstr>
      <vt:lpstr> Article 6 Valorisation de l’activité </vt:lpstr>
      <vt:lpstr> Article 7 Principe du libre choix  </vt:lpstr>
      <vt:lpstr> Article 8 Droit à l’information et au consentement éclairé   </vt:lpstr>
      <vt:lpstr> Article 9 Droit d’expression et liberté de conscience   </vt:lpstr>
      <vt:lpstr> Article 10 Droit à la renonciation  </vt:lpstr>
      <vt:lpstr> Article 11 Exercice des droits et protection juridique   </vt:lpstr>
      <vt:lpstr> Article 12 Droit au respect des liens familiaux    </vt:lpstr>
      <vt:lpstr> Article 13 Droit à la protection   </vt:lpstr>
      <vt:lpstr> Article 14 Principe de prévention et de soutien   </vt:lpstr>
      <vt:lpstr> Article 15 Respect de la fin de vie  </vt:lpstr>
      <vt:lpstr> Article 16 Respect de la dignité et de l’intimité  </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Pôle gérontologique  Le petit trianon</dc:title>
  <dc:creator>Laurent BETATO</dc:creator>
  <cp:lastModifiedBy>Laurent BETATO</cp:lastModifiedBy>
  <cp:revision>6</cp:revision>
  <dcterms:modified xsi:type="dcterms:W3CDTF">2018-07-24T12:20:21Z</dcterms:modified>
</cp:coreProperties>
</file>