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459" r:id="rId4"/>
    <p:sldId id="460" r:id="rId5"/>
    <p:sldId id="468" r:id="rId6"/>
    <p:sldId id="461" r:id="rId7"/>
    <p:sldId id="455" r:id="rId8"/>
    <p:sldId id="470" r:id="rId9"/>
    <p:sldId id="467" r:id="rId10"/>
    <p:sldId id="469" r:id="rId11"/>
    <p:sldId id="466" r:id="rId12"/>
    <p:sldId id="471" r:id="rId13"/>
    <p:sldId id="458" r:id="rId14"/>
    <p:sldId id="451" r:id="rId15"/>
  </p:sldIdLst>
  <p:sldSz cx="12192000" cy="6858000"/>
  <p:notesSz cx="6808788" cy="99409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91E"/>
    <a:srgbClr val="008080"/>
    <a:srgbClr val="388073"/>
    <a:srgbClr val="C6C6BC"/>
    <a:srgbClr val="0066FF"/>
    <a:srgbClr val="FF9933"/>
    <a:srgbClr val="DDDD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80783" autoAdjust="0"/>
  </p:normalViewPr>
  <p:slideViewPr>
    <p:cSldViewPr>
      <p:cViewPr varScale="1">
        <p:scale>
          <a:sx n="59" d="100"/>
          <a:sy n="59" d="100"/>
        </p:scale>
        <p:origin x="116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32" y="-102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66D12997-9092-40EA-9C97-336B9F528A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18" tIns="46208" rIns="92418" bIns="46208" numCol="1" anchor="t" anchorCtr="0" compatLnSpc="1">
            <a:prstTxWarp prst="textNoShape">
              <a:avLst/>
            </a:prstTxWarp>
          </a:bodyPr>
          <a:lstStyle>
            <a:lvl1pPr defTabSz="92522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A883AB03-6BC7-4D89-ABD3-E1E5FAF15C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18" tIns="46208" rIns="92418" bIns="46208" numCol="1" anchor="t" anchorCtr="0" compatLnSpc="1">
            <a:prstTxWarp prst="textNoShape">
              <a:avLst/>
            </a:prstTxWarp>
          </a:bodyPr>
          <a:lstStyle>
            <a:lvl1pPr algn="r" defTabSz="92522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4868" name="Rectangle 4">
            <a:extLst>
              <a:ext uri="{FF2B5EF4-FFF2-40B4-BE49-F238E27FC236}">
                <a16:creationId xmlns:a16="http://schemas.microsoft.com/office/drawing/2014/main" id="{8F9459F0-62E0-49EF-A596-8898932BC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18" tIns="46208" rIns="92418" bIns="46208" numCol="1" anchor="b" anchorCtr="0" compatLnSpc="1">
            <a:prstTxWarp prst="textNoShape">
              <a:avLst/>
            </a:prstTxWarp>
          </a:bodyPr>
          <a:lstStyle>
            <a:lvl1pPr defTabSz="92522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162F3FC7-DB73-4D0C-968E-3A404E11A8E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4038"/>
            <a:ext cx="295116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18" tIns="46208" rIns="92418" bIns="46208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300"/>
            </a:lvl1pPr>
          </a:lstStyle>
          <a:p>
            <a:pPr>
              <a:defRPr/>
            </a:pPr>
            <a:fld id="{BBFAF519-9C7D-42A2-9EC5-8C93499939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499B024-4467-49F9-B228-45DC7670E6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18" tIns="46208" rIns="92418" bIns="46208" numCol="1" anchor="t" anchorCtr="0" compatLnSpc="1">
            <a:prstTxWarp prst="textNoShape">
              <a:avLst/>
            </a:prstTxWarp>
          </a:bodyPr>
          <a:lstStyle>
            <a:lvl1pPr defTabSz="92522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3AF4BCA-5FEB-4649-8112-A71A0CE4EF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18" tIns="46208" rIns="92418" bIns="46208" numCol="1" anchor="t" anchorCtr="0" compatLnSpc="1">
            <a:prstTxWarp prst="textNoShape">
              <a:avLst/>
            </a:prstTxWarp>
          </a:bodyPr>
          <a:lstStyle>
            <a:lvl1pPr algn="r" defTabSz="92522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ECBC684-6FA3-45BB-AE2B-1F976FFBA0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F3DD9D05-DD2E-4D15-85FA-AA823E6391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1225"/>
            <a:ext cx="5443538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18" tIns="46208" rIns="92418" bIns="46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770D0822-88AF-4B52-84C6-617CBCC437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18" tIns="46208" rIns="92418" bIns="46208" numCol="1" anchor="b" anchorCtr="0" compatLnSpc="1">
            <a:prstTxWarp prst="textNoShape">
              <a:avLst/>
            </a:prstTxWarp>
          </a:bodyPr>
          <a:lstStyle>
            <a:lvl1pPr defTabSz="92522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D2C71AFD-902B-4EA6-8FC4-4241EF4A5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4038"/>
            <a:ext cx="2951162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18" tIns="46208" rIns="92418" bIns="46208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300"/>
            </a:lvl1pPr>
          </a:lstStyle>
          <a:p>
            <a:pPr>
              <a:defRPr/>
            </a:pPr>
            <a:fld id="{A5401A57-B923-46D1-9203-32E5921FD6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F249EA5-A209-4464-9F70-8723D1AFD6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2EDD98-0199-4FA0-86EB-6F24870430E5}" type="slidenum">
              <a:rPr lang="fr-FR" altLang="fr-FR" smtClean="0"/>
              <a:pPr/>
              <a:t>5</a:t>
            </a:fld>
            <a:endParaRPr lang="fr-FR" altLang="fr-F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AC7B236-CA19-41B8-9B8F-10C20CED5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6225" cy="372745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5CDDF2F-CD51-4163-8BE6-D21E3BE3D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solidFill>
                <a:srgbClr val="CF69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92FEB9F-935C-4655-B0CE-4B6F5DDE7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1B8B7E-6165-4BA5-951D-39F2397F0184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A87B422-45A7-4D59-AA1C-3CCF3793A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6225" cy="372745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93FD634-BF7C-4701-8FFA-E7C1058C2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solidFill>
                <a:srgbClr val="CF69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C027E88-6C35-4181-A6B8-B6CAA9D9D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82C6E8-0355-4858-9270-E9F3EA7DC286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BEEC7A3-E6CB-40FD-86A6-C6FBC8A72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6225" cy="372745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7C41CE8-68C9-4416-A200-AE9BFDCC4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2F4EDD18-6ECD-482C-B389-D37E35298E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251" y="3860801"/>
            <a:ext cx="5568949" cy="2505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150000"/>
              <a:buFont typeface="Arial" charset="0"/>
              <a:buNone/>
              <a:defRPr/>
            </a:pPr>
            <a:r>
              <a:rPr lang="fr-FR" sz="3200" b="1" dirty="0">
                <a:solidFill>
                  <a:schemeClr val="hlink"/>
                </a:solidFill>
                <a:latin typeface="+mn-lt"/>
                <a:ea typeface="ＭＳ Ｐゴシック" pitchFamily="34" charset="-128"/>
              </a:rPr>
              <a:t>Atelier GND   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150000"/>
              <a:buFont typeface="Arial" charset="0"/>
              <a:buNone/>
              <a:defRPr/>
            </a:pPr>
            <a:endParaRPr lang="fr-FR" sz="400" dirty="0">
              <a:solidFill>
                <a:schemeClr val="hlink"/>
              </a:solidFill>
              <a:latin typeface="+mn-lt"/>
              <a:ea typeface="ＭＳ Ｐゴシック" pitchFamily="34" charset="-128"/>
            </a:endParaRPr>
          </a:p>
          <a:p>
            <a:pPr algn="r" eaLnBrk="1" hangingPunct="1">
              <a:spcBef>
                <a:spcPts val="0"/>
              </a:spcBef>
              <a:buClr>
                <a:schemeClr val="hlink"/>
              </a:buClr>
              <a:buSzPct val="150000"/>
              <a:buFont typeface="Arial" charset="0"/>
              <a:buNone/>
              <a:defRPr/>
            </a:pPr>
            <a:r>
              <a:rPr lang="fr-FR" sz="3200" b="1" i="1" dirty="0">
                <a:solidFill>
                  <a:schemeClr val="hlink"/>
                </a:solidFill>
                <a:latin typeface="+mn-lt"/>
                <a:ea typeface="ＭＳ Ｐゴシック" pitchFamily="34" charset="-128"/>
              </a:rPr>
              <a:t>18 Novembre 2013</a:t>
            </a:r>
          </a:p>
          <a:p>
            <a:pPr algn="r" eaLnBrk="1" hangingPunct="1">
              <a:spcBef>
                <a:spcPts val="0"/>
              </a:spcBef>
              <a:buClr>
                <a:schemeClr val="hlink"/>
              </a:buClr>
              <a:buSzPct val="150000"/>
              <a:buFont typeface="Arial" charset="0"/>
              <a:buNone/>
              <a:defRPr/>
            </a:pPr>
            <a:endParaRPr lang="fr-FR" sz="3200" b="1" i="1" dirty="0">
              <a:solidFill>
                <a:schemeClr val="hlink"/>
              </a:solidFill>
              <a:latin typeface="+mn-lt"/>
              <a:ea typeface="ＭＳ Ｐゴシック" pitchFamily="34" charset="-128"/>
            </a:endParaRPr>
          </a:p>
          <a:p>
            <a:pPr algn="r" eaLnBrk="1" hangingPunct="1">
              <a:spcBef>
                <a:spcPts val="0"/>
              </a:spcBef>
              <a:buClr>
                <a:schemeClr val="hlink"/>
              </a:buClr>
              <a:buSzPct val="150000"/>
              <a:buFont typeface="Arial" charset="0"/>
              <a:buNone/>
              <a:defRPr/>
            </a:pPr>
            <a:r>
              <a:rPr lang="fr-FR" sz="2800" b="1" dirty="0">
                <a:solidFill>
                  <a:schemeClr val="accent2"/>
                </a:solidFill>
              </a:rPr>
              <a:t>Margarita Gonzalez / Sandrine Simon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6FE05C-1424-4D79-8D70-040174AB72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50"/>
            <a:ext cx="12192000" cy="28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pic>
        <p:nvPicPr>
          <p:cNvPr id="4" name="Picture 23" descr="frise_PPT_01">
            <a:extLst>
              <a:ext uri="{FF2B5EF4-FFF2-40B4-BE49-F238E27FC236}">
                <a16:creationId xmlns:a16="http://schemas.microsoft.com/office/drawing/2014/main" id="{B5AA314D-31A3-4856-9BF8-304423510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4525"/>
            <a:ext cx="914823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logo MDM FR CMJN_bd">
            <a:extLst>
              <a:ext uri="{FF2B5EF4-FFF2-40B4-BE49-F238E27FC236}">
                <a16:creationId xmlns:a16="http://schemas.microsoft.com/office/drawing/2014/main" id="{61BE9482-02A4-477F-8270-98E6D14118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7" y="188913"/>
            <a:ext cx="19431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8">
            <a:extLst>
              <a:ext uri="{FF2B5EF4-FFF2-40B4-BE49-F238E27FC236}">
                <a16:creationId xmlns:a16="http://schemas.microsoft.com/office/drawing/2014/main" id="{D94D4C7C-51E4-473F-852E-A63019952D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22900" y="2205039"/>
            <a:ext cx="6191251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600"/>
              </a:spcBef>
              <a:defRPr/>
            </a:pPr>
            <a:r>
              <a:rPr lang="fr-FR" sz="4400" b="1" dirty="0">
                <a:solidFill>
                  <a:schemeClr val="accent2"/>
                </a:solidFill>
              </a:rPr>
              <a:t>à </a:t>
            </a:r>
            <a:r>
              <a:rPr lang="fr-FR" sz="4400" b="1" dirty="0" err="1">
                <a:solidFill>
                  <a:schemeClr val="accent2"/>
                </a:solidFill>
              </a:rPr>
              <a:t>MdM</a:t>
            </a:r>
            <a:r>
              <a:rPr lang="fr-FR" sz="4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228961-6EED-4819-AE64-CC67B8AAEB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412875"/>
            <a:ext cx="121920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4400" b="1">
                <a:solidFill>
                  <a:schemeClr val="accent2"/>
                </a:solidFill>
              </a:rPr>
              <a:t>Santé Sexuelle et Reproductive</a:t>
            </a:r>
          </a:p>
        </p:txBody>
      </p:sp>
    </p:spTree>
    <p:extLst>
      <p:ext uri="{BB962C8B-B14F-4D97-AF65-F5344CB8AC3E}">
        <p14:creationId xmlns:p14="http://schemas.microsoft.com/office/powerpoint/2010/main" val="205711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4159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51900" y="1052513"/>
            <a:ext cx="2745317" cy="46085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1" y="1052513"/>
            <a:ext cx="8039100" cy="460851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70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6424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701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2349501"/>
            <a:ext cx="5384800" cy="331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2349501"/>
            <a:ext cx="5384800" cy="331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705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5844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5731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88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112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888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BC34673A-CDE9-423B-949B-EC4C2F6D59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50"/>
            <a:ext cx="12192000" cy="28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E5262E4-B781-4A94-BDB3-EB2070F0B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0525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BBEF4BA-61B6-458F-97D3-7E256129C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49501"/>
            <a:ext cx="10972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9" name="Line 16">
            <a:extLst>
              <a:ext uri="{FF2B5EF4-FFF2-40B4-BE49-F238E27FC236}">
                <a16:creationId xmlns:a16="http://schemas.microsoft.com/office/drawing/2014/main" id="{F8053749-44D0-4E8D-B62F-4D493F5DA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125538"/>
            <a:ext cx="38311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Rectangle 17">
            <a:extLst>
              <a:ext uri="{FF2B5EF4-FFF2-40B4-BE49-F238E27FC236}">
                <a16:creationId xmlns:a16="http://schemas.microsoft.com/office/drawing/2014/main" id="{D84F39AB-CFCB-4073-8C12-22D73DBE40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934" y="981076"/>
            <a:ext cx="38311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9D184AB-A894-493C-80B7-8431871970F6}" type="slidenum">
              <a:rPr lang="fr-FR" altLang="fr-FR" sz="900" smtClean="0">
                <a:latin typeface="GillSans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defRPr/>
              </a:pPr>
              <a:t>‹N°›</a:t>
            </a:fld>
            <a:endParaRPr lang="fr-FR" altLang="fr-FR" sz="900">
              <a:latin typeface="GillSans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1" name="Rectangle 18">
            <a:extLst>
              <a:ext uri="{FF2B5EF4-FFF2-40B4-BE49-F238E27FC236}">
                <a16:creationId xmlns:a16="http://schemas.microsoft.com/office/drawing/2014/main" id="{410B8675-67ED-4E5D-89BB-9F0DE21EAC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57567" y="981076"/>
            <a:ext cx="38311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7E0D02C6-6778-4D72-8672-CDB591426B1B}" type="slidenum">
              <a:rPr lang="fr-FR" altLang="fr-FR" sz="900" smtClean="0">
                <a:latin typeface="GillSans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defRPr/>
              </a:pPr>
              <a:t>‹N°›</a:t>
            </a:fld>
            <a:endParaRPr lang="fr-FR" altLang="fr-FR" sz="900">
              <a:latin typeface="GillSans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2" name="Line 19">
            <a:extLst>
              <a:ext uri="{FF2B5EF4-FFF2-40B4-BE49-F238E27FC236}">
                <a16:creationId xmlns:a16="http://schemas.microsoft.com/office/drawing/2014/main" id="{F96913D9-E53C-4416-AF40-E581BDAA1A5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08885" y="1125538"/>
            <a:ext cx="383116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33" name="Picture 20" descr="frise_PPT_02">
            <a:extLst>
              <a:ext uri="{FF2B5EF4-FFF2-40B4-BE49-F238E27FC236}">
                <a16:creationId xmlns:a16="http://schemas.microsoft.com/office/drawing/2014/main" id="{D8D07099-0704-4062-BCA1-49CE2D726D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98451"/>
            <a:ext cx="12151784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1" descr="logo MDM FR CMJN_bd">
            <a:extLst>
              <a:ext uri="{FF2B5EF4-FFF2-40B4-BE49-F238E27FC236}">
                <a16:creationId xmlns:a16="http://schemas.microsoft.com/office/drawing/2014/main" id="{C27D6B45-74A2-495B-8F68-DB458E40E9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44451"/>
            <a:ext cx="14351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50000"/>
        <a:buFont typeface="Arial" panose="020B0604020202020204" pitchFamily="34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9E55E-BC9F-4879-A5DE-B06E8580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140" y="1196752"/>
            <a:ext cx="7772400" cy="3714402"/>
          </a:xfrm>
        </p:spPr>
        <p:txBody>
          <a:bodyPr/>
          <a:lstStyle/>
          <a:p>
            <a:pPr algn="ctr"/>
            <a:r>
              <a:rPr lang="fr-FR" sz="3200" dirty="0"/>
              <a:t>Obstacles à l'accès au dépistage et au traitement de la tuberculose : parcours de patients</a:t>
            </a:r>
            <a:br>
              <a:rPr lang="fr-FR" sz="3200" dirty="0"/>
            </a:br>
            <a:r>
              <a:rPr lang="fr-FR" sz="3200" dirty="0"/>
              <a:t>en Seine St Denis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43B385-8420-4802-A5D0-01A868912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8067" y="4911155"/>
            <a:ext cx="7772400" cy="1500187"/>
          </a:xfrm>
        </p:spPr>
        <p:txBody>
          <a:bodyPr/>
          <a:lstStyle/>
          <a:p>
            <a:pPr algn="l"/>
            <a:r>
              <a:rPr lang="fr-FR" dirty="0"/>
              <a:t>Houda Merimi - Médecins du Monde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63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A1F4C-EA2F-4BD5-8194-957A5F1C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28475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4">
            <a:extLst>
              <a:ext uri="{FF2B5EF4-FFF2-40B4-BE49-F238E27FC236}">
                <a16:creationId xmlns:a16="http://schemas.microsoft.com/office/drawing/2014/main" id="{08AA64C7-AB2A-4FCD-87B7-79DFE37C6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Subsidiaire : Apprentissage Guyane 	</a:t>
            </a:r>
          </a:p>
        </p:txBody>
      </p:sp>
      <p:sp>
        <p:nvSpPr>
          <p:cNvPr id="11267" name="Espace réservé du contenu 5">
            <a:extLst>
              <a:ext uri="{FF2B5EF4-FFF2-40B4-BE49-F238E27FC236}">
                <a16:creationId xmlns:a16="http://schemas.microsoft.com/office/drawing/2014/main" id="{8A35D0D2-E4A2-4CD8-996D-CC5C13E44F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sz="1800" dirty="0" err="1"/>
              <a:t>Tuberculose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en</a:t>
            </a:r>
            <a:r>
              <a:rPr lang="en-US" altLang="fr-FR" sz="1800" dirty="0"/>
              <a:t> </a:t>
            </a:r>
            <a:r>
              <a:rPr lang="en-US" altLang="fr-FR" sz="1800" dirty="0" err="1"/>
              <a:t>Guyane</a:t>
            </a:r>
            <a:r>
              <a:rPr lang="en-US" altLang="fr-FR" sz="1800" dirty="0"/>
              <a:t> : </a:t>
            </a:r>
            <a:r>
              <a:rPr lang="en-US" altLang="fr-FR" sz="1800" dirty="0" err="1"/>
              <a:t>taux</a:t>
            </a:r>
            <a:r>
              <a:rPr lang="en-US" altLang="fr-FR" sz="1800" dirty="0"/>
              <a:t> </a:t>
            </a:r>
            <a:r>
              <a:rPr lang="en-US" altLang="fr-FR" sz="1800" dirty="0" err="1"/>
              <a:t>élevé</a:t>
            </a:r>
            <a:r>
              <a:rPr lang="en-US" altLang="fr-FR" sz="1800" dirty="0"/>
              <a:t> de </a:t>
            </a:r>
            <a:r>
              <a:rPr lang="en-US" altLang="fr-FR" sz="1800" dirty="0" err="1"/>
              <a:t>cas</a:t>
            </a:r>
            <a:r>
              <a:rPr lang="en-US" altLang="fr-FR" sz="1800" dirty="0"/>
              <a:t> de </a:t>
            </a:r>
            <a:r>
              <a:rPr lang="en-US" altLang="fr-FR" sz="1800" dirty="0" err="1"/>
              <a:t>tuberculose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maladie</a:t>
            </a:r>
            <a:r>
              <a:rPr lang="en-US" altLang="fr-FR" sz="1800" dirty="0"/>
              <a:t> par rapport à la Moyenne </a:t>
            </a:r>
            <a:r>
              <a:rPr lang="en-US" altLang="fr-FR" sz="1800" dirty="0" err="1"/>
              <a:t>nationale</a:t>
            </a:r>
            <a:endParaRPr lang="en-US" altLang="fr-FR" sz="1800" dirty="0"/>
          </a:p>
          <a:p>
            <a:r>
              <a:rPr lang="en-US" altLang="fr-FR" sz="1800" dirty="0"/>
              <a:t>Suspicions de </a:t>
            </a:r>
            <a:r>
              <a:rPr lang="en-US" altLang="fr-FR" sz="1800" dirty="0" err="1"/>
              <a:t>tuberculose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orientées</a:t>
            </a:r>
            <a:r>
              <a:rPr lang="en-US" altLang="fr-FR" sz="1800" dirty="0"/>
              <a:t> </a:t>
            </a:r>
            <a:r>
              <a:rPr lang="en-US" altLang="fr-FR" sz="1800" dirty="0" err="1"/>
              <a:t>vers</a:t>
            </a:r>
            <a:r>
              <a:rPr lang="en-US" altLang="fr-FR" sz="1800" dirty="0"/>
              <a:t> le CLAT (structure fixe)</a:t>
            </a:r>
          </a:p>
          <a:p>
            <a:pPr marL="0" indent="0">
              <a:buNone/>
            </a:pPr>
            <a:endParaRPr lang="en-US" altLang="fr-FR" sz="1800" dirty="0"/>
          </a:p>
          <a:p>
            <a:pPr marL="0" indent="0" algn="ctr">
              <a:buNone/>
            </a:pPr>
            <a:r>
              <a:rPr lang="en-US" altLang="fr-FR" sz="1800" b="1" dirty="0"/>
              <a:t>=&gt; </a:t>
            </a:r>
            <a:r>
              <a:rPr lang="en-US" altLang="fr-FR" sz="1800" b="1" dirty="0" err="1"/>
              <a:t>Enjeu</a:t>
            </a:r>
            <a:r>
              <a:rPr lang="en-US" altLang="fr-FR" sz="1800" b="1" dirty="0"/>
              <a:t> </a:t>
            </a:r>
            <a:r>
              <a:rPr lang="en-US" altLang="fr-FR" sz="1800" b="1" dirty="0" err="1"/>
              <a:t>lié</a:t>
            </a:r>
            <a:r>
              <a:rPr lang="en-US" altLang="fr-FR" sz="1800" b="1" dirty="0"/>
              <a:t> à </a:t>
            </a:r>
            <a:r>
              <a:rPr lang="en-US" altLang="fr-FR" sz="1800" b="1" dirty="0" err="1"/>
              <a:t>l’observance</a:t>
            </a:r>
            <a:r>
              <a:rPr lang="en-US" altLang="fr-FR" sz="1800" b="1" dirty="0"/>
              <a:t> des </a:t>
            </a:r>
            <a:r>
              <a:rPr lang="en-US" altLang="fr-FR" sz="1800" b="1" dirty="0" err="1"/>
              <a:t>traitements</a:t>
            </a:r>
            <a:endParaRPr lang="en-US" altLang="fr-FR" sz="1800" b="1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5">
            <a:extLst>
              <a:ext uri="{FF2B5EF4-FFF2-40B4-BE49-F238E27FC236}">
                <a16:creationId xmlns:a16="http://schemas.microsoft.com/office/drawing/2014/main" id="{BBC5ADD0-2AE4-4660-8C4A-3A88075E3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Nouvelle modalité d’intervention : Les visites à domicile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0F468-D8CF-4C31-9FD9-91EF65C6E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Déployé à l’occasion de la pandémie de Covid : programme urgence covid de médiation en santé</a:t>
            </a:r>
          </a:p>
          <a:p>
            <a:r>
              <a:rPr lang="fr-FR" sz="1800" dirty="0"/>
              <a:t>Annonce de résultat, accompagnement au confinement et suivi des personnes positives au Covid</a:t>
            </a:r>
          </a:p>
          <a:p>
            <a:r>
              <a:rPr lang="fr-FR" sz="1800" dirty="0"/>
              <a:t>Intérêt à calquer le même process pour le suivi des personnes positives à la tuberculose et sous traitement.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35C2CA1-4746-4A9A-685E-20D6221A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374" y="2279593"/>
            <a:ext cx="3672408" cy="1162050"/>
          </a:xfrm>
        </p:spPr>
        <p:txBody>
          <a:bodyPr/>
          <a:lstStyle/>
          <a:p>
            <a:r>
              <a:rPr lang="en-US" dirty="0"/>
              <a:t>Médecins du Monde- France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C5FD7A-7294-4B1A-AA0A-6329A153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782" y="273051"/>
            <a:ext cx="4770286" cy="585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06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6447C3B-9A9A-434D-800E-E391B2BE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37" y="1277865"/>
            <a:ext cx="4438035" cy="2871215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F323CE75-BABD-43DD-916A-FE2861C0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1052513"/>
            <a:ext cx="3455615" cy="1143000"/>
          </a:xfrm>
        </p:spPr>
        <p:txBody>
          <a:bodyPr/>
          <a:lstStyle/>
          <a:p>
            <a:r>
              <a:rPr lang="fr-FR" dirty="0"/>
              <a:t>Projet Banlieue de Saint-Denis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37E803-B3AE-408C-89B0-013CCB6F5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7" y="2595849"/>
            <a:ext cx="4857831" cy="32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7ADFB-5AFE-4E19-B756-2ED0E2E1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CDDPS &amp; </a:t>
            </a:r>
            <a:r>
              <a:rPr lang="fr-FR" dirty="0" err="1"/>
              <a:t>Caso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D5EFEB-2C85-4DBB-BAEA-6F8B39E08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Antenne du Centre Départemental de Dépistage et de Prévention Sanitaire  au CASO de Saint-Denis </a:t>
            </a:r>
          </a:p>
          <a:p>
            <a:r>
              <a:rPr lang="fr-FR" sz="1800" dirty="0"/>
              <a:t>Personnes orientées à partir de la consultation médicale du </a:t>
            </a:r>
            <a:r>
              <a:rPr lang="fr-FR" sz="1800" dirty="0" err="1"/>
              <a:t>Caso</a:t>
            </a:r>
            <a:endParaRPr lang="fr-FR" sz="1800" dirty="0"/>
          </a:p>
          <a:p>
            <a:r>
              <a:rPr lang="fr-FR" sz="1800" dirty="0"/>
              <a:t>Organisation du dépistage :</a:t>
            </a:r>
          </a:p>
          <a:p>
            <a:pPr lvl="1"/>
            <a:r>
              <a:rPr lang="fr-FR" sz="1800" dirty="0"/>
              <a:t>Avant la pandémie : Camion radiologique une fois par semaine pour le dépistage de la tuberculose</a:t>
            </a:r>
          </a:p>
          <a:p>
            <a:pPr lvl="1"/>
            <a:r>
              <a:rPr lang="fr-FR" sz="1800" dirty="0"/>
              <a:t>Depuis septembre 2020 : Consultation polyvalente de prévention deux fois par semaine </a:t>
            </a:r>
          </a:p>
          <a:p>
            <a:pPr lvl="2"/>
            <a:r>
              <a:rPr lang="fr-FR" sz="1400" dirty="0"/>
              <a:t>Dépistage du VIH et des hépatites virales</a:t>
            </a:r>
          </a:p>
          <a:p>
            <a:pPr lvl="2"/>
            <a:r>
              <a:rPr lang="fr-FR" sz="1400" dirty="0"/>
              <a:t>Orientation vers un laboratoire de radiologie  pour le dépistage de la tuberculose</a:t>
            </a:r>
          </a:p>
          <a:p>
            <a:pPr lvl="2"/>
            <a:r>
              <a:rPr lang="fr-FR" sz="1400" dirty="0"/>
              <a:t>Rattrapage vaccinal et orientation pour la vaccination anti-covid</a:t>
            </a:r>
          </a:p>
          <a:p>
            <a:pPr lvl="2"/>
            <a:r>
              <a:rPr lang="fr-FR" sz="1400" dirty="0"/>
              <a:t>Information &amp; sensibilisation et annonces de résultats et orientation des personnes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81453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4">
            <a:extLst>
              <a:ext uri="{FF2B5EF4-FFF2-40B4-BE49-F238E27FC236}">
                <a16:creationId xmlns:a16="http://schemas.microsoft.com/office/drawing/2014/main" id="{31F7ACCC-729A-4FB2-ACA3-6E27B8BA2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CDDPS &amp; Projet Bidonville St Denis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14953C2-8650-413E-9C1F-E9B15C165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Dépistage plus complexe à réaliser du fait :</a:t>
            </a:r>
          </a:p>
          <a:p>
            <a:pPr lvl="1"/>
            <a:r>
              <a:rPr lang="fr-FR" sz="1800" dirty="0"/>
              <a:t>Réticences des personnes ou des groupes de personnes</a:t>
            </a:r>
          </a:p>
          <a:p>
            <a:pPr lvl="1"/>
            <a:r>
              <a:rPr lang="fr-FR" sz="1800" dirty="0"/>
              <a:t>Pathologie connue/ crainte/stigmatisée</a:t>
            </a:r>
          </a:p>
          <a:p>
            <a:r>
              <a:rPr lang="fr-FR" sz="1800" dirty="0"/>
              <a:t>Intervention du CDDPS avec le camion </a:t>
            </a:r>
            <a:r>
              <a:rPr lang="fr-FR" sz="1800" dirty="0" err="1"/>
              <a:t>Rx</a:t>
            </a:r>
            <a:r>
              <a:rPr lang="fr-FR" sz="1800" dirty="0"/>
              <a:t> avec au préalable une stratégie d’information-sensibilisation menée par l’équipe de MdM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388C0-50C4-474B-BDDA-54DCA685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Enjeux du dépistage de la tuberculose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E2D012-5ABB-41E3-8B52-6F3622BCF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 dirty="0"/>
              <a:t>La tuberculose r</a:t>
            </a:r>
            <a:r>
              <a:rPr lang="fr-FR" altLang="fr-FR" sz="2000" b="1" dirty="0"/>
              <a:t>este liée à la pauvreté et à l'exclusion, elle se concentre dans certains groupes de population, qui cumulent conditions de vie précaires et difficultés d'accès aux droits et à la santé et n’est souvent qu'un aspect des problèmes de santé auxquels les personnes / groupes de personnes doivent faire face.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90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BC6E3-EB93-4BC8-A365-413A2546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Enjeux du dépistage de la tuberculose : liés à la situation des personnes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3EF5EA-70C8-4929-B735-13F94295B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err="1"/>
              <a:t>Allophonie</a:t>
            </a:r>
            <a:r>
              <a:rPr lang="fr-FR" sz="1800" dirty="0"/>
              <a:t>- illettrisme- extrême précarité- méconnaissance du territoire- mobilité</a:t>
            </a:r>
          </a:p>
          <a:p>
            <a:r>
              <a:rPr lang="fr-FR" sz="1800" dirty="0"/>
              <a:t>Fortes réticences et stigma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034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6D951-AE32-4DEC-9B5F-44997B11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Enjeux du dépistage de la tuberculose : liés aux dispositifs de santé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6DD1A8-2C9A-4C8F-BAB3-80A109D9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Désert médical</a:t>
            </a:r>
          </a:p>
          <a:p>
            <a:r>
              <a:rPr lang="fr-FR" sz="1800" dirty="0"/>
              <a:t>Impact de la pandémie: réorientation des missions des partenaires vers le déploiement de la vaccination covid (moins de dépistages)</a:t>
            </a:r>
          </a:p>
          <a:p>
            <a:r>
              <a:rPr lang="fr-FR" sz="1800" dirty="0"/>
              <a:t>Vigilance sur la multiplication des intervenants en squats-bidonvilles </a:t>
            </a:r>
          </a:p>
          <a:p>
            <a:r>
              <a:rPr lang="fr-FR" sz="1800" dirty="0"/>
              <a:t>Modalité d’intervention : dépistage tuberculose seule vs consultation complète de prévention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81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81901-85D7-4980-B1F1-D6112C24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04" y="1556793"/>
            <a:ext cx="8229600" cy="720303"/>
          </a:xfrm>
        </p:spPr>
        <p:txBody>
          <a:bodyPr/>
          <a:lstStyle/>
          <a:p>
            <a:r>
              <a:rPr lang="fr-FR" sz="2000" dirty="0"/>
              <a:t>Recommandations </a:t>
            </a:r>
            <a:br>
              <a:rPr lang="fr-FR" sz="2000" dirty="0"/>
            </a:br>
            <a:r>
              <a:rPr lang="fr-FR" sz="2000" dirty="0"/>
              <a:t>E</a:t>
            </a:r>
            <a:r>
              <a:rPr lang="fr-FR" altLang="fr-FR" sz="2000" dirty="0"/>
              <a:t>laborer des solutions adaptées aux populations les plus exposées</a:t>
            </a:r>
            <a:r>
              <a:rPr lang="en-US" altLang="fr-FR" dirty="0"/>
              <a:t/>
            </a:r>
            <a:br>
              <a:rPr lang="en-US" alt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A09682-E8B3-4B6C-B7E3-D1EAC07A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Mesures d’accompagnement indispensables : interprétariat professionnel &amp; médiation en santé préalable </a:t>
            </a:r>
          </a:p>
          <a:p>
            <a:r>
              <a:rPr lang="fr-FR" sz="1800" dirty="0"/>
              <a:t>Nécessité de bien informer-sensibiliser en amont des interventions et d’opter pour des outils en langage vernaculaire/ témoignages de pers ayant vécu le parcours</a:t>
            </a:r>
          </a:p>
          <a:p>
            <a:r>
              <a:rPr lang="fr-FR" sz="1800" dirty="0"/>
              <a:t>Aller-vers pour ramener-vers : Faire connaitre les dispositifs de droit commun</a:t>
            </a:r>
          </a:p>
          <a:p>
            <a:r>
              <a:rPr lang="fr-FR" sz="1800" dirty="0"/>
              <a:t>Déploiement du parcours de santé des migrants primo-arrivants au niveau des structures de proximité : développement de la consultation </a:t>
            </a:r>
            <a:r>
              <a:rPr lang="fr-FR" sz="1800" dirty="0" err="1"/>
              <a:t>primoarrivant</a:t>
            </a:r>
            <a:r>
              <a:rPr lang="fr-FR" sz="1800" dirty="0"/>
              <a:t> doit aller de pair avec des budgets adéquats pour financer des consultations de prévention longues et adaptées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668959"/>
      </p:ext>
    </p:extLst>
  </p:cSld>
  <p:clrMapOvr>
    <a:masterClrMapping/>
  </p:clrMapOvr>
</p:sld>
</file>

<file path=ppt/theme/theme1.xml><?xml version="1.0" encoding="utf-8"?>
<a:theme xmlns:a="http://schemas.openxmlformats.org/drawingml/2006/main" name="Diapo Texte">
  <a:themeElements>
    <a:clrScheme name="Diapo Texte 13">
      <a:dk1>
        <a:srgbClr val="000000"/>
      </a:dk1>
      <a:lt1>
        <a:srgbClr val="FFFFFF"/>
      </a:lt1>
      <a:dk2>
        <a:srgbClr val="000000"/>
      </a:dk2>
      <a:lt2>
        <a:srgbClr val="C6C6BC"/>
      </a:lt2>
      <a:accent1>
        <a:srgbClr val="209CD8"/>
      </a:accent1>
      <a:accent2>
        <a:srgbClr val="0065BD"/>
      </a:accent2>
      <a:accent3>
        <a:srgbClr val="FFFFFF"/>
      </a:accent3>
      <a:accent4>
        <a:srgbClr val="000000"/>
      </a:accent4>
      <a:accent5>
        <a:srgbClr val="ABCBE9"/>
      </a:accent5>
      <a:accent6>
        <a:srgbClr val="005BAB"/>
      </a:accent6>
      <a:hlink>
        <a:srgbClr val="C10068"/>
      </a:hlink>
      <a:folHlink>
        <a:srgbClr val="4D2422"/>
      </a:folHlink>
    </a:clrScheme>
    <a:fontScheme name="Diapo Tex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apo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 Texte 13">
        <a:dk1>
          <a:srgbClr val="000000"/>
        </a:dk1>
        <a:lt1>
          <a:srgbClr val="FFFFFF"/>
        </a:lt1>
        <a:dk2>
          <a:srgbClr val="000000"/>
        </a:dk2>
        <a:lt2>
          <a:srgbClr val="C6C6BC"/>
        </a:lt2>
        <a:accent1>
          <a:srgbClr val="209CD8"/>
        </a:accent1>
        <a:accent2>
          <a:srgbClr val="0065BD"/>
        </a:accent2>
        <a:accent3>
          <a:srgbClr val="FFFFFF"/>
        </a:accent3>
        <a:accent4>
          <a:srgbClr val="000000"/>
        </a:accent4>
        <a:accent5>
          <a:srgbClr val="ABCBE9"/>
        </a:accent5>
        <a:accent6>
          <a:srgbClr val="005BAB"/>
        </a:accent6>
        <a:hlink>
          <a:srgbClr val="C10068"/>
        </a:hlink>
        <a:folHlink>
          <a:srgbClr val="4D24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FE0645DBED484A89C222CF8C0EF81B" ma:contentTypeVersion="19" ma:contentTypeDescription="Crée un document." ma:contentTypeScope="" ma:versionID="6dcb02ff79a71d8808861c595b367566">
  <xsd:schema xmlns:xsd="http://www.w3.org/2001/XMLSchema" xmlns:xs="http://www.w3.org/2001/XMLSchema" xmlns:p="http://schemas.microsoft.com/office/2006/metadata/properties" xmlns:ns2="1b06f34c-edd5-4de8-8122-fa32e9368301" xmlns:ns3="bd79a758-2f0e-4739-821e-106f4c24c3c2" targetNamespace="http://schemas.microsoft.com/office/2006/metadata/properties" ma:root="true" ma:fieldsID="2822e5205bd8baa35a8a737fa5257ea1" ns2:_="" ns3:_="">
    <xsd:import namespace="1b06f34c-edd5-4de8-8122-fa32e9368301"/>
    <xsd:import namespace="bd79a758-2f0e-4739-821e-106f4c24c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_Flow_SignoffStatus" minOccurs="0"/>
                <xsd:element ref="ns2:Sources" minOccurs="0"/>
                <xsd:element ref="ns2:Ann_x00e9_e" minOccurs="0"/>
                <xsd:element ref="ns2:Image" minOccurs="0"/>
                <xsd:element ref="ns2:Th_x00e8_me" minOccurs="0"/>
                <xsd:element ref="ns2:Langu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6f34c-edd5-4de8-8122-fa32e93683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18" nillable="true" ma:displayName="État de validation" ma:internalName="_x0024_Resources_x003a_core_x002c_Signoff_Status_x003b_">
      <xsd:simpleType>
        <xsd:restriction base="dms:Text"/>
      </xsd:simpleType>
    </xsd:element>
    <xsd:element name="Sources" ma:index="19" nillable="true" ma:displayName="Sources" ma:format="Dropdown" ma:internalName="Sources">
      <xsd:simpleType>
        <xsd:restriction base="dms:Text">
          <xsd:maxLength value="255"/>
        </xsd:restriction>
      </xsd:simpleType>
    </xsd:element>
    <xsd:element name="Ann_x00e9_e" ma:index="20" nillable="true" ma:displayName="Année" ma:format="Dropdown" ma:internalName="Ann_x00e9_e">
      <xsd:simpleType>
        <xsd:restriction base="dms:Text">
          <xsd:maxLength value="255"/>
        </xsd:restriction>
      </xsd:simpleType>
    </xsd:element>
    <xsd:element name="Image" ma:index="21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h_x00e8_me" ma:index="22" nillable="true" ma:displayName="Thème" ma:format="Dropdown" ma:internalName="Th_x00e8_me">
      <xsd:simpleType>
        <xsd:restriction base="dms:Text">
          <xsd:maxLength value="255"/>
        </xsd:restriction>
      </xsd:simpleType>
    </xsd:element>
    <xsd:element name="Langue" ma:index="23" nillable="true" ma:displayName="Langue" ma:default="Français" ma:format="Dropdown" ma:internalName="Langue">
      <xsd:simpleType>
        <xsd:restriction base="dms:Choice">
          <xsd:enumeration value="Français"/>
          <xsd:enumeration value="Anglais"/>
          <xsd:enumeration value="Espagnol"/>
          <xsd:enumeration value="Autres"/>
        </xsd:restriction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9a758-2f0e-4739-821e-106f4c24c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6A6650-FB36-4F15-A7E6-6C9D6BB1C5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D197E3-6AA3-4FB8-9748-84AB826AF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6f34c-edd5-4de8-8122-fa32e9368301"/>
    <ds:schemaRef ds:uri="bd79a758-2f0e-4739-821e-106f4c24c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513</Words>
  <Application>Microsoft Office PowerPoint</Application>
  <PresentationFormat>Grand écran</PresentationFormat>
  <Paragraphs>47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MS PGothic</vt:lpstr>
      <vt:lpstr>Arial</vt:lpstr>
      <vt:lpstr>GillSans</vt:lpstr>
      <vt:lpstr>Diapo Texte</vt:lpstr>
      <vt:lpstr>Obstacles à l'accès au dépistage et au traitement de la tuberculose : parcours de patients en Seine St Denis </vt:lpstr>
      <vt:lpstr>Médecins du Monde- France</vt:lpstr>
      <vt:lpstr>Projet Banlieue de Saint-Denis</vt:lpstr>
      <vt:lpstr>CDDPS &amp; Caso </vt:lpstr>
      <vt:lpstr>CDDPS &amp; Projet Bidonville St Denis</vt:lpstr>
      <vt:lpstr>Enjeux du dépistage de la tuberculose </vt:lpstr>
      <vt:lpstr>Enjeux du dépistage de la tuberculose : liés à la situation des personnes</vt:lpstr>
      <vt:lpstr>Enjeux du dépistage de la tuberculose : liés aux dispositifs de santé</vt:lpstr>
      <vt:lpstr>Recommandations  Elaborer des solutions adaptées aux populations les plus exposées </vt:lpstr>
      <vt:lpstr>Merci</vt:lpstr>
      <vt:lpstr>Subsidiaire : Apprentissage Guyane  </vt:lpstr>
      <vt:lpstr>Nouvelle modalité d’intervention : Les visites à domicile</vt:lpstr>
    </vt:vector>
  </TitlesOfParts>
  <Company>MDM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laure.antoine</dc:creator>
  <cp:lastModifiedBy>DORIN, Camille (DGS/SP/SP2)</cp:lastModifiedBy>
  <cp:revision>443</cp:revision>
  <cp:lastPrinted>2017-05-29T07:50:36Z</cp:lastPrinted>
  <dcterms:created xsi:type="dcterms:W3CDTF">2009-09-23T15:27:18Z</dcterms:created>
  <dcterms:modified xsi:type="dcterms:W3CDTF">2022-03-23T09:04:07Z</dcterms:modified>
</cp:coreProperties>
</file>