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0"/>
  </p:notesMasterIdLst>
  <p:sldIdLst>
    <p:sldId id="256" r:id="rId3"/>
    <p:sldId id="259" r:id="rId4"/>
    <p:sldId id="262" r:id="rId5"/>
    <p:sldId id="264" r:id="rId6"/>
    <p:sldId id="258" r:id="rId7"/>
    <p:sldId id="266" r:id="rId8"/>
    <p:sldId id="268" r:id="rId9"/>
  </p:sldIdLst>
  <p:sldSz cx="9144000" cy="6858000" type="screen4x3"/>
  <p:notesSz cx="6794500" cy="9931400"/>
  <p:embeddedFontLst>
    <p:embeddedFont>
      <p:font typeface="Segoe UI" panose="020B0502040204020203"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Yanone Kaffeesatz"/>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seUJxWKmwPoZNMAWZTAtxXJsqz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éa STIVER (FR)" initials="" lastIdx="1" clrIdx="0"/>
  <p:cmAuthor id="1" name="LEBLANC, Salome (DREES/OSAM/LABSANTE)" initials="LS(" lastIdx="17" clrIdx="1"/>
  <p:cmAuthor id="2" name="DREISTADT STEPHANIE (CNAM / Paris)" initials="DS(/P"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DCF60F-CDBC-4557-84BB-5ED78D194E5B}">
  <a:tblStyle styleId="{D0DCF60F-CDBC-4557-84BB-5ED78D194E5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3" cy="4984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100" y="0"/>
            <a:ext cx="2944813" cy="4984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963"/>
            <a:ext cx="5435600" cy="39100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2925"/>
            <a:ext cx="2944813" cy="4984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100" y="9432925"/>
            <a:ext cx="2944813" cy="4984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878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79450" y="4779963"/>
            <a:ext cx="5435600" cy="39100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3848100" y="9432925"/>
            <a:ext cx="2944813" cy="4984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44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03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1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28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79450" y="4779963"/>
            <a:ext cx="5435600"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63638" y="1241425"/>
            <a:ext cx="4467225"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63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de garde">
  <p:cSld name="Page de garde">
    <p:bg>
      <p:bgPr>
        <a:solidFill>
          <a:schemeClr val="lt1"/>
        </a:solidFill>
        <a:effectLst/>
      </p:bgPr>
    </p:bg>
    <p:spTree>
      <p:nvGrpSpPr>
        <p:cNvPr id="1" name="Shape 15"/>
        <p:cNvGrpSpPr/>
        <p:nvPr/>
      </p:nvGrpSpPr>
      <p:grpSpPr>
        <a:xfrm>
          <a:off x="0" y="0"/>
          <a:ext cx="0" cy="0"/>
          <a:chOff x="0" y="0"/>
          <a:chExt cx="0" cy="0"/>
        </a:xfrm>
      </p:grpSpPr>
      <p:sp>
        <p:nvSpPr>
          <p:cNvPr id="16" name="Google Shape;16;p7"/>
          <p:cNvSpPr/>
          <p:nvPr/>
        </p:nvSpPr>
        <p:spPr>
          <a:xfrm>
            <a:off x="120797" y="137078"/>
            <a:ext cx="8902407" cy="6583851"/>
          </a:xfrm>
          <a:prstGeom prst="round2DiagRect">
            <a:avLst>
              <a:gd name="adj1" fmla="val 0"/>
              <a:gd name="adj2" fmla="val 3472"/>
            </a:avLst>
          </a:prstGeom>
          <a:solidFill>
            <a:srgbClr val="2D8D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7"/>
          <p:cNvPicPr preferRelativeResize="0"/>
          <p:nvPr/>
        </p:nvPicPr>
        <p:blipFill rotWithShape="1">
          <a:blip r:embed="rId2">
            <a:alphaModFix/>
          </a:blip>
          <a:srcRect/>
          <a:stretch/>
        </p:blipFill>
        <p:spPr>
          <a:xfrm>
            <a:off x="107124" y="126231"/>
            <a:ext cx="2131667" cy="1096142"/>
          </a:xfrm>
          <a:prstGeom prst="rect">
            <a:avLst/>
          </a:prstGeom>
          <a:noFill/>
          <a:ln>
            <a:noFill/>
          </a:ln>
        </p:spPr>
      </p:pic>
      <p:pic>
        <p:nvPicPr>
          <p:cNvPr id="18" name="Google Shape;18;p7"/>
          <p:cNvPicPr preferRelativeResize="0"/>
          <p:nvPr/>
        </p:nvPicPr>
        <p:blipFill rotWithShape="1">
          <a:blip r:embed="rId3">
            <a:alphaModFix amt="85000"/>
          </a:blip>
          <a:srcRect/>
          <a:stretch/>
        </p:blipFill>
        <p:spPr>
          <a:xfrm>
            <a:off x="4655152" y="2381982"/>
            <a:ext cx="4365618" cy="43656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6"/>
          <p:cNvSpPr>
            <a:spLocks noGrp="1"/>
          </p:cNvSpPr>
          <p:nvPr>
            <p:ph type="pic" idx="2"/>
          </p:nvPr>
        </p:nvSpPr>
        <p:spPr>
          <a:xfrm>
            <a:off x="3887391" y="987426"/>
            <a:ext cx="4629150" cy="4873625"/>
          </a:xfrm>
          <a:prstGeom prst="rect">
            <a:avLst/>
          </a:prstGeom>
          <a:noFill/>
          <a:ln>
            <a:noFill/>
          </a:ln>
        </p:spPr>
      </p:sp>
      <p:sp>
        <p:nvSpPr>
          <p:cNvPr id="78" name="Google Shape;78;p1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ge de garde">
  <p:cSld name="Page de garde">
    <p:bg>
      <p:bgPr>
        <a:solidFill>
          <a:schemeClr val="lt1"/>
        </a:solidFill>
        <a:effectLst/>
      </p:bgPr>
    </p:bg>
    <p:spTree>
      <p:nvGrpSpPr>
        <p:cNvPr id="1" name="Shape 94"/>
        <p:cNvGrpSpPr/>
        <p:nvPr/>
      </p:nvGrpSpPr>
      <p:grpSpPr>
        <a:xfrm>
          <a:off x="0" y="0"/>
          <a:ext cx="0" cy="0"/>
          <a:chOff x="0" y="0"/>
          <a:chExt cx="0" cy="0"/>
        </a:xfrm>
      </p:grpSpPr>
      <p:sp>
        <p:nvSpPr>
          <p:cNvPr id="95" name="Google Shape;95;p6"/>
          <p:cNvSpPr/>
          <p:nvPr/>
        </p:nvSpPr>
        <p:spPr>
          <a:xfrm>
            <a:off x="120797" y="137078"/>
            <a:ext cx="8902407" cy="6583851"/>
          </a:xfrm>
          <a:prstGeom prst="round2DiagRect">
            <a:avLst>
              <a:gd name="adj1" fmla="val 0"/>
              <a:gd name="adj2" fmla="val 3472"/>
            </a:avLst>
          </a:prstGeom>
          <a:solidFill>
            <a:srgbClr val="2D8D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6"/>
          <p:cNvPicPr preferRelativeResize="0"/>
          <p:nvPr/>
        </p:nvPicPr>
        <p:blipFill rotWithShape="1">
          <a:blip r:embed="rId2">
            <a:alphaModFix/>
          </a:blip>
          <a:srcRect/>
          <a:stretch/>
        </p:blipFill>
        <p:spPr>
          <a:xfrm>
            <a:off x="107124" y="126231"/>
            <a:ext cx="2131667" cy="1096142"/>
          </a:xfrm>
          <a:prstGeom prst="rect">
            <a:avLst/>
          </a:prstGeom>
          <a:noFill/>
          <a:ln>
            <a:noFill/>
          </a:ln>
        </p:spPr>
      </p:pic>
      <p:pic>
        <p:nvPicPr>
          <p:cNvPr id="97" name="Google Shape;97;p6"/>
          <p:cNvPicPr preferRelativeResize="0"/>
          <p:nvPr/>
        </p:nvPicPr>
        <p:blipFill rotWithShape="1">
          <a:blip r:embed="rId3">
            <a:alphaModFix amt="85000"/>
          </a:blip>
          <a:srcRect/>
          <a:stretch/>
        </p:blipFill>
        <p:spPr>
          <a:xfrm>
            <a:off x="4655152" y="2381982"/>
            <a:ext cx="4365618" cy="436561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calaire">
  <p:cSld name="Intercalaire">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1533013" y="2104091"/>
            <a:ext cx="6077974" cy="2649818"/>
          </a:xfrm>
          <a:prstGeom prst="rect">
            <a:avLst/>
          </a:prstGeom>
          <a:noFill/>
          <a:ln>
            <a:noFill/>
          </a:ln>
        </p:spPr>
        <p:txBody>
          <a:bodyPr spcFirstLastPara="1" wrap="square" lIns="91425" tIns="45700" rIns="91425" bIns="45700" anchor="t" anchorCtr="0">
            <a:noAutofit/>
          </a:bodyPr>
          <a:lstStyle>
            <a:lvl1pPr marL="457200" lvl="0" indent="-457200" algn="ctr">
              <a:lnSpc>
                <a:spcPct val="90000"/>
              </a:lnSpc>
              <a:spcBef>
                <a:spcPts val="1000"/>
              </a:spcBef>
              <a:spcAft>
                <a:spcPts val="0"/>
              </a:spcAft>
              <a:buClr>
                <a:schemeClr val="lt1"/>
              </a:buClr>
              <a:buSzPts val="3600"/>
              <a:buChar char="•"/>
              <a:defRPr sz="3600" b="1">
                <a:solidFill>
                  <a:schemeClr val="lt1"/>
                </a:solidFill>
              </a:defRPr>
            </a:lvl1pPr>
            <a:lvl2pPr marL="914400" lvl="1" indent="-457200" algn="ctr">
              <a:lnSpc>
                <a:spcPct val="90000"/>
              </a:lnSpc>
              <a:spcBef>
                <a:spcPts val="500"/>
              </a:spcBef>
              <a:spcAft>
                <a:spcPts val="0"/>
              </a:spcAft>
              <a:buClr>
                <a:schemeClr val="lt1"/>
              </a:buClr>
              <a:buSzPts val="3600"/>
              <a:buChar char="•"/>
              <a:defRPr sz="3600" b="1">
                <a:solidFill>
                  <a:schemeClr val="lt1"/>
                </a:solidFill>
              </a:defRPr>
            </a:lvl2pPr>
            <a:lvl3pPr marL="1371600" lvl="2" indent="-457200" algn="ctr">
              <a:lnSpc>
                <a:spcPct val="90000"/>
              </a:lnSpc>
              <a:spcBef>
                <a:spcPts val="500"/>
              </a:spcBef>
              <a:spcAft>
                <a:spcPts val="0"/>
              </a:spcAft>
              <a:buClr>
                <a:schemeClr val="lt1"/>
              </a:buClr>
              <a:buSzPts val="3600"/>
              <a:buChar char="•"/>
              <a:defRPr sz="3600" b="1">
                <a:solidFill>
                  <a:schemeClr val="lt1"/>
                </a:solidFill>
              </a:defRPr>
            </a:lvl3pPr>
            <a:lvl4pPr marL="1828800" lvl="3" indent="-457200" algn="ctr">
              <a:lnSpc>
                <a:spcPct val="90000"/>
              </a:lnSpc>
              <a:spcBef>
                <a:spcPts val="500"/>
              </a:spcBef>
              <a:spcAft>
                <a:spcPts val="0"/>
              </a:spcAft>
              <a:buClr>
                <a:schemeClr val="lt1"/>
              </a:buClr>
              <a:buSzPts val="3600"/>
              <a:buChar char="•"/>
              <a:defRPr sz="3600" b="1">
                <a:solidFill>
                  <a:schemeClr val="lt1"/>
                </a:solidFill>
              </a:defRPr>
            </a:lvl4pPr>
            <a:lvl5pPr marL="2286000" lvl="4" indent="-457200" algn="ctr">
              <a:lnSpc>
                <a:spcPct val="90000"/>
              </a:lnSpc>
              <a:spcBef>
                <a:spcPts val="500"/>
              </a:spcBef>
              <a:spcAft>
                <a:spcPts val="0"/>
              </a:spcAft>
              <a:buClr>
                <a:schemeClr val="lt1"/>
              </a:buClr>
              <a:buSzPts val="3600"/>
              <a:buChar char="•"/>
              <a:defRPr sz="36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19"/>
          <p:cNvPicPr preferRelativeResize="0"/>
          <p:nvPr/>
        </p:nvPicPr>
        <p:blipFill rotWithShape="1">
          <a:blip r:embed="rId2">
            <a:alphaModFix/>
          </a:blip>
          <a:srcRect/>
          <a:stretch/>
        </p:blipFill>
        <p:spPr>
          <a:xfrm>
            <a:off x="3896250" y="840149"/>
            <a:ext cx="1351500" cy="550029"/>
          </a:xfrm>
          <a:prstGeom prst="rect">
            <a:avLst/>
          </a:prstGeom>
          <a:noFill/>
          <a:ln>
            <a:noFill/>
          </a:ln>
        </p:spPr>
      </p:pic>
      <p:pic>
        <p:nvPicPr>
          <p:cNvPr id="101" name="Google Shape;101;p19"/>
          <p:cNvPicPr preferRelativeResize="0"/>
          <p:nvPr/>
        </p:nvPicPr>
        <p:blipFill rotWithShape="1">
          <a:blip r:embed="rId2">
            <a:alphaModFix/>
          </a:blip>
          <a:srcRect/>
          <a:stretch/>
        </p:blipFill>
        <p:spPr>
          <a:xfrm rot="10800000">
            <a:off x="3896250" y="5464903"/>
            <a:ext cx="1351500" cy="5500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1"/>
        <p:cNvGrpSpPr/>
        <p:nvPr/>
      </p:nvGrpSpPr>
      <p:grpSpPr>
        <a:xfrm>
          <a:off x="0" y="0"/>
          <a:ext cx="0" cy="0"/>
          <a:chOff x="0" y="0"/>
          <a:chExt cx="0" cy="0"/>
        </a:xfrm>
      </p:grpSpPr>
      <p:sp>
        <p:nvSpPr>
          <p:cNvPr id="32" name="Google Shape;32;p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4"/>
        <p:cNvGrpSpPr/>
        <p:nvPr/>
      </p:nvGrpSpPr>
      <p:grpSpPr>
        <a:xfrm>
          <a:off x="0" y="0"/>
          <a:ext cx="0" cy="0"/>
          <a:chOff x="0" y="0"/>
          <a:chExt cx="0" cy="0"/>
        </a:xfrm>
      </p:grpSpPr>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p:nvPr/>
        </p:nvSpPr>
        <p:spPr>
          <a:xfrm>
            <a:off x="441879" y="1482210"/>
            <a:ext cx="7154527" cy="26612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4000" b="1" i="0" u="none" strike="noStrike" cap="none">
                <a:solidFill>
                  <a:schemeClr val="lt1"/>
                </a:solidFill>
                <a:latin typeface="Calibri"/>
                <a:ea typeface="Calibri"/>
                <a:cs typeface="Calibri"/>
                <a:sym typeface="Calibri"/>
              </a:rPr>
              <a:t>Mise à disposition des </a:t>
            </a:r>
            <a:endParaRPr/>
          </a:p>
          <a:p>
            <a:pPr marL="0" marR="0" lvl="0" indent="0" algn="l" rtl="0">
              <a:spcBef>
                <a:spcPts val="0"/>
              </a:spcBef>
              <a:spcAft>
                <a:spcPts val="0"/>
              </a:spcAft>
              <a:buNone/>
            </a:pPr>
            <a:r>
              <a:rPr lang="fr-FR" sz="4000" b="1">
                <a:solidFill>
                  <a:schemeClr val="lt1"/>
                </a:solidFill>
                <a:latin typeface="Calibri"/>
                <a:ea typeface="Calibri"/>
                <a:cs typeface="Calibri"/>
                <a:sym typeface="Calibri"/>
              </a:rPr>
              <a:t>données</a:t>
            </a:r>
            <a:endParaRPr/>
          </a:p>
        </p:txBody>
      </p:sp>
      <p:sp>
        <p:nvSpPr>
          <p:cNvPr id="108" name="Google Shape;108;p1"/>
          <p:cNvSpPr/>
          <p:nvPr/>
        </p:nvSpPr>
        <p:spPr>
          <a:xfrm>
            <a:off x="517380" y="3623173"/>
            <a:ext cx="58509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chemeClr val="lt1"/>
                </a:solidFill>
                <a:latin typeface="Calibri"/>
                <a:ea typeface="Calibri"/>
                <a:cs typeface="Calibri"/>
                <a:sym typeface="Calibri"/>
              </a:rPr>
              <a:t>FAQ</a:t>
            </a:r>
            <a:endParaRPr/>
          </a:p>
        </p:txBody>
      </p:sp>
      <p:sp>
        <p:nvSpPr>
          <p:cNvPr id="109" name="Google Shape;109;p1"/>
          <p:cNvSpPr/>
          <p:nvPr/>
        </p:nvSpPr>
        <p:spPr>
          <a:xfrm>
            <a:off x="7883609" y="136832"/>
            <a:ext cx="1142945" cy="1113128"/>
          </a:xfrm>
          <a:prstGeom prst="round2Diag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1" descr="Article 51 : la Cnam et le Ministère des Solidarités et de la ..."/>
          <p:cNvPicPr preferRelativeResize="0"/>
          <p:nvPr/>
        </p:nvPicPr>
        <p:blipFill rotWithShape="1">
          <a:blip r:embed="rId3">
            <a:alphaModFix/>
          </a:blip>
          <a:srcRect l="32025" t="17444" r="29916" b="24732"/>
          <a:stretch/>
        </p:blipFill>
        <p:spPr>
          <a:xfrm>
            <a:off x="7992966" y="136831"/>
            <a:ext cx="1033589" cy="10469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16" name="Google Shape;116;p2"/>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17" name="Google Shape;117;p2"/>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a:solidFill>
                  <a:schemeClr val="lt1"/>
                </a:solidFill>
                <a:latin typeface="Yanone Kaffeesatz"/>
                <a:ea typeface="Yanone Kaffeesatz"/>
                <a:cs typeface="Yanone Kaffeesatz"/>
                <a:sym typeface="Yanone Kaffeesatz"/>
              </a:rPr>
              <a:t>Récapitulatif</a:t>
            </a:r>
            <a:endParaRPr/>
          </a:p>
        </p:txBody>
      </p:sp>
      <p:sp>
        <p:nvSpPr>
          <p:cNvPr id="118" name="Google Shape;11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pic>
        <p:nvPicPr>
          <p:cNvPr id="119" name="Google Shape;119;p2"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sp>
        <p:nvSpPr>
          <p:cNvPr id="120" name="Google Shape;120;p2"/>
          <p:cNvSpPr txBox="1"/>
          <p:nvPr/>
        </p:nvSpPr>
        <p:spPr>
          <a:xfrm>
            <a:off x="2286000" y="304224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1" name="Google Shape;121;p2"/>
          <p:cNvSpPr txBox="1"/>
          <p:nvPr/>
        </p:nvSpPr>
        <p:spPr>
          <a:xfrm>
            <a:off x="248574" y="1186767"/>
            <a:ext cx="8794577" cy="59092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b="0" i="0" u="none" strike="noStrike" dirty="0">
                <a:solidFill>
                  <a:schemeClr val="dk2"/>
                </a:solidFill>
                <a:latin typeface="Calibri"/>
                <a:ea typeface="Calibri"/>
                <a:cs typeface="Calibri"/>
                <a:sym typeface="Calibri"/>
              </a:rPr>
              <a:t>Les données sont systématiquement transmises à 2 intermédiaires via l’outil « PETRA » (plateforme sécurisée de dépôt des données) avant d’être mises à disposition des évaluateurs.</a:t>
            </a: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dirty="0">
              <a:solidFill>
                <a:schemeClr val="dk2"/>
              </a:solidFill>
              <a:latin typeface="Calibri"/>
              <a:ea typeface="Calibri"/>
              <a:cs typeface="Calibri"/>
              <a:sym typeface="Calibri"/>
            </a:endParaRPr>
          </a:p>
          <a:p>
            <a:pPr marL="0" marR="0" lvl="0" indent="0" algn="just" rtl="0">
              <a:spcBef>
                <a:spcPts val="0"/>
              </a:spcBef>
              <a:spcAft>
                <a:spcPts val="0"/>
              </a:spcAft>
              <a:buNone/>
            </a:pPr>
            <a:endParaRPr lang="fr-FR" sz="1400" b="0" i="0" u="none" strike="noStrike" dirty="0">
              <a:solidFill>
                <a:schemeClr val="dk2"/>
              </a:solidFill>
              <a:latin typeface="Calibri"/>
              <a:ea typeface="Calibri"/>
              <a:cs typeface="Calibri"/>
              <a:sym typeface="Calibri"/>
            </a:endParaRPr>
          </a:p>
          <a:p>
            <a:pPr algn="just"/>
            <a:r>
              <a:rPr lang="fr-FR" sz="1400" b="0" i="0" u="none" strike="noStrike" dirty="0">
                <a:solidFill>
                  <a:schemeClr val="dk2"/>
                </a:solidFill>
                <a:latin typeface="Calibri"/>
                <a:ea typeface="Calibri"/>
                <a:cs typeface="Calibri"/>
                <a:sym typeface="Calibri"/>
              </a:rPr>
              <a:t>Tous les patients ont le droit de s’opposer à la transmission de leurs données personnelles à des fins d’évaluation. La liste d'opposition doit être communiquée au « Tiers de confiance ».</a:t>
            </a:r>
            <a:endParaRPr lang="fr-FR" sz="1400" b="0" dirty="0">
              <a:solidFill>
                <a:schemeClr val="dk2"/>
              </a:solidFill>
              <a:latin typeface="Calibri"/>
              <a:ea typeface="Calibri"/>
              <a:cs typeface="Calibri"/>
              <a:sym typeface="Calibri"/>
            </a:endParaRPr>
          </a:p>
          <a:p>
            <a:pPr marL="0" marR="0" lvl="0" indent="0" algn="just" rtl="0">
              <a:spcBef>
                <a:spcPts val="0"/>
              </a:spcBef>
              <a:spcAft>
                <a:spcPts val="0"/>
              </a:spcAft>
              <a:buNone/>
            </a:pPr>
            <a:endParaRPr sz="1400" b="0" dirty="0">
              <a:solidFill>
                <a:schemeClr val="dk2"/>
              </a:solidFill>
              <a:latin typeface="Calibri"/>
              <a:ea typeface="Calibri"/>
              <a:cs typeface="Calibri"/>
              <a:sym typeface="Calibri"/>
            </a:endParaRPr>
          </a:p>
        </p:txBody>
      </p:sp>
      <p:sp>
        <p:nvSpPr>
          <p:cNvPr id="2" name="Rectangle : coins arrondis 1">
            <a:extLst>
              <a:ext uri="{FF2B5EF4-FFF2-40B4-BE49-F238E27FC236}">
                <a16:creationId xmlns:a16="http://schemas.microsoft.com/office/drawing/2014/main" id="{909DCF54-597D-473C-8ADA-7D38E244E056}"/>
              </a:ext>
            </a:extLst>
          </p:cNvPr>
          <p:cNvSpPr/>
          <p:nvPr/>
        </p:nvSpPr>
        <p:spPr>
          <a:xfrm>
            <a:off x="1339463" y="1913167"/>
            <a:ext cx="7519386" cy="941033"/>
          </a:xfrm>
          <a:prstGeom prst="roundRect">
            <a:avLst>
              <a:gd name="adj" fmla="val 33019"/>
            </a:avLst>
          </a:prstGeom>
          <a:solidFill>
            <a:schemeClr val="bg1"/>
          </a:solidFill>
          <a:ln>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rtl="0">
              <a:spcBef>
                <a:spcPts val="0"/>
              </a:spcBef>
              <a:spcAft>
                <a:spcPts val="0"/>
              </a:spcAft>
              <a:buClr>
                <a:schemeClr val="dk2"/>
              </a:buClr>
              <a:buSzPts val="1400"/>
            </a:pPr>
            <a:r>
              <a:rPr lang="fr-FR" b="1" dirty="0">
                <a:solidFill>
                  <a:schemeClr val="dk2"/>
                </a:solidFill>
                <a:latin typeface="Calibri"/>
                <a:ea typeface="Calibri"/>
                <a:cs typeface="Calibri"/>
                <a:sym typeface="Calibri"/>
              </a:rPr>
              <a:t>       </a:t>
            </a:r>
            <a:r>
              <a:rPr lang="fr-FR" sz="1400" b="1" i="0" u="none" strike="noStrike" dirty="0">
                <a:solidFill>
                  <a:schemeClr val="dk2"/>
                </a:solidFill>
                <a:latin typeface="Calibri"/>
                <a:ea typeface="Calibri"/>
                <a:cs typeface="Calibri"/>
                <a:sym typeface="Calibri"/>
              </a:rPr>
              <a:t>L’équipe d’évaluateurs sollicite l'expérimentateur par mail</a:t>
            </a:r>
            <a:endParaRPr lang="fr-FR" dirty="0"/>
          </a:p>
          <a:p>
            <a:pPr marL="285750" lvl="7" indent="-285750" algn="just">
              <a:buClr>
                <a:schemeClr val="dk2"/>
              </a:buClr>
              <a:buSzPts val="1400"/>
              <a:buFont typeface="Arial" panose="020B0604020202020204" pitchFamily="34" charset="0"/>
              <a:buChar char="•"/>
            </a:pPr>
            <a:r>
              <a:rPr lang="fr-FR" b="0" i="0" u="none" strike="noStrike" dirty="0">
                <a:solidFill>
                  <a:schemeClr val="dk2"/>
                </a:solidFill>
                <a:latin typeface="Calibri"/>
                <a:ea typeface="Calibri"/>
                <a:cs typeface="Calibri"/>
                <a:sym typeface="Calibri"/>
              </a:rPr>
              <a:t>1 à </a:t>
            </a:r>
            <a:r>
              <a:rPr lang="fr-FR" dirty="0">
                <a:solidFill>
                  <a:schemeClr val="dk2"/>
                </a:solidFill>
                <a:latin typeface="Calibri"/>
                <a:ea typeface="Calibri"/>
                <a:cs typeface="Calibri"/>
                <a:sym typeface="Calibri"/>
              </a:rPr>
              <a:t>2</a:t>
            </a:r>
            <a:r>
              <a:rPr lang="fr-FR" b="0" i="0" u="none" strike="noStrike" dirty="0">
                <a:solidFill>
                  <a:schemeClr val="dk2"/>
                </a:solidFill>
                <a:latin typeface="Calibri"/>
                <a:ea typeface="Calibri"/>
                <a:cs typeface="Calibri"/>
                <a:sym typeface="Calibri"/>
              </a:rPr>
              <a:t> fois (3 fois exceptionnellement) sur la durée du projet</a:t>
            </a:r>
            <a:endParaRPr lang="fr-FR" dirty="0"/>
          </a:p>
          <a:p>
            <a:pPr marL="285750" lvl="6" indent="-285750" algn="just">
              <a:buClr>
                <a:schemeClr val="dk2"/>
              </a:buClr>
              <a:buSzPts val="1400"/>
              <a:buFont typeface="Arial" panose="020B0604020202020204" pitchFamily="34" charset="0"/>
              <a:buChar char="•"/>
            </a:pPr>
            <a:r>
              <a:rPr lang="fr-FR" dirty="0">
                <a:solidFill>
                  <a:schemeClr val="dk2"/>
                </a:solidFill>
                <a:latin typeface="Calibri"/>
                <a:ea typeface="Calibri"/>
                <a:cs typeface="Calibri"/>
                <a:sym typeface="Calibri"/>
              </a:rPr>
              <a:t>E</a:t>
            </a:r>
            <a:r>
              <a:rPr lang="fr-FR" b="0" i="0" u="none" strike="noStrike" dirty="0">
                <a:solidFill>
                  <a:schemeClr val="dk2"/>
                </a:solidFill>
                <a:latin typeface="Calibri"/>
                <a:ea typeface="Calibri"/>
                <a:cs typeface="Calibri"/>
                <a:sym typeface="Calibri"/>
              </a:rPr>
              <a:t>n amont des analyses pour le rapport intermédiaire et de celles pour le rapport final</a:t>
            </a:r>
            <a:endParaRPr lang="fr-FR" dirty="0"/>
          </a:p>
        </p:txBody>
      </p:sp>
      <p:sp>
        <p:nvSpPr>
          <p:cNvPr id="3" name="Ellipse 2">
            <a:extLst>
              <a:ext uri="{FF2B5EF4-FFF2-40B4-BE49-F238E27FC236}">
                <a16:creationId xmlns:a16="http://schemas.microsoft.com/office/drawing/2014/main" id="{AA4A2C6C-AB33-4A02-BB54-E4479ED3EAD5}"/>
              </a:ext>
            </a:extLst>
          </p:cNvPr>
          <p:cNvSpPr/>
          <p:nvPr/>
        </p:nvSpPr>
        <p:spPr>
          <a:xfrm>
            <a:off x="248575" y="1731719"/>
            <a:ext cx="1464816" cy="13608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2"/>
                </a:solidFill>
              </a:rPr>
              <a:t>1</a:t>
            </a:r>
          </a:p>
        </p:txBody>
      </p:sp>
      <p:sp>
        <p:nvSpPr>
          <p:cNvPr id="13" name="Rectangle : coins arrondis 12">
            <a:extLst>
              <a:ext uri="{FF2B5EF4-FFF2-40B4-BE49-F238E27FC236}">
                <a16:creationId xmlns:a16="http://schemas.microsoft.com/office/drawing/2014/main" id="{8E0A1DF0-12B1-44F8-9BB1-84DF606CCA76}"/>
              </a:ext>
            </a:extLst>
          </p:cNvPr>
          <p:cNvSpPr/>
          <p:nvPr/>
        </p:nvSpPr>
        <p:spPr>
          <a:xfrm>
            <a:off x="1339463" y="3194604"/>
            <a:ext cx="7519386" cy="1368421"/>
          </a:xfrm>
          <a:prstGeom prst="roundRect">
            <a:avLst>
              <a:gd name="adj" fmla="val 33019"/>
            </a:avLst>
          </a:prstGeom>
          <a:solidFill>
            <a:schemeClr val="bg1"/>
          </a:solidFill>
          <a:ln>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rtl="0">
              <a:spcBef>
                <a:spcPts val="0"/>
              </a:spcBef>
              <a:spcAft>
                <a:spcPts val="0"/>
              </a:spcAft>
              <a:buClr>
                <a:schemeClr val="dk2"/>
              </a:buClr>
              <a:buSzPts val="1400"/>
            </a:pPr>
            <a:r>
              <a:rPr lang="fr-FR" b="1" dirty="0">
                <a:solidFill>
                  <a:schemeClr val="dk2"/>
                </a:solidFill>
                <a:latin typeface="Calibri"/>
                <a:ea typeface="Calibri"/>
                <a:cs typeface="Calibri"/>
                <a:sym typeface="Calibri"/>
              </a:rPr>
              <a:t>       </a:t>
            </a:r>
            <a:r>
              <a:rPr lang="fr-FR" sz="1400" b="1" i="0" u="none" strike="noStrike" dirty="0">
                <a:solidFill>
                  <a:schemeClr val="dk2"/>
                </a:solidFill>
                <a:latin typeface="Calibri"/>
                <a:ea typeface="Calibri"/>
                <a:cs typeface="Calibri"/>
                <a:sym typeface="Calibri"/>
              </a:rPr>
              <a:t>Extraction, mise en forme, anonymisation et envoi des données</a:t>
            </a:r>
            <a:endParaRPr lang="fr-FR" dirty="0"/>
          </a:p>
          <a:p>
            <a:pPr marL="285750" lvl="3" indent="-285750" algn="just">
              <a:buClr>
                <a:schemeClr val="dk2"/>
              </a:buClr>
              <a:buSzPts val="1400"/>
              <a:buFont typeface="Arial"/>
              <a:buChar char="•"/>
            </a:pPr>
            <a:r>
              <a:rPr lang="fr-FR" b="0" i="0" u="none" strike="noStrike" dirty="0">
                <a:solidFill>
                  <a:schemeClr val="dk2"/>
                </a:solidFill>
                <a:latin typeface="Calibri"/>
                <a:ea typeface="Calibri"/>
                <a:cs typeface="Calibri"/>
                <a:sym typeface="Calibri"/>
              </a:rPr>
              <a:t>Séparation des données en 2 fichiers (données d’identification et données de santé)</a:t>
            </a:r>
          </a:p>
          <a:p>
            <a:pPr marL="285750" lvl="3" indent="-285750" algn="just">
              <a:buClr>
                <a:schemeClr val="dk2"/>
              </a:buClr>
              <a:buSzPts val="1400"/>
              <a:buFont typeface="Arial"/>
              <a:buChar char="•"/>
            </a:pPr>
            <a:r>
              <a:rPr lang="fr-FR" b="0" i="0" u="none" strike="noStrike" dirty="0" err="1">
                <a:solidFill>
                  <a:schemeClr val="dk2"/>
                </a:solidFill>
                <a:latin typeface="Calibri"/>
                <a:ea typeface="Calibri"/>
                <a:cs typeface="Calibri"/>
                <a:sym typeface="Calibri"/>
              </a:rPr>
              <a:t>Pseudonymisation</a:t>
            </a:r>
            <a:r>
              <a:rPr lang="fr-FR" b="0" i="0" u="none" strike="noStrike" dirty="0">
                <a:solidFill>
                  <a:schemeClr val="dk2"/>
                </a:solidFill>
                <a:latin typeface="Calibri"/>
                <a:ea typeface="Calibri"/>
                <a:cs typeface="Calibri"/>
                <a:sym typeface="Calibri"/>
              </a:rPr>
              <a:t> du fichier « données de santé »</a:t>
            </a:r>
            <a:endParaRPr lang="fr-FR" dirty="0"/>
          </a:p>
          <a:p>
            <a:pPr marL="285750" lvl="3" indent="-285750" algn="just">
              <a:buClr>
                <a:schemeClr val="dk2"/>
              </a:buClr>
              <a:buSzPts val="1400"/>
              <a:buFont typeface="Arial"/>
              <a:buChar char="•"/>
            </a:pPr>
            <a:r>
              <a:rPr lang="fr-FR" b="0" i="0" u="none" strike="noStrike" dirty="0">
                <a:solidFill>
                  <a:schemeClr val="dk2"/>
                </a:solidFill>
                <a:latin typeface="Calibri"/>
                <a:ea typeface="Calibri"/>
                <a:cs typeface="Calibri"/>
                <a:sym typeface="Calibri"/>
              </a:rPr>
              <a:t>Enregistrement des 2 fichiers sous les noms "</a:t>
            </a:r>
            <a:r>
              <a:rPr lang="fr-FR" b="0" i="0" u="none" strike="noStrike" dirty="0" err="1">
                <a:solidFill>
                  <a:schemeClr val="dk2"/>
                </a:solidFill>
                <a:latin typeface="Calibri"/>
                <a:ea typeface="Calibri"/>
                <a:cs typeface="Calibri"/>
                <a:sym typeface="Calibri"/>
              </a:rPr>
              <a:t>IDENT_</a:t>
            </a:r>
            <a:r>
              <a:rPr lang="fr-FR" b="0" i="1" u="none" strike="noStrike" dirty="0" err="1">
                <a:solidFill>
                  <a:schemeClr val="dk2"/>
                </a:solidFill>
                <a:latin typeface="Calibri"/>
                <a:ea typeface="Calibri"/>
                <a:cs typeface="Calibri"/>
                <a:sym typeface="Calibri"/>
              </a:rPr>
              <a:t>source</a:t>
            </a:r>
            <a:r>
              <a:rPr lang="fr-FR" b="0" i="0" u="none" strike="noStrike" dirty="0">
                <a:solidFill>
                  <a:schemeClr val="dk2"/>
                </a:solidFill>
                <a:latin typeface="Calibri"/>
                <a:ea typeface="Calibri"/>
                <a:cs typeface="Calibri"/>
                <a:sym typeface="Calibri"/>
              </a:rPr>
              <a:t>" et "</a:t>
            </a:r>
            <a:r>
              <a:rPr lang="fr-FR" b="0" i="0" u="none" strike="noStrike" dirty="0" err="1">
                <a:solidFill>
                  <a:schemeClr val="dk2"/>
                </a:solidFill>
                <a:latin typeface="Calibri"/>
                <a:ea typeface="Calibri"/>
                <a:cs typeface="Calibri"/>
                <a:sym typeface="Calibri"/>
              </a:rPr>
              <a:t>SANTE_</a:t>
            </a:r>
            <a:r>
              <a:rPr lang="fr-FR" b="0" i="1" u="none" strike="noStrike" dirty="0" err="1">
                <a:solidFill>
                  <a:schemeClr val="dk2"/>
                </a:solidFill>
                <a:latin typeface="Calibri"/>
                <a:ea typeface="Calibri"/>
                <a:cs typeface="Calibri"/>
                <a:sym typeface="Calibri"/>
              </a:rPr>
              <a:t>source</a:t>
            </a:r>
            <a:r>
              <a:rPr lang="fr-FR" b="0" i="0" u="none" strike="noStrike" dirty="0">
                <a:solidFill>
                  <a:schemeClr val="dk2"/>
                </a:solidFill>
                <a:latin typeface="Calibri"/>
                <a:ea typeface="Calibri"/>
                <a:cs typeface="Calibri"/>
                <a:sym typeface="Calibri"/>
              </a:rPr>
              <a:t>" </a:t>
            </a:r>
            <a:endParaRPr lang="fr-FR" dirty="0"/>
          </a:p>
        </p:txBody>
      </p:sp>
      <p:sp>
        <p:nvSpPr>
          <p:cNvPr id="14" name="Ellipse 13">
            <a:extLst>
              <a:ext uri="{FF2B5EF4-FFF2-40B4-BE49-F238E27FC236}">
                <a16:creationId xmlns:a16="http://schemas.microsoft.com/office/drawing/2014/main" id="{F69EA221-21F6-4221-BB60-71865D813B3B}"/>
              </a:ext>
            </a:extLst>
          </p:cNvPr>
          <p:cNvSpPr/>
          <p:nvPr/>
        </p:nvSpPr>
        <p:spPr>
          <a:xfrm>
            <a:off x="248575" y="3226909"/>
            <a:ext cx="1464816" cy="13608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2"/>
                </a:solidFill>
              </a:rPr>
              <a:t>2</a:t>
            </a:r>
          </a:p>
        </p:txBody>
      </p:sp>
      <p:sp>
        <p:nvSpPr>
          <p:cNvPr id="15" name="Rectangle : coins arrondis 14">
            <a:extLst>
              <a:ext uri="{FF2B5EF4-FFF2-40B4-BE49-F238E27FC236}">
                <a16:creationId xmlns:a16="http://schemas.microsoft.com/office/drawing/2014/main" id="{12423A03-CEA4-4042-88F1-CFB830FDDCF2}"/>
              </a:ext>
            </a:extLst>
          </p:cNvPr>
          <p:cNvSpPr/>
          <p:nvPr/>
        </p:nvSpPr>
        <p:spPr>
          <a:xfrm>
            <a:off x="1330320" y="4757842"/>
            <a:ext cx="7519386" cy="1465405"/>
          </a:xfrm>
          <a:prstGeom prst="roundRect">
            <a:avLst>
              <a:gd name="adj" fmla="val 33019"/>
            </a:avLst>
          </a:prstGeom>
          <a:solidFill>
            <a:schemeClr val="bg1"/>
          </a:solidFill>
          <a:ln>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rtl="0">
              <a:spcBef>
                <a:spcPts val="0"/>
              </a:spcBef>
              <a:spcAft>
                <a:spcPts val="0"/>
              </a:spcAft>
              <a:buClr>
                <a:schemeClr val="dk2"/>
              </a:buClr>
              <a:buSzPts val="1400"/>
            </a:pPr>
            <a:r>
              <a:rPr lang="fr-FR" sz="1400" b="1" i="0" u="none" strike="noStrike" dirty="0">
                <a:solidFill>
                  <a:schemeClr val="dk2"/>
                </a:solidFill>
                <a:latin typeface="Calibri"/>
                <a:ea typeface="Calibri"/>
                <a:cs typeface="Calibri"/>
                <a:sym typeface="Calibri"/>
              </a:rPr>
              <a:t>       Réception des données par le « Tiers de confiance » et le « Data manager » via PETRA</a:t>
            </a:r>
            <a:endParaRPr lang="fr-FR" dirty="0"/>
          </a:p>
          <a:p>
            <a:pPr marL="285750" marR="0" lvl="0" indent="-285750" algn="just" rtl="0">
              <a:spcBef>
                <a:spcPts val="0"/>
              </a:spcBef>
              <a:spcAft>
                <a:spcPts val="0"/>
              </a:spcAft>
              <a:buClr>
                <a:schemeClr val="dk2"/>
              </a:buClr>
              <a:buSzPts val="1400"/>
              <a:buFont typeface="Arial"/>
              <a:buChar char="•"/>
            </a:pPr>
            <a:r>
              <a:rPr lang="fr-FR" sz="1400" b="0" i="0" u="none" strike="noStrike" dirty="0">
                <a:solidFill>
                  <a:schemeClr val="dk2"/>
                </a:solidFill>
                <a:latin typeface="Calibri"/>
                <a:ea typeface="Calibri"/>
                <a:cs typeface="Calibri"/>
                <a:sym typeface="Calibri"/>
              </a:rPr>
              <a:t>Informer par mail les 2 interlocuteurs que les données sont prêtes pour envoi. Ceux-ci transmettent alors l’accès à la plateforme de dépôt et le mot de passe associé.</a:t>
            </a:r>
          </a:p>
          <a:p>
            <a:pPr marL="285750" indent="-285750" algn="just">
              <a:buClr>
                <a:schemeClr val="dk2"/>
              </a:buClr>
              <a:buSzPts val="1400"/>
              <a:buFont typeface="Arial"/>
              <a:buChar char="•"/>
            </a:pPr>
            <a:r>
              <a:rPr lang="fr-FR" dirty="0">
                <a:solidFill>
                  <a:schemeClr val="dk2"/>
                </a:solidFill>
                <a:latin typeface="Calibri"/>
                <a:ea typeface="Calibri"/>
                <a:cs typeface="Calibri"/>
                <a:sym typeface="Calibri"/>
              </a:rPr>
              <a:t>Communiquer par mail le nombre  de lignes pour chacun des fichiers</a:t>
            </a:r>
            <a:endParaRPr lang="fr-FR" dirty="0"/>
          </a:p>
          <a:p>
            <a:pPr marL="285750" lvl="0" indent="-285750" algn="just">
              <a:buClr>
                <a:schemeClr val="dk2"/>
              </a:buClr>
              <a:buSzPts val="1400"/>
              <a:buFont typeface="Arial"/>
              <a:buChar char="•"/>
            </a:pPr>
            <a:r>
              <a:rPr lang="fr-FR" sz="1400" b="0" i="0" u="none" strike="noStrike" dirty="0">
                <a:solidFill>
                  <a:schemeClr val="dk2"/>
                </a:solidFill>
                <a:latin typeface="Calibri"/>
                <a:ea typeface="Calibri"/>
                <a:cs typeface="Calibri"/>
                <a:sym typeface="Calibri"/>
              </a:rPr>
              <a:t>Pour chaque source de données, 4 fichiers à envoyer : le fichier </a:t>
            </a:r>
            <a:r>
              <a:rPr lang="fr-FR" dirty="0">
                <a:solidFill>
                  <a:schemeClr val="dk2"/>
                </a:solidFill>
                <a:latin typeface="Calibri"/>
                <a:ea typeface="Calibri"/>
                <a:cs typeface="Calibri"/>
                <a:sym typeface="Calibri"/>
              </a:rPr>
              <a:t>« Données </a:t>
            </a:r>
            <a:r>
              <a:rPr lang="fr-FR" dirty="0" err="1">
                <a:solidFill>
                  <a:schemeClr val="dk2"/>
                </a:solidFill>
                <a:latin typeface="Calibri"/>
                <a:ea typeface="Calibri"/>
                <a:cs typeface="Calibri"/>
                <a:sym typeface="Calibri"/>
              </a:rPr>
              <a:t>identifiantes</a:t>
            </a:r>
            <a:r>
              <a:rPr lang="fr-FR" dirty="0">
                <a:solidFill>
                  <a:schemeClr val="dk2"/>
                </a:solidFill>
                <a:latin typeface="Calibri"/>
                <a:ea typeface="Calibri"/>
                <a:cs typeface="Calibri"/>
                <a:sym typeface="Calibri"/>
              </a:rPr>
              <a:t> » et son</a:t>
            </a:r>
            <a:r>
              <a:rPr lang="fr-FR" sz="1400" b="0" i="0" u="none" strike="noStrike" dirty="0">
                <a:solidFill>
                  <a:schemeClr val="dk2"/>
                </a:solidFill>
                <a:latin typeface="Calibri"/>
                <a:ea typeface="Calibri"/>
                <a:cs typeface="Calibri"/>
                <a:sym typeface="Calibri"/>
              </a:rPr>
              <a:t> tableau descriptif ; </a:t>
            </a:r>
            <a:r>
              <a:rPr lang="fr-FR" dirty="0">
                <a:solidFill>
                  <a:schemeClr val="dk2"/>
                </a:solidFill>
                <a:latin typeface="Calibri"/>
                <a:ea typeface="Calibri"/>
                <a:cs typeface="Calibri"/>
                <a:sym typeface="Calibri"/>
              </a:rPr>
              <a:t>l</a:t>
            </a:r>
            <a:r>
              <a:rPr lang="fr-FR" sz="1400" b="0" i="0" u="none" strike="noStrike" dirty="0">
                <a:solidFill>
                  <a:schemeClr val="dk2"/>
                </a:solidFill>
                <a:latin typeface="Calibri"/>
                <a:ea typeface="Calibri"/>
                <a:cs typeface="Calibri"/>
                <a:sym typeface="Calibri"/>
              </a:rPr>
              <a:t>e fichier </a:t>
            </a:r>
            <a:r>
              <a:rPr lang="fr-FR" dirty="0">
                <a:solidFill>
                  <a:schemeClr val="dk2"/>
                </a:solidFill>
                <a:latin typeface="Calibri"/>
                <a:ea typeface="Calibri"/>
                <a:cs typeface="Calibri"/>
                <a:sym typeface="Calibri"/>
              </a:rPr>
              <a:t>« Données de santé » et son</a:t>
            </a:r>
            <a:r>
              <a:rPr lang="fr-FR" sz="1400" b="0" i="0" u="none" strike="noStrike" dirty="0">
                <a:solidFill>
                  <a:schemeClr val="dk2"/>
                </a:solidFill>
                <a:latin typeface="Calibri"/>
                <a:ea typeface="Calibri"/>
                <a:cs typeface="Calibri"/>
                <a:sym typeface="Calibri"/>
              </a:rPr>
              <a:t> tableau descriptif.</a:t>
            </a:r>
            <a:endParaRPr lang="fr-FR" dirty="0"/>
          </a:p>
        </p:txBody>
      </p:sp>
      <p:sp>
        <p:nvSpPr>
          <p:cNvPr id="16" name="Ellipse 15">
            <a:extLst>
              <a:ext uri="{FF2B5EF4-FFF2-40B4-BE49-F238E27FC236}">
                <a16:creationId xmlns:a16="http://schemas.microsoft.com/office/drawing/2014/main" id="{DF8C382A-A888-49BE-A275-680B3067B4E3}"/>
              </a:ext>
            </a:extLst>
          </p:cNvPr>
          <p:cNvSpPr/>
          <p:nvPr/>
        </p:nvSpPr>
        <p:spPr>
          <a:xfrm>
            <a:off x="248574" y="4810126"/>
            <a:ext cx="1464816" cy="13608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bg2"/>
                </a:solidFill>
              </a:rPr>
              <a:t>3</a:t>
            </a:r>
          </a:p>
        </p:txBody>
      </p:sp>
    </p:spTree>
    <p:extLst>
      <p:ext uri="{BB962C8B-B14F-4D97-AF65-F5344CB8AC3E}">
        <p14:creationId xmlns:p14="http://schemas.microsoft.com/office/powerpoint/2010/main" val="221427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7" name="Google Shape;127;p3"/>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8" name="Google Shape;128;p3"/>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dirty="0">
                <a:solidFill>
                  <a:schemeClr val="lt1"/>
                </a:solidFill>
                <a:latin typeface="Yanone Kaffeesatz"/>
                <a:ea typeface="Yanone Kaffeesatz"/>
                <a:cs typeface="Yanone Kaffeesatz"/>
                <a:sym typeface="Yanone Kaffeesatz"/>
              </a:rPr>
              <a:t>Foire aux questions (FAQ) (1/4)</a:t>
            </a:r>
            <a:endParaRPr dirty="0"/>
          </a:p>
        </p:txBody>
      </p:sp>
      <p:sp>
        <p:nvSpPr>
          <p:cNvPr id="129" name="Google Shape;1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130" name="Google Shape;130;p3"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graphicFrame>
        <p:nvGraphicFramePr>
          <p:cNvPr id="131" name="Google Shape;131;p3"/>
          <p:cNvGraphicFramePr/>
          <p:nvPr>
            <p:extLst>
              <p:ext uri="{D42A27DB-BD31-4B8C-83A1-F6EECF244321}">
                <p14:modId xmlns:p14="http://schemas.microsoft.com/office/powerpoint/2010/main" val="214360932"/>
              </p:ext>
            </p:extLst>
          </p:nvPr>
        </p:nvGraphicFramePr>
        <p:xfrm>
          <a:off x="234172" y="1338820"/>
          <a:ext cx="8825950" cy="5279887"/>
        </p:xfrm>
        <a:graphic>
          <a:graphicData uri="http://schemas.openxmlformats.org/drawingml/2006/table">
            <a:tbl>
              <a:tblPr firstRow="1" bandRow="1">
                <a:noFill/>
                <a:tableStyleId>{D0DCF60F-CDBC-4557-84BB-5ED78D194E5B}</a:tableStyleId>
              </a:tblPr>
              <a:tblGrid>
                <a:gridCol w="4412975">
                  <a:extLst>
                    <a:ext uri="{9D8B030D-6E8A-4147-A177-3AD203B41FA5}">
                      <a16:colId xmlns:a16="http://schemas.microsoft.com/office/drawing/2014/main" val="20000"/>
                    </a:ext>
                  </a:extLst>
                </a:gridCol>
                <a:gridCol w="4412975">
                  <a:extLst>
                    <a:ext uri="{9D8B030D-6E8A-4147-A177-3AD203B41FA5}">
                      <a16:colId xmlns:a16="http://schemas.microsoft.com/office/drawing/2014/main" val="20001"/>
                    </a:ext>
                  </a:extLst>
                </a:gridCol>
              </a:tblGrid>
              <a:tr h="177800">
                <a:tc>
                  <a:txBody>
                    <a:bodyPr/>
                    <a:lstStyle/>
                    <a:p>
                      <a:pPr marL="0" marR="0" lvl="0" indent="0" algn="ctr" rtl="0">
                        <a:spcBef>
                          <a:spcPts val="0"/>
                        </a:spcBef>
                        <a:spcAft>
                          <a:spcPts val="0"/>
                        </a:spcAft>
                        <a:buNone/>
                      </a:pPr>
                      <a:r>
                        <a:rPr lang="fr-FR" sz="1400" u="none" strike="noStrike" cap="none" dirty="0"/>
                        <a:t>Question</a:t>
                      </a:r>
                      <a:endParaRPr dirty="0"/>
                    </a:p>
                  </a:txBody>
                  <a:tcPr marL="91450" marR="91450" marT="45725" marB="45725"/>
                </a:tc>
                <a:tc>
                  <a:txBody>
                    <a:bodyPr/>
                    <a:lstStyle/>
                    <a:p>
                      <a:pPr marL="0" marR="0" lvl="0" indent="0" algn="ctr" rtl="0">
                        <a:spcBef>
                          <a:spcPts val="0"/>
                        </a:spcBef>
                        <a:spcAft>
                          <a:spcPts val="0"/>
                        </a:spcAft>
                        <a:buNone/>
                      </a:pPr>
                      <a:r>
                        <a:rPr lang="fr-FR" sz="1400" u="none" strike="noStrike" cap="none"/>
                        <a:t>Réponse</a:t>
                      </a:r>
                      <a:endParaRPr/>
                    </a:p>
                  </a:txBody>
                  <a:tcPr marL="91450" marR="91450" marT="45725" marB="45725"/>
                </a:tc>
                <a:extLst>
                  <a:ext uri="{0D108BD9-81ED-4DB2-BD59-A6C34878D82A}">
                    <a16:rowId xmlns:a16="http://schemas.microsoft.com/office/drawing/2014/main" val="10000"/>
                  </a:ext>
                </a:extLst>
              </a:tr>
              <a:tr h="318335">
                <a:tc>
                  <a:txBody>
                    <a:bodyPr/>
                    <a:lstStyle/>
                    <a:p>
                      <a:pPr marL="127000" marR="0" lvl="0" indent="0" algn="just" rtl="0">
                        <a:lnSpc>
                          <a:spcPct val="100000"/>
                        </a:lnSpc>
                        <a:spcBef>
                          <a:spcPts val="0"/>
                        </a:spcBef>
                        <a:spcAft>
                          <a:spcPts val="0"/>
                        </a:spcAft>
                        <a:buClr>
                          <a:srgbClr val="7C7C7B"/>
                        </a:buClr>
                        <a:buSzPts val="800"/>
                        <a:buFont typeface="Calibri"/>
                        <a:buNone/>
                      </a:pPr>
                      <a:r>
                        <a:rPr lang="fr-FR" sz="1000" b="0" i="0" u="none" strike="noStrike" cap="none" dirty="0">
                          <a:solidFill>
                            <a:srgbClr val="4472C4"/>
                          </a:solidFill>
                          <a:latin typeface="Calibri"/>
                          <a:ea typeface="Calibri"/>
                          <a:cs typeface="Calibri"/>
                          <a:sym typeface="Calibri"/>
                        </a:rPr>
                        <a:t>Comment transmettre des indicateurs agrégés pour l'évaluation ?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Il n’existe pas de circuit sécurisé pour ces données, elles sont transmises directement du porteur (ou de l'expérimentateur) à l'évaluateur.</a:t>
                      </a:r>
                      <a:endParaRPr lang="fr-FR" sz="1000" b="0" i="0" u="none" strike="noStrike" cap="none" dirty="0">
                        <a:solidFill>
                          <a:srgbClr val="000000"/>
                        </a:solidFill>
                        <a:latin typeface="Calibri"/>
                        <a:ea typeface="Calibri"/>
                        <a:cs typeface="Calibri"/>
                        <a:sym typeface="Calibri"/>
                      </a:endParaRPr>
                    </a:p>
                  </a:txBody>
                  <a:tcPr marL="91450" marR="91450" marT="45725" marB="45725">
                    <a:solidFill>
                      <a:srgbClr val="F2F2F2"/>
                    </a:solidFill>
                  </a:tcPr>
                </a:tc>
                <a:extLst>
                  <a:ext uri="{0D108BD9-81ED-4DB2-BD59-A6C34878D82A}">
                    <a16:rowId xmlns:a16="http://schemas.microsoft.com/office/drawing/2014/main" val="10001"/>
                  </a:ext>
                </a:extLst>
              </a:tr>
              <a:tr h="497150">
                <a:tc>
                  <a:txBody>
                    <a:bodyPr/>
                    <a:lstStyle/>
                    <a:p>
                      <a:pPr marL="127000" marR="0" lvl="0" indent="0" algn="just" rtl="0">
                        <a:lnSpc>
                          <a:spcPct val="100000"/>
                        </a:lnSpc>
                        <a:spcBef>
                          <a:spcPts val="0"/>
                        </a:spcBef>
                        <a:spcAft>
                          <a:spcPts val="0"/>
                        </a:spcAft>
                        <a:buNone/>
                      </a:pPr>
                      <a:r>
                        <a:rPr lang="fr-FR" sz="1000" u="none" strike="noStrike" cap="none" dirty="0">
                          <a:solidFill>
                            <a:schemeClr val="accent1"/>
                          </a:solidFill>
                        </a:rPr>
                        <a:t>Si un patient est inclus dans l’expérimentation mais s’oppose au traitement de ses données, que doit faire le porteur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solidFill>
                            <a:schemeClr val="dk1"/>
                          </a:solidFill>
                        </a:rPr>
                        <a:t>Le porteur doit faire remonter la</a:t>
                      </a:r>
                      <a:r>
                        <a:rPr lang="fr-FR" sz="1000" u="none" strike="noStrike" cap="none" baseline="0" dirty="0">
                          <a:solidFill>
                            <a:schemeClr val="dk1"/>
                          </a:solidFill>
                        </a:rPr>
                        <a:t> liste des</a:t>
                      </a:r>
                      <a:r>
                        <a:rPr lang="fr-FR" sz="1000" u="none" strike="noStrike" cap="none" dirty="0">
                          <a:solidFill>
                            <a:schemeClr val="dk1"/>
                          </a:solidFill>
                        </a:rPr>
                        <a:t> NIR des patients s’opposant à la transmission de leurs données lors de l’envoi de celles-ci au tiers de confiance.</a:t>
                      </a:r>
                    </a:p>
                  </a:txBody>
                  <a:tcPr marL="91450" marR="91450" marT="45725" marB="45725">
                    <a:solidFill>
                      <a:srgbClr val="F2F2F2"/>
                    </a:solidFill>
                  </a:tcPr>
                </a:tc>
                <a:extLst>
                  <a:ext uri="{0D108BD9-81ED-4DB2-BD59-A6C34878D82A}">
                    <a16:rowId xmlns:a16="http://schemas.microsoft.com/office/drawing/2014/main" val="3326856101"/>
                  </a:ext>
                </a:extLst>
              </a:tr>
              <a:tr h="355106">
                <a:tc>
                  <a:txBody>
                    <a:bodyPr/>
                    <a:lstStyle/>
                    <a:p>
                      <a:pPr marL="127000" marR="0" lvl="0" indent="0" algn="just" rtl="0">
                        <a:lnSpc>
                          <a:spcPct val="100000"/>
                        </a:lnSpc>
                        <a:spcBef>
                          <a:spcPts val="0"/>
                        </a:spcBef>
                        <a:spcAft>
                          <a:spcPts val="0"/>
                        </a:spcAft>
                        <a:buNone/>
                      </a:pPr>
                      <a:r>
                        <a:rPr lang="fr-FR" sz="1000" u="none" strike="noStrike" cap="none" dirty="0">
                          <a:solidFill>
                            <a:schemeClr val="accent1"/>
                          </a:solidFill>
                        </a:rPr>
                        <a:t>Que faire dans le cas où plusieurs individus sont enregistrés sous le même NIR dans la base de données et/ou dans le cas où des membres d’une même famille</a:t>
                      </a:r>
                      <a:r>
                        <a:rPr lang="fr-FR" sz="1000" u="none" strike="noStrike" cap="none" baseline="0" dirty="0">
                          <a:solidFill>
                            <a:schemeClr val="accent1"/>
                          </a:solidFill>
                        </a:rPr>
                        <a:t> sont pris en charge conjointement</a:t>
                      </a:r>
                      <a:r>
                        <a:rPr lang="fr-FR" sz="1000" u="none" strike="noStrike" cap="none" dirty="0">
                          <a:solidFill>
                            <a:schemeClr val="accent1"/>
                          </a:solidFill>
                        </a:rPr>
                        <a:t>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solidFill>
                            <a:schemeClr val="tx1"/>
                          </a:solidFill>
                        </a:rPr>
                        <a:t>Il est important de signaler ce cas de figure à son évaluateur qui traitera le sujet avec le porteur pour vérifier le besoin d’information</a:t>
                      </a:r>
                      <a:r>
                        <a:rPr lang="fr-FR" sz="1000" u="none" strike="noStrike" cap="none" baseline="0" dirty="0">
                          <a:solidFill>
                            <a:schemeClr val="tx1"/>
                          </a:solidFill>
                        </a:rPr>
                        <a:t> concernant les liens familiaux et</a:t>
                      </a:r>
                      <a:r>
                        <a:rPr lang="fr-FR" sz="1000" u="none" strike="noStrike" cap="none" dirty="0">
                          <a:solidFill>
                            <a:schemeClr val="tx1"/>
                          </a:solidFill>
                        </a:rPr>
                        <a:t> garantir si nécessaire l'intégrité des informations transmises.</a:t>
                      </a:r>
                    </a:p>
                  </a:txBody>
                  <a:tcPr marL="91450" marR="91450" marT="45725" marB="45725">
                    <a:solidFill>
                      <a:srgbClr val="F2F2F2"/>
                    </a:solidFill>
                  </a:tcPr>
                </a:tc>
                <a:extLst>
                  <a:ext uri="{0D108BD9-81ED-4DB2-BD59-A6C34878D82A}">
                    <a16:rowId xmlns:a16="http://schemas.microsoft.com/office/drawing/2014/main" val="10002"/>
                  </a:ext>
                </a:extLst>
              </a:tr>
              <a:tr h="613675">
                <a:tc>
                  <a:txBody>
                    <a:bodyPr/>
                    <a:lstStyle/>
                    <a:p>
                      <a:pPr marL="127000" marR="0" lvl="0" indent="0" algn="just" rtl="0">
                        <a:spcBef>
                          <a:spcPts val="0"/>
                        </a:spcBef>
                        <a:spcAft>
                          <a:spcPts val="0"/>
                        </a:spcAft>
                        <a:buNone/>
                      </a:pPr>
                      <a:r>
                        <a:rPr lang="fr-FR" sz="1000" u="none" strike="noStrike" cap="none" dirty="0">
                          <a:solidFill>
                            <a:schemeClr val="accent1"/>
                          </a:solidFill>
                        </a:rPr>
                        <a:t>Quelles règles de format doivent suivre les données transmises ?</a:t>
                      </a:r>
                    </a:p>
                  </a:txBody>
                  <a:tcPr marL="91450" marR="91450" marT="45725" marB="45725" anchor="ctr">
                    <a:solidFill>
                      <a:srgbClr val="F2F2F2"/>
                    </a:solidFill>
                  </a:tcPr>
                </a:tc>
                <a:tc>
                  <a:txBody>
                    <a:bodyPr/>
                    <a:lstStyle/>
                    <a:p>
                      <a:pPr marL="171450" marR="0" lvl="0" indent="-171450" algn="just" rtl="0">
                        <a:spcBef>
                          <a:spcPts val="0"/>
                        </a:spcBef>
                        <a:spcAft>
                          <a:spcPts val="0"/>
                        </a:spcAft>
                        <a:buFont typeface="Arial" panose="020B0604020202020204" pitchFamily="34" charset="0"/>
                        <a:buChar char="•"/>
                      </a:pPr>
                      <a:r>
                        <a:rPr lang="fr-FR" sz="1000" u="none" strike="noStrike" cap="none" dirty="0"/>
                        <a:t>Les données transmises par le porteur via ce circuit doivent être structurées pour être traitées par les évaluateurs (cf. annexe  2 pour l'explication de la structure du fichier à transmettre au tiers de confiance).</a:t>
                      </a:r>
                    </a:p>
                    <a:p>
                      <a:pPr marL="171450" marR="0" lvl="0" indent="-171450" algn="just" rtl="0">
                        <a:spcBef>
                          <a:spcPts val="0"/>
                        </a:spcBef>
                        <a:spcAft>
                          <a:spcPts val="0"/>
                        </a:spcAft>
                        <a:buFont typeface="Arial" panose="020B0604020202020204" pitchFamily="34" charset="0"/>
                        <a:buChar char="•"/>
                      </a:pPr>
                      <a:r>
                        <a:rPr lang="fr-FR" sz="1000" u="none" strike="noStrike" cap="none" dirty="0"/>
                        <a:t>Des colonnes "champ libre" </a:t>
                      </a:r>
                      <a:r>
                        <a:rPr lang="fr-FR" sz="1000" i="1" u="none" strike="noStrike" cap="none" dirty="0"/>
                        <a:t>(exemple : le professionnel relate la problématique d'un patient)</a:t>
                      </a:r>
                      <a:r>
                        <a:rPr lang="fr-FR" sz="1000" u="none" strike="noStrike" cap="none" dirty="0"/>
                        <a:t> ne pourront pas être transmises aux évaluateurs. </a:t>
                      </a:r>
                    </a:p>
                    <a:p>
                      <a:pPr marL="171450" marR="0" lvl="0" indent="-171450" algn="just" rtl="0">
                        <a:spcBef>
                          <a:spcPts val="0"/>
                        </a:spcBef>
                        <a:spcAft>
                          <a:spcPts val="0"/>
                        </a:spcAft>
                        <a:buFont typeface="Arial" panose="020B0604020202020204" pitchFamily="34" charset="0"/>
                        <a:buChar char="•"/>
                      </a:pPr>
                      <a:r>
                        <a:rPr lang="fr-FR" sz="1000" u="none" strike="noStrike" cap="none" dirty="0"/>
                        <a:t>Pour éviter le retraitement des données, elles doivent être standardisées au maximum (modalités prédéfinies, unité de mesure si pertinent...)</a:t>
                      </a:r>
                    </a:p>
                    <a:p>
                      <a:pPr marL="171450" marR="0" lvl="0" indent="-171450" algn="just" rtl="0">
                        <a:spcBef>
                          <a:spcPts val="0"/>
                        </a:spcBef>
                        <a:spcAft>
                          <a:spcPts val="0"/>
                        </a:spcAft>
                        <a:buFont typeface="Arial" panose="020B0604020202020204" pitchFamily="34" charset="0"/>
                        <a:buChar char="•"/>
                      </a:pPr>
                      <a:r>
                        <a:rPr lang="fr-FR" sz="1000" u="none" strike="noStrike" cap="none" dirty="0"/>
                        <a:t>Lors de l'envoi des données, il faut décrire le format attendu de chaque colonne (caractères, numérique...)</a:t>
                      </a:r>
                    </a:p>
                    <a:p>
                      <a:pPr marL="171450" marR="0" lvl="0" indent="-171450" algn="just" rtl="0">
                        <a:spcBef>
                          <a:spcPts val="0"/>
                        </a:spcBef>
                        <a:spcAft>
                          <a:spcPts val="0"/>
                        </a:spcAft>
                        <a:buFont typeface="Arial" panose="020B0604020202020204" pitchFamily="34" charset="0"/>
                        <a:buChar char="•"/>
                      </a:pPr>
                      <a:r>
                        <a:rPr lang="fr-FR" sz="1000" u="none" strike="noStrike" cap="none" dirty="0"/>
                        <a:t>Pas de nombre de caractères limité</a:t>
                      </a:r>
                    </a:p>
                  </a:txBody>
                  <a:tcPr marL="91450" marR="91450" marT="45725" marB="45725">
                    <a:solidFill>
                      <a:srgbClr val="F2F2F2"/>
                    </a:solidFill>
                  </a:tcPr>
                </a:tc>
                <a:extLst>
                  <a:ext uri="{0D108BD9-81ED-4DB2-BD59-A6C34878D82A}">
                    <a16:rowId xmlns:a16="http://schemas.microsoft.com/office/drawing/2014/main" val="10003"/>
                  </a:ext>
                </a:extLst>
              </a:tr>
              <a:tr h="355393">
                <a:tc>
                  <a:txBody>
                    <a:bodyPr/>
                    <a:lstStyle/>
                    <a:p>
                      <a:pPr marL="127000" marR="0" lvl="0" indent="0" algn="just" rtl="0">
                        <a:lnSpc>
                          <a:spcPct val="100000"/>
                        </a:lnSpc>
                        <a:spcBef>
                          <a:spcPts val="0"/>
                        </a:spcBef>
                        <a:spcAft>
                          <a:spcPts val="0"/>
                        </a:spcAft>
                        <a:buClr>
                          <a:srgbClr val="7C7C7B"/>
                        </a:buClr>
                        <a:buSzPts val="800"/>
                        <a:buFont typeface="Calibri"/>
                        <a:buNone/>
                      </a:pPr>
                      <a:r>
                        <a:rPr lang="fr-FR" sz="1000" b="0" i="0" u="none" strike="noStrike" cap="none" dirty="0">
                          <a:solidFill>
                            <a:srgbClr val="4472C4"/>
                          </a:solidFill>
                          <a:latin typeface="Calibri"/>
                          <a:ea typeface="Calibri"/>
                          <a:cs typeface="Calibri"/>
                          <a:sym typeface="Calibri"/>
                        </a:rPr>
                        <a:t>La fonction « Recherche V » existe-elle sur les fichiers au format csv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b="0" i="0" u="none" strike="noStrike" cap="none" dirty="0">
                          <a:solidFill>
                            <a:srgbClr val="000000"/>
                          </a:solidFill>
                          <a:latin typeface="Calibri"/>
                          <a:ea typeface="Calibri"/>
                          <a:cs typeface="Calibri"/>
                          <a:sym typeface="Calibri"/>
                        </a:rPr>
                        <a:t>Un fichier csv peut être converti au format Excel afin de faciliter sa manipulation.</a:t>
                      </a:r>
                    </a:p>
                  </a:txBody>
                  <a:tcPr marL="91450" marR="91450" marT="45725" marB="45725">
                    <a:solidFill>
                      <a:srgbClr val="F2F2F2"/>
                    </a:solidFill>
                  </a:tcPr>
                </a:tc>
                <a:extLst>
                  <a:ext uri="{0D108BD9-81ED-4DB2-BD59-A6C34878D82A}">
                    <a16:rowId xmlns:a16="http://schemas.microsoft.com/office/drawing/2014/main" val="10004"/>
                  </a:ext>
                </a:extLst>
              </a:tr>
              <a:tr h="613675">
                <a:tc>
                  <a:txBody>
                    <a:bodyPr/>
                    <a:lstStyle/>
                    <a:p>
                      <a:pPr marL="127000" marR="0" lvl="0" indent="0" algn="just" rtl="0">
                        <a:lnSpc>
                          <a:spcPct val="100000"/>
                        </a:lnSpc>
                        <a:spcBef>
                          <a:spcPts val="0"/>
                        </a:spcBef>
                        <a:spcAft>
                          <a:spcPts val="0"/>
                        </a:spcAft>
                        <a:buNone/>
                      </a:pPr>
                      <a:r>
                        <a:rPr lang="fr-FR" sz="1000" u="none" strike="noStrike" cap="none">
                          <a:solidFill>
                            <a:schemeClr val="accent1"/>
                          </a:solidFill>
                        </a:rPr>
                        <a:t>Qui indique les données dont l’évaluateur a besoin au porteur ?</a:t>
                      </a:r>
                      <a:endParaRPr lang="fr-F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solidFill>
                            <a:schemeClr val="dk1"/>
                          </a:solidFill>
                        </a:rPr>
                        <a:t>Dès la phase de protocole, le porteur doit échanger avec l’évaluateur pour qu’il puisse sélectionner les données utiles pour la réalisation de l’évaluation. L’évaluateur réalisera un listing Excel des données à extraire, et confirmera auprès du porteur la disponibilité de ces données.</a:t>
                      </a:r>
                    </a:p>
                  </a:txBody>
                  <a:tcPr marL="91450" marR="91450" marT="45725" marB="45725">
                    <a:solidFill>
                      <a:srgbClr val="F2F2F2"/>
                    </a:solidFill>
                  </a:tcPr>
                </a:tc>
                <a:extLst>
                  <a:ext uri="{0D108BD9-81ED-4DB2-BD59-A6C34878D82A}">
                    <a16:rowId xmlns:a16="http://schemas.microsoft.com/office/drawing/2014/main" val="10005"/>
                  </a:ext>
                </a:extLst>
              </a:tr>
              <a:tr h="355107">
                <a:tc>
                  <a:txBody>
                    <a:bodyPr/>
                    <a:lstStyle/>
                    <a:p>
                      <a:pPr marL="127000" marR="0" lvl="0" indent="0" algn="just" rtl="0">
                        <a:spcBef>
                          <a:spcPts val="0"/>
                        </a:spcBef>
                        <a:spcAft>
                          <a:spcPts val="0"/>
                        </a:spcAft>
                        <a:buNone/>
                      </a:pPr>
                      <a:r>
                        <a:rPr lang="fr-FR" sz="1000" u="none" strike="noStrike" cap="none" dirty="0">
                          <a:solidFill>
                            <a:schemeClr val="accent1"/>
                          </a:solidFill>
                        </a:rPr>
                        <a:t>Peut-on utiliser « _ » dans les colonnes du fichier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Oui, il faut éviter les espaces et privilégier « _ ».</a:t>
                      </a:r>
                    </a:p>
                  </a:txBody>
                  <a:tcPr marL="91450" marR="91450" marT="45725" marB="45725">
                    <a:solidFill>
                      <a:srgbClr val="F2F2F2"/>
                    </a:solidFill>
                  </a:tcPr>
                </a:tc>
                <a:extLst>
                  <a:ext uri="{0D108BD9-81ED-4DB2-BD59-A6C34878D82A}">
                    <a16:rowId xmlns:a16="http://schemas.microsoft.com/office/drawing/2014/main" val="10007"/>
                  </a:ext>
                </a:extLst>
              </a:tr>
              <a:tr h="506027">
                <a:tc>
                  <a:txBody>
                    <a:bodyPr/>
                    <a:lstStyle/>
                    <a:p>
                      <a:pPr marL="127000" marR="0" lvl="0" indent="0" algn="just" rtl="0">
                        <a:spcBef>
                          <a:spcPts val="0"/>
                        </a:spcBef>
                        <a:spcAft>
                          <a:spcPts val="0"/>
                        </a:spcAft>
                        <a:buNone/>
                      </a:pPr>
                      <a:r>
                        <a:rPr lang="fr-FR" sz="1000" u="none" strike="noStrike" cap="none" dirty="0">
                          <a:solidFill>
                            <a:schemeClr val="accent1"/>
                          </a:solidFill>
                        </a:rPr>
                        <a:t>Quelle est la durée de conservation des données</a:t>
                      </a:r>
                      <a:r>
                        <a:rPr lang="fr-FR" sz="1000" u="none" strike="noStrike" cap="none" baseline="0" dirty="0">
                          <a:solidFill>
                            <a:schemeClr val="accent1"/>
                          </a:solidFill>
                        </a:rPr>
                        <a:t> finales envoyées aux CPAM</a:t>
                      </a:r>
                      <a:r>
                        <a:rPr lang="fr-FR" sz="1000" u="none" strike="noStrike" cap="none" dirty="0">
                          <a:solidFill>
                            <a:schemeClr val="accent1"/>
                          </a:solidFill>
                        </a:rPr>
                        <a:t> pour les porteurs et expérimentateurs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Le porteur doit conserver ces données jusqu’à 6 mois après la fin de l’expérimentation à des fins d’évaluation.</a:t>
                      </a:r>
                    </a:p>
                  </a:txBody>
                  <a:tcPr marL="91450" marR="91450" marT="45725" marB="45725">
                    <a:solidFill>
                      <a:srgbClr val="F2F2F2"/>
                    </a:solidFill>
                  </a:tcPr>
                </a:tc>
                <a:extLst>
                  <a:ext uri="{0D108BD9-81ED-4DB2-BD59-A6C34878D82A}">
                    <a16:rowId xmlns:a16="http://schemas.microsoft.com/office/drawing/2014/main" val="3718905355"/>
                  </a:ext>
                </a:extLst>
              </a:tr>
            </a:tbl>
          </a:graphicData>
        </a:graphic>
      </p:graphicFrame>
    </p:spTree>
    <p:extLst>
      <p:ext uri="{BB962C8B-B14F-4D97-AF65-F5344CB8AC3E}">
        <p14:creationId xmlns:p14="http://schemas.microsoft.com/office/powerpoint/2010/main" val="226496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7" name="Google Shape;127;p3"/>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8" name="Google Shape;128;p3"/>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dirty="0">
                <a:solidFill>
                  <a:schemeClr val="lt1"/>
                </a:solidFill>
                <a:latin typeface="Yanone Kaffeesatz"/>
                <a:ea typeface="Yanone Kaffeesatz"/>
                <a:cs typeface="Yanone Kaffeesatz"/>
                <a:sym typeface="Yanone Kaffeesatz"/>
              </a:rPr>
              <a:t>Foire aux questions (FAQ) (2/4) </a:t>
            </a:r>
            <a:endParaRPr dirty="0"/>
          </a:p>
        </p:txBody>
      </p:sp>
      <p:sp>
        <p:nvSpPr>
          <p:cNvPr id="129" name="Google Shape;1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130" name="Google Shape;130;p3"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graphicFrame>
        <p:nvGraphicFramePr>
          <p:cNvPr id="131" name="Google Shape;131;p3"/>
          <p:cNvGraphicFramePr/>
          <p:nvPr>
            <p:extLst>
              <p:ext uri="{D42A27DB-BD31-4B8C-83A1-F6EECF244321}">
                <p14:modId xmlns:p14="http://schemas.microsoft.com/office/powerpoint/2010/main" val="3977947726"/>
              </p:ext>
            </p:extLst>
          </p:nvPr>
        </p:nvGraphicFramePr>
        <p:xfrm>
          <a:off x="234172" y="1192516"/>
          <a:ext cx="8825950" cy="5016259"/>
        </p:xfrm>
        <a:graphic>
          <a:graphicData uri="http://schemas.openxmlformats.org/drawingml/2006/table">
            <a:tbl>
              <a:tblPr firstRow="1" bandRow="1">
                <a:noFill/>
                <a:tableStyleId>{D0DCF60F-CDBC-4557-84BB-5ED78D194E5B}</a:tableStyleId>
              </a:tblPr>
              <a:tblGrid>
                <a:gridCol w="4412975">
                  <a:extLst>
                    <a:ext uri="{9D8B030D-6E8A-4147-A177-3AD203B41FA5}">
                      <a16:colId xmlns:a16="http://schemas.microsoft.com/office/drawing/2014/main" val="20000"/>
                    </a:ext>
                  </a:extLst>
                </a:gridCol>
                <a:gridCol w="4412975">
                  <a:extLst>
                    <a:ext uri="{9D8B030D-6E8A-4147-A177-3AD203B41FA5}">
                      <a16:colId xmlns:a16="http://schemas.microsoft.com/office/drawing/2014/main" val="20001"/>
                    </a:ext>
                  </a:extLst>
                </a:gridCol>
              </a:tblGrid>
              <a:tr h="315139">
                <a:tc>
                  <a:txBody>
                    <a:bodyPr/>
                    <a:lstStyle/>
                    <a:p>
                      <a:pPr marL="0" marR="0" lvl="0" indent="0" algn="ctr" rtl="0">
                        <a:spcBef>
                          <a:spcPts val="0"/>
                        </a:spcBef>
                        <a:spcAft>
                          <a:spcPts val="0"/>
                        </a:spcAft>
                        <a:buNone/>
                      </a:pPr>
                      <a:r>
                        <a:rPr lang="fr-FR" sz="1400" u="none" strike="noStrike" cap="none" dirty="0"/>
                        <a:t>Question</a:t>
                      </a:r>
                      <a:endParaRPr dirty="0"/>
                    </a:p>
                  </a:txBody>
                  <a:tcPr marL="91450" marR="91450" marT="45725" marB="45725"/>
                </a:tc>
                <a:tc>
                  <a:txBody>
                    <a:bodyPr/>
                    <a:lstStyle/>
                    <a:p>
                      <a:pPr marL="0" marR="0" lvl="0" indent="0" algn="ctr" rtl="0">
                        <a:spcBef>
                          <a:spcPts val="0"/>
                        </a:spcBef>
                        <a:spcAft>
                          <a:spcPts val="0"/>
                        </a:spcAft>
                        <a:buNone/>
                      </a:pPr>
                      <a:r>
                        <a:rPr lang="fr-FR" sz="1400" u="none" strike="noStrike" cap="none"/>
                        <a:t>Réponse</a:t>
                      </a:r>
                      <a:endParaRPr/>
                    </a:p>
                  </a:txBody>
                  <a:tcPr marL="91450" marR="91450" marT="45725" marB="45725"/>
                </a:tc>
                <a:extLst>
                  <a:ext uri="{0D108BD9-81ED-4DB2-BD59-A6C34878D82A}">
                    <a16:rowId xmlns:a16="http://schemas.microsoft.com/office/drawing/2014/main" val="10000"/>
                  </a:ext>
                </a:extLst>
              </a:tr>
              <a:tr h="411729">
                <a:tc>
                  <a:txBody>
                    <a:bodyPr/>
                    <a:lstStyle/>
                    <a:p>
                      <a:pPr marL="127000" marR="0" lvl="0" indent="0" algn="just" rtl="0">
                        <a:spcBef>
                          <a:spcPts val="0"/>
                        </a:spcBef>
                        <a:spcAft>
                          <a:spcPts val="0"/>
                        </a:spcAft>
                        <a:buNone/>
                      </a:pPr>
                      <a:r>
                        <a:rPr lang="fr-FR" sz="1000" u="none" strike="noStrike" cap="none" dirty="0">
                          <a:solidFill>
                            <a:schemeClr val="accent1"/>
                          </a:solidFill>
                        </a:rPr>
                        <a:t>Est-il possible d'utiliser les pseudonymes pour les fichiers de facturation à la place du NIR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Non, il n’est pas possible d’indiquer une donnée autre que celles requises et demandées dans le fichier de paiement à déposer dans la Plateforme Article 51. </a:t>
                      </a:r>
                      <a:endParaRPr sz="1000" u="none" strike="noStrike" cap="none" dirty="0"/>
                    </a:p>
                  </a:txBody>
                  <a:tcPr marL="91450" marR="91450" marT="45725" marB="45725">
                    <a:solidFill>
                      <a:srgbClr val="F2F2F2"/>
                    </a:solidFill>
                  </a:tcPr>
                </a:tc>
                <a:extLst>
                  <a:ext uri="{0D108BD9-81ED-4DB2-BD59-A6C34878D82A}">
                    <a16:rowId xmlns:a16="http://schemas.microsoft.com/office/drawing/2014/main" val="3228092119"/>
                  </a:ext>
                </a:extLst>
              </a:tr>
              <a:tr h="567242">
                <a:tc>
                  <a:txBody>
                    <a:bodyPr/>
                    <a:lstStyle/>
                    <a:p>
                      <a:pPr marL="127000" marR="0" lvl="0" indent="0" algn="l" rtl="0">
                        <a:spcBef>
                          <a:spcPts val="0"/>
                        </a:spcBef>
                        <a:spcAft>
                          <a:spcPts val="0"/>
                        </a:spcAft>
                        <a:buNone/>
                      </a:pPr>
                      <a:r>
                        <a:rPr lang="fr-FR" sz="1000" u="none" strike="noStrike" cap="none" dirty="0">
                          <a:solidFill>
                            <a:schemeClr val="accent1"/>
                          </a:solidFill>
                        </a:rPr>
                        <a:t>Pour les  porteurs ayant d’ores et déjà donné un pseudonyme à leurs patients via leur SI, ce code convient-il ou faut-il en donner un autre pour les évaluateurs ?</a:t>
                      </a: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Tant que le pseudonyme est unique par NIR, il convient. </a:t>
                      </a:r>
                      <a:endParaRPr sz="1000" u="none" strike="noStrike" cap="none" dirty="0"/>
                    </a:p>
                  </a:txBody>
                  <a:tcPr marL="91450" marR="91450" marT="45725" marB="45725" anchor="ctr">
                    <a:solidFill>
                      <a:srgbClr val="F2F2F2"/>
                    </a:solidFill>
                  </a:tcPr>
                </a:tc>
                <a:extLst>
                  <a:ext uri="{0D108BD9-81ED-4DB2-BD59-A6C34878D82A}">
                    <a16:rowId xmlns:a16="http://schemas.microsoft.com/office/drawing/2014/main" val="3186094475"/>
                  </a:ext>
                </a:extLst>
              </a:tr>
              <a:tr h="413032">
                <a:tc>
                  <a:txBody>
                    <a:bodyPr/>
                    <a:lstStyle/>
                    <a:p>
                      <a:pPr marL="127000" marR="0" lvl="0" indent="0" algn="l" rtl="0">
                        <a:spcBef>
                          <a:spcPts val="0"/>
                        </a:spcBef>
                        <a:spcAft>
                          <a:spcPts val="0"/>
                        </a:spcAft>
                        <a:buNone/>
                      </a:pPr>
                      <a:r>
                        <a:rPr lang="fr-FR" sz="1000" u="none" strike="noStrike" cap="none" dirty="0">
                          <a:solidFill>
                            <a:schemeClr val="accent1"/>
                          </a:solidFill>
                        </a:rPr>
                        <a:t>Existe-il une limite de caractères pour le pseudo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Pas de limite de caractère </a:t>
                      </a:r>
                      <a:endParaRPr sz="1000" u="none" strike="noStrike" cap="none" dirty="0"/>
                    </a:p>
                  </a:txBody>
                  <a:tcPr marL="91450" marR="91450" marT="45725" marB="45725" anchor="ctr">
                    <a:solidFill>
                      <a:srgbClr val="F2F2F2"/>
                    </a:solidFill>
                  </a:tcPr>
                </a:tc>
                <a:extLst>
                  <a:ext uri="{0D108BD9-81ED-4DB2-BD59-A6C34878D82A}">
                    <a16:rowId xmlns:a16="http://schemas.microsoft.com/office/drawing/2014/main" val="4227080996"/>
                  </a:ext>
                </a:extLst>
              </a:tr>
              <a:tr h="413032">
                <a:tc>
                  <a:txBody>
                    <a:bodyPr/>
                    <a:lstStyle/>
                    <a:p>
                      <a:pPr marL="127000" marR="0" lvl="0" indent="0" algn="l" rtl="0">
                        <a:spcBef>
                          <a:spcPts val="0"/>
                        </a:spcBef>
                        <a:spcAft>
                          <a:spcPts val="0"/>
                        </a:spcAft>
                        <a:buNone/>
                      </a:pPr>
                      <a:r>
                        <a:rPr lang="fr-FR" sz="1000" u="none" strike="noStrike" cap="none" dirty="0">
                          <a:solidFill>
                            <a:schemeClr val="accent1"/>
                          </a:solidFill>
                        </a:rPr>
                        <a:t>Le numéro unique est par expérimentateur ou fichier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Le numéro unique l’est par fichier</a:t>
                      </a:r>
                    </a:p>
                  </a:txBody>
                  <a:tcPr marL="91450" marR="91450" marT="45725" marB="45725" anchor="ctr">
                    <a:solidFill>
                      <a:srgbClr val="F2F2F2"/>
                    </a:solidFill>
                  </a:tcPr>
                </a:tc>
                <a:extLst>
                  <a:ext uri="{0D108BD9-81ED-4DB2-BD59-A6C34878D82A}">
                    <a16:rowId xmlns:a16="http://schemas.microsoft.com/office/drawing/2014/main" val="4071829095"/>
                  </a:ext>
                </a:extLst>
              </a:tr>
              <a:tr h="1039934">
                <a:tc>
                  <a:txBody>
                    <a:bodyPr/>
                    <a:lstStyle/>
                    <a:p>
                      <a:pPr marL="127000" marR="0" lvl="0" indent="0" algn="l" rtl="0">
                        <a:spcBef>
                          <a:spcPts val="0"/>
                        </a:spcBef>
                        <a:spcAft>
                          <a:spcPts val="0"/>
                        </a:spcAft>
                        <a:buNone/>
                      </a:pPr>
                      <a:r>
                        <a:rPr lang="fr-FR" sz="1000" u="none" strike="noStrike" cap="none" dirty="0">
                          <a:solidFill>
                            <a:schemeClr val="accent1"/>
                          </a:solidFill>
                        </a:rPr>
                        <a:t>L’évaluateur a besoin de quelles données ?</a:t>
                      </a:r>
                    </a:p>
                  </a:txBody>
                  <a:tcPr marL="91450" marR="91450" marT="45725" marB="45725" anchor="ctr">
                    <a:solidFill>
                      <a:srgbClr val="F2F2F2"/>
                    </a:solidFill>
                  </a:tcPr>
                </a:tc>
                <a:tc>
                  <a:txBody>
                    <a:bodyPr/>
                    <a:lstStyle/>
                    <a:p>
                      <a:pPr marL="171450" marR="0" lvl="0" indent="-171450" algn="just" rtl="0">
                        <a:spcBef>
                          <a:spcPts val="0"/>
                        </a:spcBef>
                        <a:spcAft>
                          <a:spcPts val="0"/>
                        </a:spcAft>
                        <a:buFont typeface="Arial" panose="020B0604020202020204" pitchFamily="34" charset="0"/>
                        <a:buChar char="•"/>
                      </a:pPr>
                      <a:r>
                        <a:rPr lang="fr-FR" sz="1000" u="none" strike="noStrike" cap="none" dirty="0"/>
                        <a:t>Lot 1 : l’évaluateur a seulement besoin des données du SI et du fichier de paiement déposé dans la Plateforme Article 51 (si</a:t>
                      </a:r>
                      <a:r>
                        <a:rPr lang="fr-FR" sz="1000" u="none" strike="noStrike" cap="none" baseline="0" dirty="0"/>
                        <a:t> ce fichier</a:t>
                      </a:r>
                      <a:r>
                        <a:rPr lang="fr-FR" sz="1000" u="none" strike="noStrike" cap="none" dirty="0"/>
                        <a:t> est déjà déposé, pas d’action supplémentaire de la part du porteur</a:t>
                      </a:r>
                      <a:r>
                        <a:rPr lang="fr-FR" sz="1000" u="none" strike="noStrike" cap="none" baseline="0" dirty="0"/>
                        <a:t>)</a:t>
                      </a:r>
                      <a:endParaRPr lang="fr-FR" sz="1000" u="none" strike="noStrike" cap="none" dirty="0"/>
                    </a:p>
                    <a:p>
                      <a:pPr marL="171450" marR="0" lvl="0" indent="-171450" algn="just" rtl="0">
                        <a:spcBef>
                          <a:spcPts val="0"/>
                        </a:spcBef>
                        <a:spcAft>
                          <a:spcPts val="0"/>
                        </a:spcAft>
                        <a:buFont typeface="Arial" panose="020B0604020202020204" pitchFamily="34" charset="0"/>
                        <a:buChar char="•"/>
                      </a:pPr>
                      <a:r>
                        <a:rPr lang="fr-FR" sz="1000" u="none" strike="noStrike" cap="none" dirty="0"/>
                        <a:t>Lot 2 : l’évaluateur a besoin d’accéder au SNDS</a:t>
                      </a:r>
                    </a:p>
                    <a:p>
                      <a:pPr marL="0" marR="0" lvl="0" indent="0" algn="just" rtl="0">
                        <a:spcBef>
                          <a:spcPts val="0"/>
                        </a:spcBef>
                        <a:spcAft>
                          <a:spcPts val="0"/>
                        </a:spcAft>
                        <a:buFont typeface="Arial" panose="020B0604020202020204" pitchFamily="34" charset="0"/>
                        <a:buNone/>
                      </a:pPr>
                      <a:r>
                        <a:rPr lang="fr-FR" sz="1000" u="none" strike="noStrike" cap="none" dirty="0"/>
                        <a:t>Le tiers de confiance va recevoir toutes les données et le </a:t>
                      </a:r>
                      <a:r>
                        <a:rPr lang="fr-FR" sz="1000" u="none" strike="noStrike" cap="none" dirty="0" err="1"/>
                        <a:t>datamanager</a:t>
                      </a:r>
                      <a:r>
                        <a:rPr lang="fr-FR" sz="1000" u="none" strike="noStrike" cap="none" dirty="0"/>
                        <a:t> va compiler et chainer l’ensemble des données</a:t>
                      </a:r>
                    </a:p>
                  </a:txBody>
                  <a:tcPr marL="91450" marR="91450" marT="45725" marB="45725">
                    <a:solidFill>
                      <a:srgbClr val="F2F2F2"/>
                    </a:solidFill>
                  </a:tcPr>
                </a:tc>
                <a:extLst>
                  <a:ext uri="{0D108BD9-81ED-4DB2-BD59-A6C34878D82A}">
                    <a16:rowId xmlns:a16="http://schemas.microsoft.com/office/drawing/2014/main" val="3444034918"/>
                  </a:ext>
                </a:extLst>
              </a:tr>
              <a:tr h="875877">
                <a:tc>
                  <a:txBody>
                    <a:bodyPr/>
                    <a:lstStyle/>
                    <a:p>
                      <a:pPr marL="179997" rtl="0" fontAlgn="ctr">
                        <a:spcBef>
                          <a:spcPts val="0"/>
                        </a:spcBef>
                        <a:spcAft>
                          <a:spcPts val="0"/>
                        </a:spcAft>
                      </a:pPr>
                      <a:r>
                        <a:rPr lang="fr-FR" sz="1000" b="0" i="0" u="none" strike="noStrike" cap="none" dirty="0">
                          <a:solidFill>
                            <a:schemeClr val="accent1"/>
                          </a:solidFill>
                          <a:latin typeface="Calibri"/>
                          <a:cs typeface="Calibri"/>
                          <a:sym typeface="Arial"/>
                        </a:rPr>
                        <a:t>A quoi sert le tableau de description des données ? Pourquoi ne pas directement envoyer le tableau avec les données demandées ?</a:t>
                      </a:r>
                    </a:p>
                  </a:txBody>
                  <a:tcPr marL="85170" marR="85170" marT="42585" marB="42585" anchor="ctr">
                    <a:solidFill>
                      <a:srgbClr val="F2F2F2"/>
                    </a:solidFill>
                  </a:tcPr>
                </a:tc>
                <a:tc>
                  <a:txBody>
                    <a:bodyPr/>
                    <a:lstStyle/>
                    <a:p>
                      <a:pPr rtl="0" fontAlgn="ctr">
                        <a:spcBef>
                          <a:spcPts val="0"/>
                        </a:spcBef>
                        <a:spcAft>
                          <a:spcPts val="0"/>
                        </a:spcAft>
                      </a:pPr>
                      <a:r>
                        <a:rPr lang="fr-FR" sz="1000" b="0" i="0" u="none" strike="noStrike" cap="none" dirty="0">
                          <a:solidFill>
                            <a:schemeClr val="dk1"/>
                          </a:solidFill>
                          <a:latin typeface="Calibri"/>
                          <a:cs typeface="Calibri"/>
                          <a:sym typeface="Arial"/>
                        </a:rPr>
                        <a:t>Ce tableau a pour but de faciliter la compréhension des personnes qui vont traiter les données. Cela permet d'éviter toute confusion car les SI sont différents d'un projet à l'autre. Il permet de garantir l’intégrité</a:t>
                      </a:r>
                      <a:r>
                        <a:rPr lang="fr-FR" sz="1000" b="0" i="0" u="none" strike="noStrike" cap="none" baseline="0" dirty="0">
                          <a:solidFill>
                            <a:schemeClr val="dk1"/>
                          </a:solidFill>
                          <a:latin typeface="Calibri"/>
                          <a:cs typeface="Calibri"/>
                          <a:sym typeface="Arial"/>
                        </a:rPr>
                        <a:t> des données transmises.</a:t>
                      </a:r>
                      <a:endParaRPr lang="fr-FR" sz="1000" b="0" i="0" u="none" strike="noStrike" cap="none" dirty="0">
                        <a:solidFill>
                          <a:schemeClr val="dk1"/>
                        </a:solidFill>
                        <a:latin typeface="Calibri"/>
                        <a:cs typeface="Calibri"/>
                        <a:sym typeface="Arial"/>
                      </a:endParaRPr>
                    </a:p>
                    <a:p>
                      <a:pPr rtl="0" fontAlgn="ctr">
                        <a:spcBef>
                          <a:spcPts val="0"/>
                        </a:spcBef>
                        <a:spcAft>
                          <a:spcPts val="0"/>
                        </a:spcAft>
                      </a:pPr>
                      <a:r>
                        <a:rPr lang="fr-FR" sz="1000" b="0" i="0" u="none" strike="noStrike" cap="none" dirty="0">
                          <a:solidFill>
                            <a:schemeClr val="dk1"/>
                          </a:solidFill>
                          <a:latin typeface="Calibri"/>
                          <a:cs typeface="Calibri"/>
                          <a:sym typeface="Arial"/>
                        </a:rPr>
                        <a:t>Il est aussi important de communiquer sur le nombre de lignes de données transmises.</a:t>
                      </a:r>
                    </a:p>
                  </a:txBody>
                  <a:tcPr marL="85170" marR="85170" marT="42585" marB="42585" anchor="ctr">
                    <a:solidFill>
                      <a:srgbClr val="F2F2F2"/>
                    </a:solidFill>
                  </a:tcPr>
                </a:tc>
                <a:extLst>
                  <a:ext uri="{0D108BD9-81ED-4DB2-BD59-A6C34878D82A}">
                    <a16:rowId xmlns:a16="http://schemas.microsoft.com/office/drawing/2014/main" val="4285010792"/>
                  </a:ext>
                </a:extLst>
              </a:tr>
              <a:tr h="413032">
                <a:tc>
                  <a:txBody>
                    <a:bodyPr/>
                    <a:lstStyle/>
                    <a:p>
                      <a:pPr marL="179997" rtl="0" fontAlgn="ctr">
                        <a:spcBef>
                          <a:spcPts val="0"/>
                        </a:spcBef>
                        <a:spcAft>
                          <a:spcPts val="0"/>
                        </a:spcAft>
                      </a:pPr>
                      <a:r>
                        <a:rPr lang="fr-FR" sz="1000" b="0" i="0" u="none" strike="noStrike" cap="none" dirty="0">
                          <a:solidFill>
                            <a:schemeClr val="accent1"/>
                          </a:solidFill>
                          <a:latin typeface="Calibri"/>
                          <a:cs typeface="Calibri"/>
                          <a:sym typeface="Arial"/>
                        </a:rPr>
                        <a:t>Le format du tableau descriptif est-il standard ?</a:t>
                      </a:r>
                    </a:p>
                  </a:txBody>
                  <a:tcPr marL="85170" marR="85170" marT="42585" marB="42585" anchor="ctr">
                    <a:solidFill>
                      <a:srgbClr val="F2F2F2"/>
                    </a:solidFill>
                  </a:tcPr>
                </a:tc>
                <a:tc>
                  <a:txBody>
                    <a:bodyPr/>
                    <a:lstStyle/>
                    <a:p>
                      <a:pPr rtl="0" fontAlgn="ctr">
                        <a:spcBef>
                          <a:spcPts val="0"/>
                        </a:spcBef>
                        <a:spcAft>
                          <a:spcPts val="0"/>
                        </a:spcAft>
                      </a:pPr>
                      <a:r>
                        <a:rPr lang="fr-FR" sz="1000" b="0" i="0" u="none" strike="noStrike" cap="none" dirty="0">
                          <a:solidFill>
                            <a:schemeClr val="dk1"/>
                          </a:solidFill>
                          <a:latin typeface="Calibri"/>
                          <a:cs typeface="Calibri"/>
                          <a:sym typeface="Arial"/>
                        </a:rPr>
                        <a:t>La présentation et la mise en forme du tableau descriptif sont indicatives. Il est possible de s’écarter de ce format si toutes les informations apparaissent.</a:t>
                      </a:r>
                    </a:p>
                  </a:txBody>
                  <a:tcPr marL="85170" marR="85170" marT="42585" marB="42585" anchor="ctr">
                    <a:solidFill>
                      <a:srgbClr val="F2F2F2"/>
                    </a:solidFill>
                  </a:tcPr>
                </a:tc>
                <a:extLst>
                  <a:ext uri="{0D108BD9-81ED-4DB2-BD59-A6C34878D82A}">
                    <a16:rowId xmlns:a16="http://schemas.microsoft.com/office/drawing/2014/main" val="186106103"/>
                  </a:ext>
                </a:extLst>
              </a:tr>
              <a:tr h="567242">
                <a:tc>
                  <a:txBody>
                    <a:bodyPr/>
                    <a:lstStyle/>
                    <a:p>
                      <a:pPr marL="127000" marR="0" lvl="0" indent="0" algn="l" rtl="0">
                        <a:spcBef>
                          <a:spcPts val="0"/>
                        </a:spcBef>
                        <a:spcAft>
                          <a:spcPts val="0"/>
                        </a:spcAft>
                        <a:buNone/>
                      </a:pPr>
                      <a:r>
                        <a:rPr lang="fr-FR" sz="1000" u="none" strike="noStrike" cap="none" dirty="0">
                          <a:solidFill>
                            <a:schemeClr val="accent1"/>
                          </a:solidFill>
                        </a:rPr>
                        <a:t>Les données transmises pour l’évaluation pourront-elles être </a:t>
                      </a:r>
                      <a:r>
                        <a:rPr lang="fr-FR" sz="1000" u="none" strike="noStrike" cap="none" dirty="0" err="1">
                          <a:solidFill>
                            <a:schemeClr val="accent1"/>
                          </a:solidFill>
                        </a:rPr>
                        <a:t>ré-utilisées</a:t>
                      </a:r>
                      <a:r>
                        <a:rPr lang="fr-FR" sz="1000" u="none" strike="noStrike" cap="none" dirty="0">
                          <a:solidFill>
                            <a:schemeClr val="accent1"/>
                          </a:solidFill>
                        </a:rPr>
                        <a:t> dans un autre cadre ?</a:t>
                      </a:r>
                    </a:p>
                  </a:txBody>
                  <a:tcPr marL="91450" marR="91450" marT="45725" marB="45725" anchor="ctr">
                    <a:solidFill>
                      <a:srgbClr val="F2F2F2"/>
                    </a:solidFill>
                  </a:tcPr>
                </a:tc>
                <a:tc>
                  <a:txBody>
                    <a:bodyPr/>
                    <a:lstStyle/>
                    <a:p>
                      <a:pPr marL="0" marR="0" lvl="0" indent="0" algn="just" rtl="0">
                        <a:spcBef>
                          <a:spcPts val="0"/>
                        </a:spcBef>
                        <a:spcAft>
                          <a:spcPts val="0"/>
                        </a:spcAft>
                        <a:buFont typeface="Arial" panose="020B0604020202020204" pitchFamily="34" charset="0"/>
                        <a:buNone/>
                      </a:pPr>
                      <a:r>
                        <a:rPr lang="fr-FR" sz="1000" u="none" strike="noStrike" cap="none" dirty="0"/>
                        <a:t>Non, les données serviront exclusivement à l’évaluation. Cependant, il sera possible de comparer les différents résultats d’évaluation sur des expérimentations traitant d’un sujet similaire.</a:t>
                      </a:r>
                    </a:p>
                  </a:txBody>
                  <a:tcPr marL="91450" marR="91450" marT="45725" marB="45725">
                    <a:solidFill>
                      <a:srgbClr val="F2F2F2"/>
                    </a:solidFill>
                  </a:tcPr>
                </a:tc>
                <a:extLst>
                  <a:ext uri="{0D108BD9-81ED-4DB2-BD59-A6C34878D82A}">
                    <a16:rowId xmlns:a16="http://schemas.microsoft.com/office/drawing/2014/main" val="471681506"/>
                  </a:ext>
                </a:extLst>
              </a:tr>
            </a:tbl>
          </a:graphicData>
        </a:graphic>
      </p:graphicFrame>
    </p:spTree>
    <p:extLst>
      <p:ext uri="{BB962C8B-B14F-4D97-AF65-F5344CB8AC3E}">
        <p14:creationId xmlns:p14="http://schemas.microsoft.com/office/powerpoint/2010/main" val="299933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7" name="Google Shape;127;p3"/>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8" name="Google Shape;128;p3"/>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dirty="0">
                <a:solidFill>
                  <a:schemeClr val="lt1"/>
                </a:solidFill>
                <a:latin typeface="Yanone Kaffeesatz"/>
                <a:ea typeface="Yanone Kaffeesatz"/>
                <a:cs typeface="Yanone Kaffeesatz"/>
                <a:sym typeface="Yanone Kaffeesatz"/>
              </a:rPr>
              <a:t>Foire aux questions (FAQ)(3/4)</a:t>
            </a:r>
            <a:endParaRPr dirty="0"/>
          </a:p>
        </p:txBody>
      </p:sp>
      <p:sp>
        <p:nvSpPr>
          <p:cNvPr id="129" name="Google Shape;1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pic>
        <p:nvPicPr>
          <p:cNvPr id="130" name="Google Shape;130;p3"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graphicFrame>
        <p:nvGraphicFramePr>
          <p:cNvPr id="131" name="Google Shape;131;p3"/>
          <p:cNvGraphicFramePr/>
          <p:nvPr>
            <p:extLst>
              <p:ext uri="{D42A27DB-BD31-4B8C-83A1-F6EECF244321}">
                <p14:modId xmlns:p14="http://schemas.microsoft.com/office/powerpoint/2010/main" val="3848186009"/>
              </p:ext>
            </p:extLst>
          </p:nvPr>
        </p:nvGraphicFramePr>
        <p:xfrm>
          <a:off x="234172" y="1174228"/>
          <a:ext cx="8825950" cy="5462500"/>
        </p:xfrm>
        <a:graphic>
          <a:graphicData uri="http://schemas.openxmlformats.org/drawingml/2006/table">
            <a:tbl>
              <a:tblPr firstRow="1" bandRow="1">
                <a:noFill/>
                <a:tableStyleId>{D0DCF60F-CDBC-4557-84BB-5ED78D194E5B}</a:tableStyleId>
              </a:tblPr>
              <a:tblGrid>
                <a:gridCol w="4412975">
                  <a:extLst>
                    <a:ext uri="{9D8B030D-6E8A-4147-A177-3AD203B41FA5}">
                      <a16:colId xmlns:a16="http://schemas.microsoft.com/office/drawing/2014/main" val="20000"/>
                    </a:ext>
                  </a:extLst>
                </a:gridCol>
                <a:gridCol w="4412975">
                  <a:extLst>
                    <a:ext uri="{9D8B030D-6E8A-4147-A177-3AD203B41FA5}">
                      <a16:colId xmlns:a16="http://schemas.microsoft.com/office/drawing/2014/main" val="20001"/>
                    </a:ext>
                  </a:extLst>
                </a:gridCol>
              </a:tblGrid>
              <a:tr h="177800">
                <a:tc>
                  <a:txBody>
                    <a:bodyPr/>
                    <a:lstStyle/>
                    <a:p>
                      <a:pPr marL="0" marR="0" lvl="0" indent="0" algn="ctr" rtl="0">
                        <a:spcBef>
                          <a:spcPts val="0"/>
                        </a:spcBef>
                        <a:spcAft>
                          <a:spcPts val="0"/>
                        </a:spcAft>
                        <a:buNone/>
                      </a:pPr>
                      <a:r>
                        <a:rPr lang="fr-FR" sz="1400" u="none" strike="noStrike" cap="none"/>
                        <a:t>Question</a:t>
                      </a:r>
                      <a:endParaRPr/>
                    </a:p>
                  </a:txBody>
                  <a:tcPr marL="91450" marR="91450" marT="45725" marB="45725"/>
                </a:tc>
                <a:tc>
                  <a:txBody>
                    <a:bodyPr/>
                    <a:lstStyle/>
                    <a:p>
                      <a:pPr marL="0" marR="0" lvl="0" indent="0" algn="ctr" rtl="0">
                        <a:spcBef>
                          <a:spcPts val="0"/>
                        </a:spcBef>
                        <a:spcAft>
                          <a:spcPts val="0"/>
                        </a:spcAft>
                        <a:buNone/>
                      </a:pPr>
                      <a:r>
                        <a:rPr lang="fr-FR" sz="1400" u="none" strike="noStrike" cap="none" dirty="0"/>
                        <a:t>Réponse</a:t>
                      </a:r>
                      <a:endParaRPr dirty="0"/>
                    </a:p>
                  </a:txBody>
                  <a:tcPr marL="91450" marR="91450" marT="45725" marB="45725"/>
                </a:tc>
                <a:extLst>
                  <a:ext uri="{0D108BD9-81ED-4DB2-BD59-A6C34878D82A}">
                    <a16:rowId xmlns:a16="http://schemas.microsoft.com/office/drawing/2014/main" val="10000"/>
                  </a:ext>
                </a:extLst>
              </a:tr>
              <a:tr h="398234">
                <a:tc>
                  <a:txBody>
                    <a:bodyPr/>
                    <a:lstStyle/>
                    <a:p>
                      <a:pPr marL="127000" marR="0" lvl="0" indent="0" algn="just" rtl="0">
                        <a:spcBef>
                          <a:spcPts val="0"/>
                        </a:spcBef>
                        <a:spcAft>
                          <a:spcPts val="0"/>
                        </a:spcAft>
                        <a:buNone/>
                      </a:pPr>
                      <a:r>
                        <a:rPr lang="fr-FR" sz="1000" u="none" strike="noStrike" cap="none" dirty="0">
                          <a:solidFill>
                            <a:schemeClr val="accent1"/>
                          </a:solidFill>
                        </a:rPr>
                        <a:t>Quel est le rôle du tiers de confiance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Il existe plusieurs sources de données. Le tiers de confiance va permettre de chainer les informations </a:t>
                      </a:r>
                      <a:r>
                        <a:rPr lang="fr-FR" sz="1000" u="none" strike="noStrike" cap="none" baseline="0" dirty="0"/>
                        <a:t>des individus d’une source à l’autre</a:t>
                      </a:r>
                      <a:r>
                        <a:rPr lang="fr-FR" sz="1000" u="none" strike="noStrike" cap="none" dirty="0"/>
                        <a:t> (en associant tous les identifiant techniques)</a:t>
                      </a:r>
                      <a:endParaRPr sz="1000" u="none" strike="noStrike" cap="none" dirty="0"/>
                    </a:p>
                  </a:txBody>
                  <a:tcPr marL="91450" marR="91450" marT="45725" marB="45725">
                    <a:solidFill>
                      <a:srgbClr val="F2F2F2"/>
                    </a:solidFill>
                  </a:tcPr>
                </a:tc>
                <a:extLst>
                  <a:ext uri="{0D108BD9-81ED-4DB2-BD59-A6C34878D82A}">
                    <a16:rowId xmlns:a16="http://schemas.microsoft.com/office/drawing/2014/main" val="3228092119"/>
                  </a:ext>
                </a:extLst>
              </a:tr>
              <a:tr h="398234">
                <a:tc>
                  <a:txBody>
                    <a:bodyPr/>
                    <a:lstStyle/>
                    <a:p>
                      <a:pPr marL="127000" marR="0" lvl="0" indent="0" algn="l" rtl="0">
                        <a:spcBef>
                          <a:spcPts val="0"/>
                        </a:spcBef>
                        <a:spcAft>
                          <a:spcPts val="0"/>
                        </a:spcAft>
                        <a:buNone/>
                      </a:pPr>
                      <a:r>
                        <a:rPr lang="fr-FR" sz="1000" u="none" strike="noStrike" cap="none" dirty="0">
                          <a:solidFill>
                            <a:schemeClr val="accent1"/>
                          </a:solidFill>
                        </a:rPr>
                        <a:t>Les expérimentateurs peuvent-ils récupérer des données du SNDS ?</a:t>
                      </a:r>
                    </a:p>
                  </a:txBody>
                  <a:tcPr marL="91450" marR="91450" marT="45725" marB="45725" anchor="ctr">
                    <a:solidFill>
                      <a:srgbClr val="F2F2F2"/>
                    </a:solidFill>
                  </a:tcPr>
                </a:tc>
                <a:tc>
                  <a:txBody>
                    <a:bodyPr/>
                    <a:lstStyle/>
                    <a:p>
                      <a:pPr marL="0" marR="0" lvl="0" indent="0" algn="just" rtl="0">
                        <a:spcBef>
                          <a:spcPts val="0"/>
                        </a:spcBef>
                        <a:spcAft>
                          <a:spcPts val="0"/>
                        </a:spcAft>
                        <a:buFont typeface="Arial" panose="020B0604020202020204" pitchFamily="34" charset="0"/>
                        <a:buNone/>
                      </a:pPr>
                      <a:r>
                        <a:rPr lang="fr-FR" sz="1000" u="none" strike="noStrike" cap="none" dirty="0"/>
                        <a:t>Non, l’accès aux données du SNDS peut</a:t>
                      </a:r>
                      <a:r>
                        <a:rPr lang="fr-FR" sz="1000" u="none" strike="noStrike" cap="none" baseline="0" dirty="0"/>
                        <a:t> se faire uniquement sur demande spécifique auprès de l’INDS.</a:t>
                      </a:r>
                      <a:r>
                        <a:rPr lang="fr-FR" sz="1000" u="none" strike="noStrike" cap="none" dirty="0"/>
                        <a:t> L’accès à ces données par le biais de l’Article 51 est sécurisé et seul l’évaluateur peut récupérer les données qui seront utilisées pour l’évaluation de l’expérimentation.</a:t>
                      </a:r>
                    </a:p>
                    <a:p>
                      <a:pPr marL="0" marR="0" lvl="0" indent="0" algn="just" rtl="0">
                        <a:spcBef>
                          <a:spcPts val="0"/>
                        </a:spcBef>
                        <a:spcAft>
                          <a:spcPts val="0"/>
                        </a:spcAft>
                        <a:buFont typeface="Arial" panose="020B0604020202020204" pitchFamily="34" charset="0"/>
                        <a:buNone/>
                      </a:pPr>
                      <a:r>
                        <a:rPr lang="fr-FR" sz="1000" u="none" strike="noStrike" cap="none" dirty="0"/>
                        <a:t>Les expérimentateurs et porteurs de</a:t>
                      </a:r>
                      <a:r>
                        <a:rPr lang="fr-FR" sz="1000" u="none" strike="noStrike" cap="none" baseline="0" dirty="0"/>
                        <a:t> projet auront accès aux résultats issus de l’exploitation de ces données, dans les rapports d’évaluation.</a:t>
                      </a:r>
                      <a:endParaRPr lang="fr-FR" sz="1000" u="none" strike="noStrike" cap="none" dirty="0"/>
                    </a:p>
                  </a:txBody>
                  <a:tcPr marL="91450" marR="91450" marT="45725" marB="45725">
                    <a:solidFill>
                      <a:srgbClr val="F2F2F2"/>
                    </a:solidFill>
                  </a:tcPr>
                </a:tc>
                <a:extLst>
                  <a:ext uri="{0D108BD9-81ED-4DB2-BD59-A6C34878D82A}">
                    <a16:rowId xmlns:a16="http://schemas.microsoft.com/office/drawing/2014/main" val="3186094475"/>
                  </a:ext>
                </a:extLst>
              </a:tr>
              <a:tr h="399495">
                <a:tc>
                  <a:txBody>
                    <a:bodyPr/>
                    <a:lstStyle/>
                    <a:p>
                      <a:pPr marL="127000" marR="0" lvl="0" indent="0" algn="l" rtl="0">
                        <a:spcBef>
                          <a:spcPts val="0"/>
                        </a:spcBef>
                        <a:spcAft>
                          <a:spcPts val="0"/>
                        </a:spcAft>
                        <a:buNone/>
                      </a:pPr>
                      <a:r>
                        <a:rPr lang="fr-FR" sz="1000" u="none" strike="noStrike" cap="none" dirty="0">
                          <a:solidFill>
                            <a:schemeClr val="accent1"/>
                          </a:solidFill>
                        </a:rPr>
                        <a:t>Quelle est la fréquence d’envoi de ces fichiers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En règle</a:t>
                      </a:r>
                      <a:r>
                        <a:rPr lang="fr-FR" sz="1000" u="none" strike="noStrike" cap="none" baseline="0" dirty="0"/>
                        <a:t> générale, vous devez envoyer ces fichiers en</a:t>
                      </a:r>
                      <a:r>
                        <a:rPr lang="fr-FR" sz="1000" u="none" strike="noStrike" cap="none" dirty="0"/>
                        <a:t> amont du rapport intermédiaire et du rapport final</a:t>
                      </a:r>
                      <a:endParaRPr sz="1000" u="none" strike="noStrike" cap="none" dirty="0"/>
                    </a:p>
                  </a:txBody>
                  <a:tcPr marL="91450" marR="91450" marT="45725" marB="45725">
                    <a:solidFill>
                      <a:srgbClr val="F2F2F2"/>
                    </a:solidFill>
                  </a:tcPr>
                </a:tc>
                <a:extLst>
                  <a:ext uri="{0D108BD9-81ED-4DB2-BD59-A6C34878D82A}">
                    <a16:rowId xmlns:a16="http://schemas.microsoft.com/office/drawing/2014/main" val="4227080996"/>
                  </a:ext>
                </a:extLst>
              </a:tr>
              <a:tr h="399495">
                <a:tc>
                  <a:txBody>
                    <a:bodyPr/>
                    <a:lstStyle/>
                    <a:p>
                      <a:pPr marL="127000" marR="0" lvl="0" indent="0" algn="just" rtl="0">
                        <a:spcBef>
                          <a:spcPts val="0"/>
                        </a:spcBef>
                        <a:spcAft>
                          <a:spcPts val="0"/>
                        </a:spcAft>
                        <a:buNone/>
                      </a:pPr>
                      <a:r>
                        <a:rPr lang="fr-FR" sz="1000" u="none" strike="noStrike" cap="none" dirty="0">
                          <a:solidFill>
                            <a:schemeClr val="accent1"/>
                          </a:solidFill>
                        </a:rPr>
                        <a:t>Si le SI du porteur comprend des identifiants patients, est-ce nécessaire de renuméroter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Non tant que le numéro n'est pas identifiant et ne permet pas de retrouver le patient, il est possible d’utiliser ces identifiants techniques. Cependant, lors de la mise à disposition des données, il conviendra de renommer la colonne ID technique comme indiqué dans le support</a:t>
                      </a:r>
                    </a:p>
                  </a:txBody>
                  <a:tcPr marL="91450" marR="91450" marT="45725" marB="45725">
                    <a:solidFill>
                      <a:srgbClr val="F2F2F2"/>
                    </a:solidFill>
                  </a:tcPr>
                </a:tc>
                <a:extLst>
                  <a:ext uri="{0D108BD9-81ED-4DB2-BD59-A6C34878D82A}">
                    <a16:rowId xmlns:a16="http://schemas.microsoft.com/office/drawing/2014/main" val="3576046700"/>
                  </a:ext>
                </a:extLst>
              </a:tr>
              <a:tr h="399495">
                <a:tc>
                  <a:txBody>
                    <a:bodyPr/>
                    <a:lstStyle/>
                    <a:p>
                      <a:pPr marL="127000" marR="0" lvl="0" indent="0" algn="l" rtl="0">
                        <a:spcBef>
                          <a:spcPts val="0"/>
                        </a:spcBef>
                        <a:spcAft>
                          <a:spcPts val="0"/>
                        </a:spcAft>
                        <a:buNone/>
                      </a:pPr>
                      <a:r>
                        <a:rPr lang="fr-FR" sz="1000" u="none" strike="noStrike" cap="none" dirty="0">
                          <a:solidFill>
                            <a:schemeClr val="accent1"/>
                          </a:solidFill>
                        </a:rPr>
                        <a:t>Pour récupérer toutes les données de santé nécessaires à l'évaluation dans un SI avec un besoin de réaliser plusieurs requêtes et d'agréger les données, est-ce qu'il est possible d'envoyer plusieurs tableaux "données de santé" (sachant que toutes auront un ID technique) ?</a:t>
                      </a: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Oui, c'est possible il faut juste être raisonnable sur le nombre de fichiers distincts</a:t>
                      </a:r>
                    </a:p>
                  </a:txBody>
                  <a:tcPr marL="91450" marR="91450" marT="45725" marB="45725" anchor="ctr">
                    <a:solidFill>
                      <a:srgbClr val="F2F2F2"/>
                    </a:solidFill>
                  </a:tcPr>
                </a:tc>
                <a:extLst>
                  <a:ext uri="{0D108BD9-81ED-4DB2-BD59-A6C34878D82A}">
                    <a16:rowId xmlns:a16="http://schemas.microsoft.com/office/drawing/2014/main" val="3224379196"/>
                  </a:ext>
                </a:extLst>
              </a:tr>
              <a:tr h="399495">
                <a:tc>
                  <a:txBody>
                    <a:bodyPr/>
                    <a:lstStyle/>
                    <a:p>
                      <a:pPr marL="127000" marR="0" lvl="0" indent="0" algn="l" rtl="0">
                        <a:spcBef>
                          <a:spcPts val="0"/>
                        </a:spcBef>
                        <a:spcAft>
                          <a:spcPts val="0"/>
                        </a:spcAft>
                        <a:buNone/>
                      </a:pPr>
                      <a:r>
                        <a:rPr lang="fr-FR" sz="1000" u="none" strike="noStrike" cap="none" dirty="0">
                          <a:solidFill>
                            <a:schemeClr val="accent1"/>
                          </a:solidFill>
                        </a:rPr>
                        <a:t>Faut-il un fichier distinct par source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Oui, 2 fichiers distincts pour chaque source : un avec les données identifiantes et un avec les autres données</a:t>
                      </a:r>
                    </a:p>
                  </a:txBody>
                  <a:tcPr marL="91450" marR="91450" marT="45725" marB="45725" anchor="ctr">
                    <a:solidFill>
                      <a:srgbClr val="F2F2F2"/>
                    </a:solidFill>
                  </a:tcPr>
                </a:tc>
                <a:extLst>
                  <a:ext uri="{0D108BD9-81ED-4DB2-BD59-A6C34878D82A}">
                    <a16:rowId xmlns:a16="http://schemas.microsoft.com/office/drawing/2014/main" val="4068429685"/>
                  </a:ext>
                </a:extLst>
              </a:tr>
              <a:tr h="399495">
                <a:tc>
                  <a:txBody>
                    <a:bodyPr/>
                    <a:lstStyle/>
                    <a:p>
                      <a:pPr marL="127000" marR="0" lvl="0" indent="0" algn="l" rtl="0">
                        <a:spcBef>
                          <a:spcPts val="0"/>
                        </a:spcBef>
                        <a:spcAft>
                          <a:spcPts val="0"/>
                        </a:spcAft>
                        <a:buNone/>
                      </a:pPr>
                      <a:r>
                        <a:rPr lang="fr-FR" sz="1000" u="none" strike="noStrike" cap="none" dirty="0">
                          <a:solidFill>
                            <a:schemeClr val="accent1"/>
                          </a:solidFill>
                        </a:rPr>
                        <a:t>Comment cela se passe-t-il pour les expérimentations avec un SI différent par territoire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Soit, il est possible de centraliser au même endroit en ayant l'autorisation juridique de le faire. Soit, l’envoi se fera par territoire (séparé en 2 avec les données identifiantes et donnée de santé)</a:t>
                      </a:r>
                    </a:p>
                  </a:txBody>
                  <a:tcPr marL="91450" marR="91450" marT="45725" marB="45725" anchor="ctr">
                    <a:solidFill>
                      <a:srgbClr val="F2F2F2"/>
                    </a:solidFill>
                  </a:tcPr>
                </a:tc>
                <a:extLst>
                  <a:ext uri="{0D108BD9-81ED-4DB2-BD59-A6C34878D82A}">
                    <a16:rowId xmlns:a16="http://schemas.microsoft.com/office/drawing/2014/main" val="2214146765"/>
                  </a:ext>
                </a:extLst>
              </a:tr>
              <a:tr h="399495">
                <a:tc>
                  <a:txBody>
                    <a:bodyPr/>
                    <a:lstStyle/>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u="none" strike="noStrike" cap="none" dirty="0">
                          <a:solidFill>
                            <a:schemeClr val="accent1"/>
                          </a:solidFill>
                        </a:rPr>
                        <a:t>Lorsque plusieurs établissements gérant leurs propres données au sein d’une expérimentation ne les communiquent pas directement au porteur, est-il nécessaire de mutualiser toutes les données ?</a:t>
                      </a:r>
                    </a:p>
                  </a:txBody>
                  <a:tcPr marL="91450" marR="91450" marT="45725" marB="45725" anchor="ctr">
                    <a:solidFill>
                      <a:srgbClr val="F2F2F2"/>
                    </a:solidFill>
                  </a:tcPr>
                </a:tc>
                <a:tc>
                  <a:txBody>
                    <a:bodyPr/>
                    <a:lstStyle/>
                    <a:p>
                      <a:pPr marL="0" marR="0" lvl="0" indent="0" algn="just" rtl="0">
                        <a:spcBef>
                          <a:spcPts val="0"/>
                        </a:spcBef>
                        <a:spcAft>
                          <a:spcPts val="0"/>
                        </a:spcAft>
                        <a:buFont typeface="Arial" panose="020B0604020202020204" pitchFamily="34" charset="0"/>
                        <a:buNone/>
                      </a:pPr>
                      <a:r>
                        <a:rPr lang="fr-FR" sz="1000" u="none" strike="noStrike" cap="none" dirty="0"/>
                        <a:t>S’il est possible juridiquement de centraliser les données, il est demandé au porteur de le faire et de communiquer les données aux CPAM.</a:t>
                      </a:r>
                    </a:p>
                    <a:p>
                      <a:pPr marL="0" marR="0" lvl="0" indent="0" algn="just" rtl="0">
                        <a:spcBef>
                          <a:spcPts val="0"/>
                        </a:spcBef>
                        <a:spcAft>
                          <a:spcPts val="0"/>
                        </a:spcAft>
                        <a:buFont typeface="Arial" panose="020B0604020202020204" pitchFamily="34" charset="0"/>
                        <a:buNone/>
                      </a:pPr>
                      <a:r>
                        <a:rPr lang="fr-FR" sz="1000" u="none" strike="noStrike" cap="none" dirty="0"/>
                        <a:t>Si cela n'est pas possible, un dépôt par équivalents-couloirs via la Plateforme Article 51 est nécessaire, charge au porteur de s'assurer de la bonne livraison de toutes les données séparées dans les temps et au bon endroit.</a:t>
                      </a:r>
                    </a:p>
                  </a:txBody>
                  <a:tcPr marL="91450" marR="91450" marT="45725" marB="45725">
                    <a:solidFill>
                      <a:srgbClr val="F2F2F2"/>
                    </a:solidFill>
                  </a:tcPr>
                </a:tc>
                <a:extLst>
                  <a:ext uri="{0D108BD9-81ED-4DB2-BD59-A6C34878D82A}">
                    <a16:rowId xmlns:a16="http://schemas.microsoft.com/office/drawing/2014/main" val="375655933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7" name="Google Shape;127;p3"/>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8" name="Google Shape;128;p3"/>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dirty="0">
                <a:solidFill>
                  <a:schemeClr val="lt1"/>
                </a:solidFill>
                <a:latin typeface="Yanone Kaffeesatz"/>
                <a:ea typeface="Yanone Kaffeesatz"/>
                <a:cs typeface="Yanone Kaffeesatz"/>
                <a:sym typeface="Yanone Kaffeesatz"/>
              </a:rPr>
              <a:t>Foire aux questions (FAQ) (4/4)</a:t>
            </a:r>
            <a:endParaRPr dirty="0"/>
          </a:p>
        </p:txBody>
      </p:sp>
      <p:sp>
        <p:nvSpPr>
          <p:cNvPr id="129" name="Google Shape;1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pic>
        <p:nvPicPr>
          <p:cNvPr id="130" name="Google Shape;130;p3"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graphicFrame>
        <p:nvGraphicFramePr>
          <p:cNvPr id="131" name="Google Shape;131;p3"/>
          <p:cNvGraphicFramePr/>
          <p:nvPr>
            <p:extLst>
              <p:ext uri="{D42A27DB-BD31-4B8C-83A1-F6EECF244321}">
                <p14:modId xmlns:p14="http://schemas.microsoft.com/office/powerpoint/2010/main" val="2353167832"/>
              </p:ext>
            </p:extLst>
          </p:nvPr>
        </p:nvGraphicFramePr>
        <p:xfrm>
          <a:off x="234172" y="1192516"/>
          <a:ext cx="8825950" cy="4210257"/>
        </p:xfrm>
        <a:graphic>
          <a:graphicData uri="http://schemas.openxmlformats.org/drawingml/2006/table">
            <a:tbl>
              <a:tblPr firstRow="1" bandRow="1">
                <a:noFill/>
                <a:tableStyleId>{D0DCF60F-CDBC-4557-84BB-5ED78D194E5B}</a:tableStyleId>
              </a:tblPr>
              <a:tblGrid>
                <a:gridCol w="4412975">
                  <a:extLst>
                    <a:ext uri="{9D8B030D-6E8A-4147-A177-3AD203B41FA5}">
                      <a16:colId xmlns:a16="http://schemas.microsoft.com/office/drawing/2014/main" val="20000"/>
                    </a:ext>
                  </a:extLst>
                </a:gridCol>
                <a:gridCol w="4412975">
                  <a:extLst>
                    <a:ext uri="{9D8B030D-6E8A-4147-A177-3AD203B41FA5}">
                      <a16:colId xmlns:a16="http://schemas.microsoft.com/office/drawing/2014/main" val="20001"/>
                    </a:ext>
                  </a:extLst>
                </a:gridCol>
              </a:tblGrid>
              <a:tr h="315139">
                <a:tc>
                  <a:txBody>
                    <a:bodyPr/>
                    <a:lstStyle/>
                    <a:p>
                      <a:pPr marL="0" marR="0" lvl="0" indent="0" algn="ctr" rtl="0">
                        <a:spcBef>
                          <a:spcPts val="0"/>
                        </a:spcBef>
                        <a:spcAft>
                          <a:spcPts val="0"/>
                        </a:spcAft>
                        <a:buNone/>
                      </a:pPr>
                      <a:r>
                        <a:rPr lang="fr-FR" sz="1400" u="none" strike="noStrike" cap="none" dirty="0"/>
                        <a:t>Question</a:t>
                      </a:r>
                      <a:endParaRPr dirty="0"/>
                    </a:p>
                  </a:txBody>
                  <a:tcPr marL="91450" marR="91450" marT="45725" marB="45725"/>
                </a:tc>
                <a:tc>
                  <a:txBody>
                    <a:bodyPr/>
                    <a:lstStyle/>
                    <a:p>
                      <a:pPr marL="0" marR="0" lvl="0" indent="0" algn="ctr" rtl="0">
                        <a:spcBef>
                          <a:spcPts val="0"/>
                        </a:spcBef>
                        <a:spcAft>
                          <a:spcPts val="0"/>
                        </a:spcAft>
                        <a:buNone/>
                      </a:pPr>
                      <a:r>
                        <a:rPr lang="fr-FR" sz="1400" u="none" strike="noStrike" cap="none"/>
                        <a:t>Réponse</a:t>
                      </a:r>
                      <a:endParaRPr/>
                    </a:p>
                  </a:txBody>
                  <a:tcPr marL="91450" marR="91450" marT="45725" marB="45725"/>
                </a:tc>
                <a:extLst>
                  <a:ext uri="{0D108BD9-81ED-4DB2-BD59-A6C34878D82A}">
                    <a16:rowId xmlns:a16="http://schemas.microsoft.com/office/drawing/2014/main" val="10000"/>
                  </a:ext>
                </a:extLst>
              </a:tr>
              <a:tr h="875877">
                <a:tc>
                  <a:txBody>
                    <a:bodyPr/>
                    <a:lstStyle/>
                    <a:p>
                      <a:pPr marL="179997" rtl="0" fontAlgn="ctr">
                        <a:spcBef>
                          <a:spcPts val="0"/>
                        </a:spcBef>
                        <a:spcAft>
                          <a:spcPts val="0"/>
                        </a:spcAft>
                      </a:pPr>
                      <a:r>
                        <a:rPr lang="fr-FR" sz="1000" b="0" i="0" u="none" strike="noStrike" cap="none" dirty="0">
                          <a:solidFill>
                            <a:schemeClr val="accent1"/>
                          </a:solidFill>
                          <a:latin typeface="Calibri"/>
                          <a:cs typeface="Calibri"/>
                          <a:sym typeface="Arial"/>
                        </a:rPr>
                        <a:t>Comment anticiper la demande des données pour l'évaluation dans le cadre du rapport final ?</a:t>
                      </a:r>
                    </a:p>
                  </a:txBody>
                  <a:tcPr marL="85170" marR="85170" marT="42585" marB="42585" anchor="ctr">
                    <a:solidFill>
                      <a:srgbClr val="F2F2F2"/>
                    </a:solidFill>
                  </a:tcPr>
                </a:tc>
                <a:tc>
                  <a:txBody>
                    <a:bodyPr/>
                    <a:lstStyle/>
                    <a:p>
                      <a:pPr rtl="0" fontAlgn="ctr">
                        <a:spcBef>
                          <a:spcPts val="0"/>
                        </a:spcBef>
                        <a:spcAft>
                          <a:spcPts val="0"/>
                        </a:spcAft>
                      </a:pPr>
                      <a:r>
                        <a:rPr lang="fr-FR" sz="1000" b="0" i="0" u="none" strike="noStrike" cap="none" dirty="0">
                          <a:solidFill>
                            <a:schemeClr val="dk1"/>
                          </a:solidFill>
                          <a:latin typeface="Calibri"/>
                          <a:cs typeface="Calibri"/>
                          <a:sym typeface="Arial"/>
                        </a:rPr>
                        <a:t>Il faut se rapprocher des évaluateur au plus tôt lors de la réalisation des protocoles. Les évaluateurs valident et indiquent quelles données seront nécessaires ce qui permet de réaliser les demandes dans les temps.</a:t>
                      </a:r>
                    </a:p>
                    <a:p>
                      <a:pPr rtl="0" fontAlgn="ctr">
                        <a:spcBef>
                          <a:spcPts val="0"/>
                        </a:spcBef>
                        <a:spcAft>
                          <a:spcPts val="0"/>
                        </a:spcAft>
                      </a:pPr>
                      <a:r>
                        <a:rPr lang="fr-FR" sz="1000" b="0" i="0" u="none" strike="noStrike" cap="none" dirty="0">
                          <a:solidFill>
                            <a:schemeClr val="dk1"/>
                          </a:solidFill>
                          <a:latin typeface="Calibri"/>
                          <a:cs typeface="Calibri"/>
                          <a:sym typeface="Arial"/>
                        </a:rPr>
                        <a:t>Toutefois, il faut veiller à bien attendre la validation de la cellule conformité pour réaliser les demande de données. Il est possible de se rapprocher en amont de son évaluateur si un temps d'anticipation plus long est nécessaire.</a:t>
                      </a:r>
                    </a:p>
                  </a:txBody>
                  <a:tcPr marL="85170" marR="85170" marT="42585" marB="42585" anchor="ctr">
                    <a:solidFill>
                      <a:srgbClr val="F2F2F2"/>
                    </a:solidFill>
                  </a:tcPr>
                </a:tc>
                <a:extLst>
                  <a:ext uri="{0D108BD9-81ED-4DB2-BD59-A6C34878D82A}">
                    <a16:rowId xmlns:a16="http://schemas.microsoft.com/office/drawing/2014/main" val="4285010792"/>
                  </a:ext>
                </a:extLst>
              </a:tr>
              <a:tr h="413032">
                <a:tc>
                  <a:txBody>
                    <a:bodyPr/>
                    <a:lstStyle/>
                    <a:p>
                      <a:pPr marL="179997" rtl="0" fontAlgn="ctr">
                        <a:spcBef>
                          <a:spcPts val="0"/>
                        </a:spcBef>
                        <a:spcAft>
                          <a:spcPts val="0"/>
                        </a:spcAft>
                      </a:pPr>
                      <a:r>
                        <a:rPr lang="fr-FR" sz="1000" b="0" i="0" u="none" strike="noStrike" cap="none" dirty="0">
                          <a:solidFill>
                            <a:schemeClr val="accent1"/>
                          </a:solidFill>
                          <a:latin typeface="Calibri"/>
                          <a:cs typeface="Calibri"/>
                          <a:sym typeface="Arial"/>
                        </a:rPr>
                        <a:t>Les évaluateurs fournissent-ils la liste des donnée sous forme d'un tableau modèle prédéfini ou est-ce au porteur de choisir la mise en forme du tableau de rendu des données ?</a:t>
                      </a:r>
                    </a:p>
                  </a:txBody>
                  <a:tcPr marL="85170" marR="85170" marT="42585" marB="42585" anchor="ctr">
                    <a:solidFill>
                      <a:srgbClr val="F2F2F2"/>
                    </a:solidFill>
                  </a:tcPr>
                </a:tc>
                <a:tc>
                  <a:txBody>
                    <a:bodyPr/>
                    <a:lstStyle/>
                    <a:p>
                      <a:pPr rtl="0" fontAlgn="ctr">
                        <a:spcBef>
                          <a:spcPts val="0"/>
                        </a:spcBef>
                        <a:spcAft>
                          <a:spcPts val="0"/>
                        </a:spcAft>
                      </a:pPr>
                      <a:r>
                        <a:rPr lang="fr-FR" sz="1000" b="0" i="0" u="none" strike="noStrike" cap="none" dirty="0">
                          <a:solidFill>
                            <a:schemeClr val="dk1"/>
                          </a:solidFill>
                          <a:latin typeface="Calibri"/>
                          <a:cs typeface="Calibri"/>
                          <a:sym typeface="Arial"/>
                        </a:rPr>
                        <a:t>Non aucun modèle n'est fourni. Les évaluateurs fournissent une liste des données nécessaires pour l'évaluation de l’expérimentation.</a:t>
                      </a:r>
                    </a:p>
                  </a:txBody>
                  <a:tcPr marL="85170" marR="85170" marT="42585" marB="42585" anchor="ctr">
                    <a:solidFill>
                      <a:srgbClr val="F2F2F2"/>
                    </a:solidFill>
                  </a:tcPr>
                </a:tc>
                <a:extLst>
                  <a:ext uri="{0D108BD9-81ED-4DB2-BD59-A6C34878D82A}">
                    <a16:rowId xmlns:a16="http://schemas.microsoft.com/office/drawing/2014/main" val="186106103"/>
                  </a:ext>
                </a:extLst>
              </a:tr>
              <a:tr h="413032">
                <a:tc>
                  <a:txBody>
                    <a:bodyPr/>
                    <a:lstStyle/>
                    <a:p>
                      <a:pPr marL="127000" marR="0" lvl="0" indent="0" algn="just" rtl="0">
                        <a:spcBef>
                          <a:spcPts val="0"/>
                        </a:spcBef>
                        <a:spcAft>
                          <a:spcPts val="0"/>
                        </a:spcAft>
                        <a:buNone/>
                      </a:pPr>
                      <a:r>
                        <a:rPr lang="fr-FR" sz="1000" u="none" strike="noStrike" cap="none" dirty="0">
                          <a:solidFill>
                            <a:schemeClr val="accent1"/>
                          </a:solidFill>
                        </a:rPr>
                        <a:t>Comment faire si un même patient connait plusieurs parcours ?</a:t>
                      </a:r>
                    </a:p>
                  </a:txBody>
                  <a:tcPr marL="91450" marR="91450" marT="45725" marB="45725" anchor="ctr">
                    <a:solidFill>
                      <a:srgbClr val="F2F2F2"/>
                    </a:solidFill>
                  </a:tcPr>
                </a:tc>
                <a:tc>
                  <a:txBody>
                    <a:bodyPr/>
                    <a:lstStyle/>
                    <a:p>
                      <a:pPr marL="0" marR="0" lvl="0" indent="0" algn="just" rtl="0">
                        <a:spcBef>
                          <a:spcPts val="0"/>
                        </a:spcBef>
                        <a:spcAft>
                          <a:spcPts val="0"/>
                        </a:spcAft>
                        <a:buNone/>
                      </a:pPr>
                      <a:r>
                        <a:rPr lang="fr-FR" sz="1000" u="none" strike="noStrike" cap="none" dirty="0"/>
                        <a:t>Il faudra bien indiquer les différents parcours avec une date différente.</a:t>
                      </a:r>
                    </a:p>
                  </a:txBody>
                  <a:tcPr marL="91450" marR="91450" marT="45725" marB="45725">
                    <a:solidFill>
                      <a:srgbClr val="F2F2F2"/>
                    </a:solidFill>
                  </a:tcPr>
                </a:tc>
                <a:extLst>
                  <a:ext uri="{0D108BD9-81ED-4DB2-BD59-A6C34878D82A}">
                    <a16:rowId xmlns:a16="http://schemas.microsoft.com/office/drawing/2014/main" val="1565113585"/>
                  </a:ext>
                </a:extLst>
              </a:tr>
              <a:tr h="413032">
                <a:tc>
                  <a:txBody>
                    <a:bodyPr/>
                    <a:lstStyle/>
                    <a:p>
                      <a:pPr marL="127000" marR="0" lvl="0" indent="0" algn="l" rtl="0">
                        <a:spcBef>
                          <a:spcPts val="0"/>
                        </a:spcBef>
                        <a:spcAft>
                          <a:spcPts val="0"/>
                        </a:spcAft>
                        <a:buNone/>
                      </a:pPr>
                      <a:r>
                        <a:rPr lang="fr-FR" sz="1000" u="none" strike="noStrike" cap="none" dirty="0">
                          <a:solidFill>
                            <a:schemeClr val="accent1"/>
                          </a:solidFill>
                        </a:rPr>
                        <a:t>Est-il possible d’utiliser un n° rattaché à un patient existant au sein de l’expérimentation ?</a:t>
                      </a: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Oui, cela est possible, seulement si ce n° ne permet pas de tracer l’identité du patient (exemple : pas de n° d’IPP)</a:t>
                      </a:r>
                    </a:p>
                  </a:txBody>
                  <a:tcPr marL="91450" marR="91450" marT="45725" marB="45725" anchor="ctr">
                    <a:solidFill>
                      <a:srgbClr val="F2F2F2"/>
                    </a:solidFill>
                  </a:tcPr>
                </a:tc>
                <a:extLst>
                  <a:ext uri="{0D108BD9-81ED-4DB2-BD59-A6C34878D82A}">
                    <a16:rowId xmlns:a16="http://schemas.microsoft.com/office/drawing/2014/main" val="814087032"/>
                  </a:ext>
                </a:extLst>
              </a:tr>
              <a:tr h="413032">
                <a:tc>
                  <a:txBody>
                    <a:bodyPr/>
                    <a:lstStyle/>
                    <a:p>
                      <a:pPr marL="127000" marR="0" lvl="0" indent="0" algn="l" rtl="0">
                        <a:spcBef>
                          <a:spcPts val="0"/>
                        </a:spcBef>
                        <a:spcAft>
                          <a:spcPts val="0"/>
                        </a:spcAft>
                        <a:buNone/>
                      </a:pPr>
                      <a:r>
                        <a:rPr lang="fr-FR" sz="1000" u="none" strike="noStrike" cap="none" dirty="0">
                          <a:solidFill>
                            <a:schemeClr val="accent1"/>
                          </a:solidFill>
                        </a:rPr>
                        <a:t>Les NIR rejetés lors du paiement via la Plateforme Article 51 sont-ils à transmettre ?</a:t>
                      </a:r>
                      <a:endParaRPr sz="1000" u="none" strike="noStrike" cap="none" dirty="0">
                        <a:solidFill>
                          <a:schemeClr val="accent1"/>
                        </a:solidFill>
                      </a:endParaRPr>
                    </a:p>
                  </a:txBody>
                  <a:tcPr marL="91450" marR="91450" marT="45725" marB="45725" anchor="ctr">
                    <a:solidFill>
                      <a:srgbClr val="F2F2F2"/>
                    </a:solidFill>
                  </a:tcPr>
                </a:tc>
                <a:tc>
                  <a:txBody>
                    <a:bodyPr/>
                    <a:lstStyle/>
                    <a:p>
                      <a:pPr marL="0" marR="0" lvl="0" indent="0" algn="l" rtl="0">
                        <a:spcBef>
                          <a:spcPts val="0"/>
                        </a:spcBef>
                        <a:spcAft>
                          <a:spcPts val="0"/>
                        </a:spcAft>
                        <a:buNone/>
                      </a:pPr>
                      <a:r>
                        <a:rPr lang="fr-FR" sz="1000" u="none" strike="noStrike" cap="none" dirty="0"/>
                        <a:t>Oui</a:t>
                      </a:r>
                    </a:p>
                  </a:txBody>
                  <a:tcPr marL="91450" marR="91450" marT="45725" marB="45725" anchor="ctr">
                    <a:solidFill>
                      <a:srgbClr val="F2F2F2"/>
                    </a:solidFill>
                  </a:tcPr>
                </a:tc>
                <a:extLst>
                  <a:ext uri="{0D108BD9-81ED-4DB2-BD59-A6C34878D82A}">
                    <a16:rowId xmlns:a16="http://schemas.microsoft.com/office/drawing/2014/main" val="3954163331"/>
                  </a:ext>
                </a:extLst>
              </a:tr>
              <a:tr h="413032">
                <a:tc>
                  <a:txBody>
                    <a:bodyPr/>
                    <a:lstStyle/>
                    <a:p>
                      <a:pPr marL="127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u="none" strike="noStrike" cap="none" dirty="0">
                          <a:solidFill>
                            <a:schemeClr val="accent1"/>
                          </a:solidFill>
                        </a:rPr>
                        <a:t>Est-il possible d’adresser le fichier lorsque le format date n’est pas un format classique au data manager ?</a:t>
                      </a:r>
                    </a:p>
                  </a:txBody>
                  <a:tcPr marL="91450" marR="91450" marT="45725" marB="45725" anchor="ctr">
                    <a:solidFill>
                      <a:srgbClr val="F2F2F2"/>
                    </a:solidFill>
                  </a:tcPr>
                </a:tc>
                <a:tc>
                  <a:txBody>
                    <a:bodyPr/>
                    <a:lstStyle/>
                    <a:p>
                      <a:r>
                        <a:rPr lang="fr-FR" sz="1000" dirty="0">
                          <a:effectLst/>
                          <a:latin typeface="Segoe UI" panose="020B0502040204020203" pitchFamily="34" charset="0"/>
                        </a:rPr>
                        <a:t>Le logiciel qui est utilisé par le data manager données de santé gère un grand nombre de format. En cas de doute, il est possible d'exporter en format texte et d’indiquer entre parenthèse le format date et le data manager le reformatera.</a:t>
                      </a:r>
                      <a:endParaRPr lang="fr-FR" sz="1050" dirty="0">
                        <a:effectLst/>
                        <a:latin typeface="Arial" panose="020B0604020202020204" pitchFamily="34" charset="0"/>
                      </a:endParaRPr>
                    </a:p>
                  </a:txBody>
                  <a:tcPr marL="91450" marR="91450" marT="45725" marB="45725">
                    <a:solidFill>
                      <a:srgbClr val="F2F2F2"/>
                    </a:solidFill>
                  </a:tcPr>
                </a:tc>
                <a:extLst>
                  <a:ext uri="{0D108BD9-81ED-4DB2-BD59-A6C34878D82A}">
                    <a16:rowId xmlns:a16="http://schemas.microsoft.com/office/drawing/2014/main" val="4025372810"/>
                  </a:ext>
                </a:extLst>
              </a:tr>
              <a:tr h="413032">
                <a:tc>
                  <a:txBody>
                    <a:bodyPr/>
                    <a:lstStyle/>
                    <a:p>
                      <a:pPr marL="179997" rtl="0" fontAlgn="ctr">
                        <a:spcBef>
                          <a:spcPts val="0"/>
                        </a:spcBef>
                        <a:spcAft>
                          <a:spcPts val="0"/>
                        </a:spcAft>
                      </a:pPr>
                      <a:r>
                        <a:rPr lang="fr-FR" sz="1000" b="0" i="0" u="none" strike="noStrike" cap="none" dirty="0">
                          <a:solidFill>
                            <a:schemeClr val="accent1"/>
                          </a:solidFill>
                          <a:latin typeface="Calibri"/>
                          <a:cs typeface="Calibri"/>
                          <a:sym typeface="Arial"/>
                        </a:rPr>
                        <a:t>Quand l’évaluateur doit contacter le porteur pour sélectionner les données utiles à l’évaluation ?</a:t>
                      </a:r>
                    </a:p>
                  </a:txBody>
                  <a:tcPr marL="85170" marR="85170" marT="42585" marB="42585" anchor="ctr">
                    <a:solidFill>
                      <a:srgbClr val="F2F2F2"/>
                    </a:solidFill>
                  </a:tcPr>
                </a:tc>
                <a:tc>
                  <a:txBody>
                    <a:bodyPr/>
                    <a:lstStyle/>
                    <a:p>
                      <a:pPr rtl="0" fontAlgn="ctr">
                        <a:spcBef>
                          <a:spcPts val="0"/>
                        </a:spcBef>
                        <a:spcAft>
                          <a:spcPts val="0"/>
                        </a:spcAft>
                      </a:pPr>
                      <a:r>
                        <a:rPr lang="fr-FR" sz="1000" b="0" i="0" u="none" strike="noStrike" cap="none" dirty="0">
                          <a:solidFill>
                            <a:schemeClr val="dk1"/>
                          </a:solidFill>
                          <a:latin typeface="Calibri"/>
                          <a:cs typeface="Calibri"/>
                          <a:sym typeface="Arial"/>
                        </a:rPr>
                        <a:t>L’évaluateur contacte le porteur lors de l’élaboration du protocole.</a:t>
                      </a:r>
                    </a:p>
                  </a:txBody>
                  <a:tcPr marL="85170" marR="85170" marT="42585" marB="42585" anchor="ctr">
                    <a:solidFill>
                      <a:srgbClr val="F2F2F2"/>
                    </a:solidFill>
                  </a:tcPr>
                </a:tc>
                <a:extLst>
                  <a:ext uri="{0D108BD9-81ED-4DB2-BD59-A6C34878D82A}">
                    <a16:rowId xmlns:a16="http://schemas.microsoft.com/office/drawing/2014/main" val="3980731849"/>
                  </a:ext>
                </a:extLst>
              </a:tr>
            </a:tbl>
          </a:graphicData>
        </a:graphic>
      </p:graphicFrame>
    </p:spTree>
    <p:extLst>
      <p:ext uri="{BB962C8B-B14F-4D97-AF65-F5344CB8AC3E}">
        <p14:creationId xmlns:p14="http://schemas.microsoft.com/office/powerpoint/2010/main" val="132356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p:nvPr/>
        </p:nvSpPr>
        <p:spPr>
          <a:xfrm>
            <a:off x="0" y="0"/>
            <a:ext cx="3257006" cy="705647"/>
          </a:xfrm>
          <a:custGeom>
            <a:avLst/>
            <a:gdLst/>
            <a:ahLst/>
            <a:cxnLst/>
            <a:rect l="l" t="t" r="r" b="b"/>
            <a:pathLst>
              <a:path w="3257006" h="705647" extrusionOk="0">
                <a:moveTo>
                  <a:pt x="0" y="0"/>
                </a:moveTo>
                <a:lnTo>
                  <a:pt x="2377440" y="0"/>
                </a:lnTo>
                <a:lnTo>
                  <a:pt x="3257006" y="705647"/>
                </a:lnTo>
                <a:lnTo>
                  <a:pt x="0" y="705647"/>
                </a:lnTo>
                <a:lnTo>
                  <a:pt x="0" y="0"/>
                </a:lnTo>
                <a:close/>
              </a:path>
            </a:pathLst>
          </a:custGeom>
          <a:solidFill>
            <a:srgbClr val="F2F2F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7" name="Google Shape;127;p3"/>
          <p:cNvSpPr/>
          <p:nvPr/>
        </p:nvSpPr>
        <p:spPr>
          <a:xfrm rot="10800000">
            <a:off x="2433823" y="4188"/>
            <a:ext cx="6710176" cy="705647"/>
          </a:xfrm>
          <a:custGeom>
            <a:avLst/>
            <a:gdLst/>
            <a:ahLst/>
            <a:cxnLst/>
            <a:rect l="l" t="t" r="r" b="b"/>
            <a:pathLst>
              <a:path w="3291287" h="705647" extrusionOk="0">
                <a:moveTo>
                  <a:pt x="0" y="0"/>
                </a:moveTo>
                <a:lnTo>
                  <a:pt x="2868879" y="2885"/>
                </a:lnTo>
                <a:lnTo>
                  <a:pt x="3291287" y="699823"/>
                </a:lnTo>
                <a:lnTo>
                  <a:pt x="0" y="705647"/>
                </a:lnTo>
                <a:lnTo>
                  <a:pt x="0" y="0"/>
                </a:lnTo>
                <a:close/>
              </a:path>
            </a:pathLst>
          </a:custGeom>
          <a:solidFill>
            <a:srgbClr val="306E9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Arial"/>
              <a:buNone/>
            </a:pPr>
            <a:endParaRPr sz="2000" b="1">
              <a:solidFill>
                <a:schemeClr val="lt1"/>
              </a:solidFill>
              <a:latin typeface="Yanone Kaffeesatz"/>
              <a:ea typeface="Yanone Kaffeesatz"/>
              <a:cs typeface="Yanone Kaffeesatz"/>
              <a:sym typeface="Yanone Kaffeesatz"/>
            </a:endParaRPr>
          </a:p>
        </p:txBody>
      </p:sp>
      <p:sp>
        <p:nvSpPr>
          <p:cNvPr id="128" name="Google Shape;128;p3"/>
          <p:cNvSpPr txBox="1"/>
          <p:nvPr/>
        </p:nvSpPr>
        <p:spPr>
          <a:xfrm>
            <a:off x="3188472" y="47924"/>
            <a:ext cx="5955527" cy="631265"/>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lt1"/>
              </a:buClr>
              <a:buSzPts val="2400"/>
              <a:buFont typeface="Arial"/>
              <a:buNone/>
            </a:pPr>
            <a:r>
              <a:rPr lang="fr-FR" sz="2400" b="1" dirty="0">
                <a:solidFill>
                  <a:schemeClr val="lt1"/>
                </a:solidFill>
                <a:latin typeface="Yanone Kaffeesatz"/>
                <a:ea typeface="Yanone Kaffeesatz"/>
                <a:cs typeface="Yanone Kaffeesatz"/>
                <a:sym typeface="Yanone Kaffeesatz"/>
              </a:rPr>
              <a:t>Contacts</a:t>
            </a:r>
            <a:endParaRPr dirty="0"/>
          </a:p>
        </p:txBody>
      </p:sp>
      <p:sp>
        <p:nvSpPr>
          <p:cNvPr id="129" name="Google Shape;1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130" name="Google Shape;130;p3" descr="Article 51 : la Cnam et le Ministère des Solidarités et de la ..."/>
          <p:cNvPicPr preferRelativeResize="0"/>
          <p:nvPr/>
        </p:nvPicPr>
        <p:blipFill rotWithShape="1">
          <a:blip r:embed="rId3">
            <a:alphaModFix/>
          </a:blip>
          <a:srcRect l="32025" t="17444" r="29916" b="24732"/>
          <a:stretch/>
        </p:blipFill>
        <p:spPr>
          <a:xfrm>
            <a:off x="100848" y="56313"/>
            <a:ext cx="1116063" cy="1130454"/>
          </a:xfrm>
          <a:prstGeom prst="rect">
            <a:avLst/>
          </a:prstGeom>
          <a:noFill/>
          <a:ln>
            <a:noFill/>
          </a:ln>
        </p:spPr>
      </p:pic>
      <p:sp>
        <p:nvSpPr>
          <p:cNvPr id="9" name="Rectangle : coins arrondis 8">
            <a:extLst>
              <a:ext uri="{FF2B5EF4-FFF2-40B4-BE49-F238E27FC236}">
                <a16:creationId xmlns:a16="http://schemas.microsoft.com/office/drawing/2014/main" id="{ADDBE8CB-5821-4BDD-825D-D4CAC0445340}"/>
              </a:ext>
            </a:extLst>
          </p:cNvPr>
          <p:cNvSpPr/>
          <p:nvPr/>
        </p:nvSpPr>
        <p:spPr>
          <a:xfrm>
            <a:off x="337351" y="1445105"/>
            <a:ext cx="8177999" cy="476931"/>
          </a:xfrm>
          <a:prstGeom prst="roundRect">
            <a:avLst>
              <a:gd name="adj" fmla="val 3573"/>
            </a:avLst>
          </a:prstGeom>
          <a:solidFill>
            <a:schemeClr val="bg1"/>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2"/>
                </a:solidFill>
              </a:rPr>
              <a:t>N’hésitez pas à contacter les personnes suivantes selon vos questions</a:t>
            </a:r>
            <a:r>
              <a:rPr lang="fr-FR" b="1" dirty="0">
                <a:solidFill>
                  <a:schemeClr val="bg2"/>
                </a:solidFill>
              </a:rPr>
              <a:t> </a:t>
            </a:r>
          </a:p>
        </p:txBody>
      </p:sp>
      <p:sp>
        <p:nvSpPr>
          <p:cNvPr id="2" name="ZoneTexte 1">
            <a:extLst>
              <a:ext uri="{FF2B5EF4-FFF2-40B4-BE49-F238E27FC236}">
                <a16:creationId xmlns:a16="http://schemas.microsoft.com/office/drawing/2014/main" id="{804A700F-3A77-4B81-B0D7-0F503201C8AE}"/>
              </a:ext>
            </a:extLst>
          </p:cNvPr>
          <p:cNvSpPr txBox="1"/>
          <p:nvPr/>
        </p:nvSpPr>
        <p:spPr>
          <a:xfrm>
            <a:off x="1491449" y="2435829"/>
            <a:ext cx="7023902"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a:ln>
                  <a:noFill/>
                </a:ln>
                <a:solidFill>
                  <a:srgbClr val="44546A"/>
                </a:solidFill>
                <a:effectLst/>
                <a:uLnTx/>
                <a:uFillTx/>
                <a:latin typeface="Arial"/>
                <a:ea typeface="+mn-ea"/>
                <a:cs typeface="+mn-cs"/>
                <a:sym typeface="Arial"/>
              </a:rPr>
              <a:t>Tiers de confiance </a:t>
            </a: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(CPAM Ille-et-Vilaine) </a:t>
            </a:r>
            <a:r>
              <a:rPr kumimoji="0" lang="fr-FR" sz="1400" b="1" i="0" u="none" strike="noStrike" kern="0" cap="none" spc="0" normalizeH="0" baseline="0" noProof="0" dirty="0">
                <a:ln>
                  <a:noFill/>
                </a:ln>
                <a:solidFill>
                  <a:srgbClr val="44546A"/>
                </a:solidFill>
                <a:effectLst/>
                <a:uLnTx/>
                <a:uFillTx/>
                <a:latin typeface="Arial"/>
                <a:ea typeface="+mn-ea"/>
                <a:cs typeface="+mn-cs"/>
                <a:sym typeface="Wingdings" panose="05000000000000000000" pitchFamily="2" charset="2"/>
              </a:rPr>
              <a:t> question concernant les données nominatives </a:t>
            </a:r>
            <a:endParaRPr kumimoji="0" lang="fr-FR" sz="1400" b="1" i="0" u="none" strike="noStrike" kern="0" cap="none" spc="0" normalizeH="0" baseline="0" noProof="0" dirty="0">
              <a:ln>
                <a:noFill/>
              </a:ln>
              <a:solidFill>
                <a:srgbClr val="44546A"/>
              </a:solidFill>
              <a:effectLst/>
              <a:uLnTx/>
              <a:uFillTx/>
              <a:latin typeface="Arial"/>
              <a:ea typeface="+mn-ea"/>
              <a:cs typeface="+mn-cs"/>
              <a:sym typeface="Arial"/>
            </a:endParaRPr>
          </a:p>
          <a:p>
            <a:pPr marL="285750" marR="0" lvl="2"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RIVOALEN Loïc : loic.rivoalen@assurance-maladie.fr</a:t>
            </a:r>
          </a:p>
          <a:p>
            <a:pPr marL="285750" marR="0" lvl="2"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BOURIC Stéphanie : stephanie.bouric@assurance-maladie.fr</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400" b="0" i="0" u="none" strike="noStrike" kern="0" cap="none" spc="0" normalizeH="0" baseline="0" noProof="0" dirty="0">
              <a:ln>
                <a:noFill/>
              </a:ln>
              <a:solidFill>
                <a:srgbClr val="44546A"/>
              </a:solidFill>
              <a:effectLst/>
              <a:uLnTx/>
              <a:uFillTx/>
              <a:latin typeface="Arial"/>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fr-FR" sz="1400" b="0" i="0" u="none" strike="noStrike" kern="0" cap="none" spc="0" normalizeH="0" baseline="0" noProof="0" dirty="0">
              <a:ln>
                <a:noFill/>
              </a:ln>
              <a:solidFill>
                <a:srgbClr val="44546A"/>
              </a:solidFill>
              <a:effectLst/>
              <a:uLnTx/>
              <a:uFillTx/>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a:ln>
                  <a:noFill/>
                </a:ln>
                <a:solidFill>
                  <a:srgbClr val="44546A"/>
                </a:solidFill>
                <a:effectLst/>
                <a:uLnTx/>
                <a:uFillTx/>
                <a:latin typeface="Arial"/>
                <a:ea typeface="+mn-ea"/>
                <a:cs typeface="+mn-cs"/>
                <a:sym typeface="Arial"/>
              </a:rPr>
              <a:t>Data-manager données de santé </a:t>
            </a: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(CPAM Loire Atlantique) </a:t>
            </a:r>
            <a:r>
              <a:rPr kumimoji="0" lang="fr-FR" sz="1400" b="1" i="0" u="none" strike="noStrike" kern="0" cap="none" spc="0" normalizeH="0" baseline="0" noProof="0" dirty="0">
                <a:ln>
                  <a:noFill/>
                </a:ln>
                <a:solidFill>
                  <a:srgbClr val="44546A"/>
                </a:solidFill>
                <a:effectLst/>
                <a:uLnTx/>
                <a:uFillTx/>
                <a:latin typeface="Arial"/>
                <a:ea typeface="+mn-ea"/>
                <a:cs typeface="+mn-cs"/>
                <a:sym typeface="Wingdings" panose="05000000000000000000" pitchFamily="2" charset="2"/>
              </a:rPr>
              <a:t> question concernant le dépôt et/ou l’extraction </a:t>
            </a:r>
            <a:endParaRPr kumimoji="0" lang="fr-FR" sz="1400" b="0" i="0" u="none" strike="noStrike" kern="0" cap="none" spc="0" normalizeH="0" baseline="0" noProof="0" dirty="0">
              <a:ln>
                <a:noFill/>
              </a:ln>
              <a:solidFill>
                <a:srgbClr val="44546A"/>
              </a:solidFill>
              <a:effectLst/>
              <a:uLnTx/>
              <a:uFillTx/>
              <a:latin typeface="Arial"/>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CHAUVEAU Oriane : oriane.chauveau-ext@assurance-maladie.fr</a:t>
            </a: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SAMSON Solène : solene.samson@assurance-maladie.fr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44546A"/>
              </a:solidFill>
              <a:effectLst/>
              <a:uLnTx/>
              <a:uFillTx/>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44546A"/>
              </a:solidFill>
              <a:effectLst/>
              <a:uLnTx/>
              <a:uFillTx/>
              <a:latin typeface="Arial"/>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sng" strike="noStrike" kern="0" cap="none" spc="0" normalizeH="0" baseline="0" noProof="0" dirty="0" err="1">
                <a:ln>
                  <a:noFill/>
                </a:ln>
                <a:solidFill>
                  <a:srgbClr val="44546A"/>
                </a:solidFill>
                <a:effectLst/>
                <a:uLnTx/>
                <a:uFillTx/>
                <a:latin typeface="Arial"/>
                <a:ea typeface="+mn-ea"/>
                <a:cs typeface="+mn-cs"/>
                <a:sym typeface="Arial"/>
              </a:rPr>
              <a:t>Celeval</a:t>
            </a: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 (CNAM) </a:t>
            </a:r>
            <a:r>
              <a:rPr kumimoji="0" lang="fr-FR" sz="1400" b="1" i="0" u="none" strike="noStrike" kern="0" cap="none" spc="0" normalizeH="0" baseline="0" noProof="0" dirty="0">
                <a:ln>
                  <a:noFill/>
                </a:ln>
                <a:solidFill>
                  <a:srgbClr val="44546A"/>
                </a:solidFill>
                <a:effectLst/>
                <a:uLnTx/>
                <a:uFillTx/>
                <a:latin typeface="Arial"/>
                <a:ea typeface="+mn-ea"/>
                <a:cs typeface="+mn-cs"/>
                <a:sym typeface="Wingdings" panose="05000000000000000000" pitchFamily="2" charset="2"/>
              </a:rPr>
              <a:t> question concernant le processus de mise à disposition des données </a:t>
            </a:r>
            <a:endParaRPr kumimoji="0" lang="fr-FR" sz="1400" b="1" i="0" u="none" strike="noStrike" kern="0" cap="none" spc="0" normalizeH="0" baseline="0" noProof="0" dirty="0">
              <a:ln>
                <a:noFill/>
              </a:ln>
              <a:solidFill>
                <a:srgbClr val="44546A"/>
              </a:solidFill>
              <a:effectLst/>
              <a:uLnTx/>
              <a:uFillTx/>
              <a:latin typeface="Arial"/>
              <a:ea typeface="+mn-ea"/>
              <a:cs typeface="+mn-cs"/>
              <a:sym typeface="Arial"/>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400" b="0" i="0" u="none" strike="noStrike" kern="0" cap="none" spc="0" normalizeH="0" baseline="0" noProof="0" dirty="0">
                <a:ln>
                  <a:noFill/>
                </a:ln>
                <a:solidFill>
                  <a:srgbClr val="44546A"/>
                </a:solidFill>
                <a:effectLst/>
                <a:uLnTx/>
                <a:uFillTx/>
                <a:latin typeface="Arial"/>
                <a:ea typeface="+mn-ea"/>
                <a:cs typeface="+mn-cs"/>
                <a:sym typeface="Arial"/>
              </a:rPr>
              <a:t>DREISTADT Stéphanie : stephanie.dreistadt@assurance-maladie.fr</a:t>
            </a:r>
          </a:p>
          <a:p>
            <a:endParaRPr lang="fr-FR" dirty="0"/>
          </a:p>
        </p:txBody>
      </p:sp>
      <p:pic>
        <p:nvPicPr>
          <p:cNvPr id="5" name="Image 4">
            <a:extLst>
              <a:ext uri="{FF2B5EF4-FFF2-40B4-BE49-F238E27FC236}">
                <a16:creationId xmlns:a16="http://schemas.microsoft.com/office/drawing/2014/main" id="{A3FC3A27-1A5D-4789-859B-35BB4D39269B}"/>
              </a:ext>
            </a:extLst>
          </p:cNvPr>
          <p:cNvPicPr>
            <a:picLocks noChangeAspect="1"/>
          </p:cNvPicPr>
          <p:nvPr/>
        </p:nvPicPr>
        <p:blipFill>
          <a:blip r:embed="rId4"/>
          <a:stretch>
            <a:fillRect/>
          </a:stretch>
        </p:blipFill>
        <p:spPr>
          <a:xfrm>
            <a:off x="339024" y="2510019"/>
            <a:ext cx="891114" cy="891114"/>
          </a:xfrm>
          <a:prstGeom prst="rect">
            <a:avLst/>
          </a:prstGeom>
        </p:spPr>
      </p:pic>
      <p:pic>
        <p:nvPicPr>
          <p:cNvPr id="7" name="Image 6">
            <a:extLst>
              <a:ext uri="{FF2B5EF4-FFF2-40B4-BE49-F238E27FC236}">
                <a16:creationId xmlns:a16="http://schemas.microsoft.com/office/drawing/2014/main" id="{5AD3F4FA-46F9-42AE-AC90-C6F6DC46C727}"/>
              </a:ext>
            </a:extLst>
          </p:cNvPr>
          <p:cNvPicPr>
            <a:picLocks noChangeAspect="1"/>
          </p:cNvPicPr>
          <p:nvPr/>
        </p:nvPicPr>
        <p:blipFill>
          <a:blip r:embed="rId5"/>
          <a:stretch>
            <a:fillRect/>
          </a:stretch>
        </p:blipFill>
        <p:spPr>
          <a:xfrm>
            <a:off x="324556" y="4978631"/>
            <a:ext cx="868527" cy="868527"/>
          </a:xfrm>
          <a:prstGeom prst="rect">
            <a:avLst/>
          </a:prstGeom>
        </p:spPr>
      </p:pic>
      <p:pic>
        <p:nvPicPr>
          <p:cNvPr id="10" name="Image 9">
            <a:extLst>
              <a:ext uri="{FF2B5EF4-FFF2-40B4-BE49-F238E27FC236}">
                <a16:creationId xmlns:a16="http://schemas.microsoft.com/office/drawing/2014/main" id="{EA5F8CEF-DF96-4555-B967-A3E93B347A77}"/>
              </a:ext>
            </a:extLst>
          </p:cNvPr>
          <p:cNvPicPr>
            <a:picLocks noChangeAspect="1"/>
          </p:cNvPicPr>
          <p:nvPr/>
        </p:nvPicPr>
        <p:blipFill>
          <a:blip r:embed="rId6"/>
          <a:stretch>
            <a:fillRect/>
          </a:stretch>
        </p:blipFill>
        <p:spPr>
          <a:xfrm>
            <a:off x="324556" y="3764571"/>
            <a:ext cx="868527" cy="868527"/>
          </a:xfrm>
          <a:prstGeom prst="rect">
            <a:avLst/>
          </a:prstGeom>
        </p:spPr>
      </p:pic>
    </p:spTree>
    <p:extLst>
      <p:ext uri="{BB962C8B-B14F-4D97-AF65-F5344CB8AC3E}">
        <p14:creationId xmlns:p14="http://schemas.microsoft.com/office/powerpoint/2010/main" val="1613037090"/>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3117</TotalTime>
  <Words>1908</Words>
  <Application>Microsoft Office PowerPoint</Application>
  <PresentationFormat>Affichage à l'écran (4:3)</PresentationFormat>
  <Paragraphs>148</Paragraphs>
  <Slides>7</Slides>
  <Notes>7</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7</vt:i4>
      </vt:variant>
    </vt:vector>
  </HeadingPairs>
  <TitlesOfParts>
    <vt:vector size="14" baseType="lpstr">
      <vt:lpstr>Segoe UI</vt:lpstr>
      <vt:lpstr>Arial</vt:lpstr>
      <vt:lpstr>Calibri</vt:lpstr>
      <vt:lpstr>Wingdings</vt:lpstr>
      <vt:lpstr>Yanone Kaffeesatz</vt:lpstr>
      <vt:lpstr>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Claire-Marie BELLERY</dc:creator>
  <cp:lastModifiedBy>CHAPON, Michel (DGOS/DIRECTION/DIR)</cp:lastModifiedBy>
  <cp:revision>63</cp:revision>
  <dcterms:created xsi:type="dcterms:W3CDTF">2020-01-23T14:31:28Z</dcterms:created>
  <dcterms:modified xsi:type="dcterms:W3CDTF">2022-09-16T08:19:23Z</dcterms:modified>
</cp:coreProperties>
</file>