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5"/>
  </p:sldMasterIdLst>
  <p:notesMasterIdLst>
    <p:notesMasterId r:id="rId20"/>
  </p:notesMasterIdLst>
  <p:handoutMasterIdLst>
    <p:handoutMasterId r:id="rId21"/>
  </p:handoutMasterIdLst>
  <p:sldIdLst>
    <p:sldId id="281" r:id="rId6"/>
    <p:sldId id="282" r:id="rId7"/>
    <p:sldId id="285" r:id="rId8"/>
    <p:sldId id="284" r:id="rId9"/>
    <p:sldId id="286" r:id="rId10"/>
    <p:sldId id="291" r:id="rId11"/>
    <p:sldId id="290" r:id="rId12"/>
    <p:sldId id="289" r:id="rId13"/>
    <p:sldId id="288" r:id="rId14"/>
    <p:sldId id="292" r:id="rId15"/>
    <p:sldId id="293" r:id="rId16"/>
    <p:sldId id="283" r:id="rId17"/>
    <p:sldId id="287" r:id="rId18"/>
    <p:sldId id="294" r:id="rId1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006EA5"/>
    <a:srgbClr val="00D0E6"/>
    <a:srgbClr val="21EAFF"/>
    <a:srgbClr val="FF9B09"/>
    <a:srgbClr val="425D98"/>
    <a:srgbClr val="8BA0B6"/>
    <a:srgbClr val="849AB2"/>
    <a:srgbClr val="869CB3"/>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56" autoAdjust="0"/>
    <p:restoredTop sz="94660"/>
  </p:normalViewPr>
  <p:slideViewPr>
    <p:cSldViewPr>
      <p:cViewPr varScale="1">
        <p:scale>
          <a:sx n="71" d="100"/>
          <a:sy n="71" d="100"/>
        </p:scale>
        <p:origin x="300" y="156"/>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303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5976186-90A7-4D8D-8CD2-4C5E2378CAF3}" type="datetimeFigureOut">
              <a:rPr lang="fr-FR" smtClean="0"/>
              <a:pPr/>
              <a:t>18/05/2019</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801E4C6-9A65-4782-9C5C-52895DDFBACE}" type="slidenum">
              <a:rPr lang="fr-FR" smtClean="0"/>
              <a:pPr/>
              <a:t>‹N°›</a:t>
            </a:fld>
            <a:endParaRPr lang="fr-FR"/>
          </a:p>
        </p:txBody>
      </p:sp>
    </p:spTree>
    <p:extLst>
      <p:ext uri="{BB962C8B-B14F-4D97-AF65-F5344CB8AC3E}">
        <p14:creationId xmlns:p14="http://schemas.microsoft.com/office/powerpoint/2010/main" val="1209815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28729E0-A250-4097-99B8-A819D6F3D1DC}" type="datetimeFigureOut">
              <a:rPr lang="fr-FR" smtClean="0"/>
              <a:t>18/05/2019</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560FA84-6E1F-4455-B928-32235E6C591A}" type="slidenum">
              <a:rPr lang="fr-FR" smtClean="0"/>
              <a:t>‹N°›</a:t>
            </a:fld>
            <a:endParaRPr lang="fr-FR"/>
          </a:p>
        </p:txBody>
      </p:sp>
    </p:spTree>
    <p:extLst>
      <p:ext uri="{BB962C8B-B14F-4D97-AF65-F5344CB8AC3E}">
        <p14:creationId xmlns:p14="http://schemas.microsoft.com/office/powerpoint/2010/main" val="265803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6433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ectangle 8"/>
          <p:cNvSpPr/>
          <p:nvPr userDrawn="1"/>
        </p:nvSpPr>
        <p:spPr>
          <a:xfrm flipH="1">
            <a:off x="1799184" y="0"/>
            <a:ext cx="7344816" cy="1203658"/>
          </a:xfrm>
          <a:custGeom>
            <a:avLst/>
            <a:gdLst>
              <a:gd name="connsiteX0" fmla="*/ 0 w 6444208"/>
              <a:gd name="connsiteY0" fmla="*/ 0 h 1056159"/>
              <a:gd name="connsiteX1" fmla="*/ 6444208 w 6444208"/>
              <a:gd name="connsiteY1" fmla="*/ 0 h 1056159"/>
              <a:gd name="connsiteX2" fmla="*/ 6444208 w 6444208"/>
              <a:gd name="connsiteY2" fmla="*/ 1056159 h 1056159"/>
              <a:gd name="connsiteX3" fmla="*/ 0 w 6444208"/>
              <a:gd name="connsiteY3" fmla="*/ 1056159 h 1056159"/>
              <a:gd name="connsiteX4" fmla="*/ 0 w 6444208"/>
              <a:gd name="connsiteY4" fmla="*/ 0 h 1056159"/>
              <a:gd name="connsiteX0" fmla="*/ 0 w 6444208"/>
              <a:gd name="connsiteY0" fmla="*/ 0 h 1056159"/>
              <a:gd name="connsiteX1" fmla="*/ 6444208 w 6444208"/>
              <a:gd name="connsiteY1" fmla="*/ 0 h 1056159"/>
              <a:gd name="connsiteX2" fmla="*/ 5760920 w 6444208"/>
              <a:gd name="connsiteY2" fmla="*/ 1046110 h 1056159"/>
              <a:gd name="connsiteX3" fmla="*/ 0 w 6444208"/>
              <a:gd name="connsiteY3" fmla="*/ 1056159 h 1056159"/>
              <a:gd name="connsiteX4" fmla="*/ 0 w 6444208"/>
              <a:gd name="connsiteY4" fmla="*/ 0 h 1056159"/>
              <a:gd name="connsiteX0" fmla="*/ 0 w 6444208"/>
              <a:gd name="connsiteY0" fmla="*/ 0 h 1056159"/>
              <a:gd name="connsiteX1" fmla="*/ 6444208 w 6444208"/>
              <a:gd name="connsiteY1" fmla="*/ 0 h 1056159"/>
              <a:gd name="connsiteX2" fmla="*/ 5489615 w 6444208"/>
              <a:gd name="connsiteY2" fmla="*/ 915481 h 1056159"/>
              <a:gd name="connsiteX3" fmla="*/ 0 w 6444208"/>
              <a:gd name="connsiteY3" fmla="*/ 1056159 h 1056159"/>
              <a:gd name="connsiteX4" fmla="*/ 0 w 6444208"/>
              <a:gd name="connsiteY4" fmla="*/ 0 h 1056159"/>
              <a:gd name="connsiteX0" fmla="*/ 0 w 6444208"/>
              <a:gd name="connsiteY0" fmla="*/ 0 h 1056159"/>
              <a:gd name="connsiteX1" fmla="*/ 6444208 w 6444208"/>
              <a:gd name="connsiteY1" fmla="*/ 0 h 1056159"/>
              <a:gd name="connsiteX2" fmla="*/ 5861404 w 6444208"/>
              <a:gd name="connsiteY2" fmla="*/ 1046110 h 1056159"/>
              <a:gd name="connsiteX3" fmla="*/ 0 w 6444208"/>
              <a:gd name="connsiteY3" fmla="*/ 1056159 h 1056159"/>
              <a:gd name="connsiteX4" fmla="*/ 0 w 6444208"/>
              <a:gd name="connsiteY4" fmla="*/ 0 h 1056159"/>
              <a:gd name="connsiteX0" fmla="*/ 0 w 6972305"/>
              <a:gd name="connsiteY0" fmla="*/ 0 h 1182617"/>
              <a:gd name="connsiteX1" fmla="*/ 6444208 w 6972305"/>
              <a:gd name="connsiteY1" fmla="*/ 0 h 1182617"/>
              <a:gd name="connsiteX2" fmla="*/ 5861404 w 6972305"/>
              <a:gd name="connsiteY2" fmla="*/ 1046110 h 1182617"/>
              <a:gd name="connsiteX3" fmla="*/ 0 w 6972305"/>
              <a:gd name="connsiteY3" fmla="*/ 1056159 h 1182617"/>
              <a:gd name="connsiteX4" fmla="*/ 0 w 6972305"/>
              <a:gd name="connsiteY4" fmla="*/ 0 h 1182617"/>
              <a:gd name="connsiteX0" fmla="*/ 0 w 6848269"/>
              <a:gd name="connsiteY0" fmla="*/ 0 h 1169098"/>
              <a:gd name="connsiteX1" fmla="*/ 6444208 w 6848269"/>
              <a:gd name="connsiteY1" fmla="*/ 0 h 1169098"/>
              <a:gd name="connsiteX2" fmla="*/ 5379083 w 6848269"/>
              <a:gd name="connsiteY2" fmla="*/ 1015965 h 1169098"/>
              <a:gd name="connsiteX3" fmla="*/ 0 w 6848269"/>
              <a:gd name="connsiteY3" fmla="*/ 1056159 h 1169098"/>
              <a:gd name="connsiteX4" fmla="*/ 0 w 6848269"/>
              <a:gd name="connsiteY4" fmla="*/ 0 h 1169098"/>
              <a:gd name="connsiteX0" fmla="*/ 0 w 6705179"/>
              <a:gd name="connsiteY0" fmla="*/ 0 h 1421596"/>
              <a:gd name="connsiteX1" fmla="*/ 6444208 w 6705179"/>
              <a:gd name="connsiteY1" fmla="*/ 0 h 1421596"/>
              <a:gd name="connsiteX2" fmla="*/ 5379083 w 6705179"/>
              <a:gd name="connsiteY2" fmla="*/ 1015965 h 1421596"/>
              <a:gd name="connsiteX3" fmla="*/ 0 w 6705179"/>
              <a:gd name="connsiteY3" fmla="*/ 1056159 h 1421596"/>
              <a:gd name="connsiteX4" fmla="*/ 0 w 6705179"/>
              <a:gd name="connsiteY4" fmla="*/ 0 h 1421596"/>
              <a:gd name="connsiteX0" fmla="*/ 0 w 6601586"/>
              <a:gd name="connsiteY0" fmla="*/ 0 h 1188926"/>
              <a:gd name="connsiteX1" fmla="*/ 6444208 w 6601586"/>
              <a:gd name="connsiteY1" fmla="*/ 0 h 1188926"/>
              <a:gd name="connsiteX2" fmla="*/ 3570380 w 6601586"/>
              <a:gd name="connsiteY2" fmla="*/ 573837 h 1188926"/>
              <a:gd name="connsiteX3" fmla="*/ 0 w 6601586"/>
              <a:gd name="connsiteY3" fmla="*/ 1056159 h 1188926"/>
              <a:gd name="connsiteX4" fmla="*/ 0 w 6601586"/>
              <a:gd name="connsiteY4" fmla="*/ 0 h 1188926"/>
              <a:gd name="connsiteX0" fmla="*/ 0 w 6108207"/>
              <a:gd name="connsiteY0" fmla="*/ 0 h 1091135"/>
              <a:gd name="connsiteX1" fmla="*/ 5871452 w 6108207"/>
              <a:gd name="connsiteY1" fmla="*/ 281354 h 1091135"/>
              <a:gd name="connsiteX2" fmla="*/ 3570380 w 6108207"/>
              <a:gd name="connsiteY2" fmla="*/ 573837 h 1091135"/>
              <a:gd name="connsiteX3" fmla="*/ 0 w 6108207"/>
              <a:gd name="connsiteY3" fmla="*/ 1056159 h 1091135"/>
              <a:gd name="connsiteX4" fmla="*/ 0 w 6108207"/>
              <a:gd name="connsiteY4" fmla="*/ 0 h 1091135"/>
              <a:gd name="connsiteX0" fmla="*/ 0 w 5871452"/>
              <a:gd name="connsiteY0" fmla="*/ 0 h 1091135"/>
              <a:gd name="connsiteX1" fmla="*/ 5871452 w 5871452"/>
              <a:gd name="connsiteY1" fmla="*/ 281354 h 1091135"/>
              <a:gd name="connsiteX2" fmla="*/ 3570380 w 5871452"/>
              <a:gd name="connsiteY2" fmla="*/ 573837 h 1091135"/>
              <a:gd name="connsiteX3" fmla="*/ 0 w 5871452"/>
              <a:gd name="connsiteY3" fmla="*/ 1056159 h 1091135"/>
              <a:gd name="connsiteX4" fmla="*/ 0 w 5871452"/>
              <a:gd name="connsiteY4" fmla="*/ 0 h 1091135"/>
              <a:gd name="connsiteX0" fmla="*/ 0 w 6544692"/>
              <a:gd name="connsiteY0" fmla="*/ 0 h 1093359"/>
              <a:gd name="connsiteX1" fmla="*/ 6544692 w 6544692"/>
              <a:gd name="connsiteY1" fmla="*/ 30145 h 1093359"/>
              <a:gd name="connsiteX2" fmla="*/ 3570380 w 6544692"/>
              <a:gd name="connsiteY2" fmla="*/ 573837 h 1093359"/>
              <a:gd name="connsiteX3" fmla="*/ 0 w 6544692"/>
              <a:gd name="connsiteY3" fmla="*/ 1056159 h 1093359"/>
              <a:gd name="connsiteX4" fmla="*/ 0 w 6544692"/>
              <a:gd name="connsiteY4" fmla="*/ 0 h 1093359"/>
              <a:gd name="connsiteX0" fmla="*/ 0 w 6564788"/>
              <a:gd name="connsiteY0" fmla="*/ 30145 h 1063214"/>
              <a:gd name="connsiteX1" fmla="*/ 6564788 w 6564788"/>
              <a:gd name="connsiteY1" fmla="*/ 0 h 1063214"/>
              <a:gd name="connsiteX2" fmla="*/ 3590476 w 6564788"/>
              <a:gd name="connsiteY2" fmla="*/ 543692 h 1063214"/>
              <a:gd name="connsiteX3" fmla="*/ 20096 w 6564788"/>
              <a:gd name="connsiteY3" fmla="*/ 1026014 h 1063214"/>
              <a:gd name="connsiteX4" fmla="*/ 0 w 6564788"/>
              <a:gd name="connsiteY4" fmla="*/ 30145 h 1063214"/>
              <a:gd name="connsiteX0" fmla="*/ 0 w 6574837"/>
              <a:gd name="connsiteY0" fmla="*/ 0 h 1063214"/>
              <a:gd name="connsiteX1" fmla="*/ 6574837 w 6574837"/>
              <a:gd name="connsiteY1" fmla="*/ 0 h 1063214"/>
              <a:gd name="connsiteX2" fmla="*/ 3600525 w 6574837"/>
              <a:gd name="connsiteY2" fmla="*/ 543692 h 1063214"/>
              <a:gd name="connsiteX3" fmla="*/ 30145 w 6574837"/>
              <a:gd name="connsiteY3" fmla="*/ 1026014 h 1063214"/>
              <a:gd name="connsiteX4" fmla="*/ 0 w 6574837"/>
              <a:gd name="connsiteY4" fmla="*/ 0 h 1063214"/>
              <a:gd name="connsiteX0" fmla="*/ 20096 w 6594933"/>
              <a:gd name="connsiteY0" fmla="*/ 0 h 1091907"/>
              <a:gd name="connsiteX1" fmla="*/ 6594933 w 6594933"/>
              <a:gd name="connsiteY1" fmla="*/ 0 h 1091907"/>
              <a:gd name="connsiteX2" fmla="*/ 3620621 w 6594933"/>
              <a:gd name="connsiteY2" fmla="*/ 543692 h 1091907"/>
              <a:gd name="connsiteX3" fmla="*/ 0 w 6594933"/>
              <a:gd name="connsiteY3" fmla="*/ 1056159 h 1091907"/>
              <a:gd name="connsiteX4" fmla="*/ 20096 w 6594933"/>
              <a:gd name="connsiteY4" fmla="*/ 0 h 1091907"/>
              <a:gd name="connsiteX0" fmla="*/ 20096 w 6594933"/>
              <a:gd name="connsiteY0" fmla="*/ 0 h 1098347"/>
              <a:gd name="connsiteX1" fmla="*/ 6594933 w 6594933"/>
              <a:gd name="connsiteY1" fmla="*/ 0 h 1098347"/>
              <a:gd name="connsiteX2" fmla="*/ 3620621 w 6594933"/>
              <a:gd name="connsiteY2" fmla="*/ 543692 h 1098347"/>
              <a:gd name="connsiteX3" fmla="*/ 0 w 6594933"/>
              <a:gd name="connsiteY3" fmla="*/ 1056159 h 1098347"/>
              <a:gd name="connsiteX4" fmla="*/ 20096 w 6594933"/>
              <a:gd name="connsiteY4" fmla="*/ 0 h 1098347"/>
              <a:gd name="connsiteX0" fmla="*/ 20096 w 6594933"/>
              <a:gd name="connsiteY0" fmla="*/ 0 h 1067109"/>
              <a:gd name="connsiteX1" fmla="*/ 6594933 w 6594933"/>
              <a:gd name="connsiteY1" fmla="*/ 0 h 1067109"/>
              <a:gd name="connsiteX2" fmla="*/ 3620621 w 6594933"/>
              <a:gd name="connsiteY2" fmla="*/ 543692 h 1067109"/>
              <a:gd name="connsiteX3" fmla="*/ 0 w 6594933"/>
              <a:gd name="connsiteY3" fmla="*/ 1056159 h 1067109"/>
              <a:gd name="connsiteX4" fmla="*/ 20096 w 6594933"/>
              <a:gd name="connsiteY4" fmla="*/ 0 h 1067109"/>
              <a:gd name="connsiteX0" fmla="*/ 12159 w 6586996"/>
              <a:gd name="connsiteY0" fmla="*/ 0 h 1049874"/>
              <a:gd name="connsiteX1" fmla="*/ 6586996 w 6586996"/>
              <a:gd name="connsiteY1" fmla="*/ 0 h 1049874"/>
              <a:gd name="connsiteX2" fmla="*/ 3612684 w 6586996"/>
              <a:gd name="connsiteY2" fmla="*/ 543692 h 1049874"/>
              <a:gd name="connsiteX3" fmla="*/ 0 w 6586996"/>
              <a:gd name="connsiteY3" fmla="*/ 1038514 h 1049874"/>
              <a:gd name="connsiteX4" fmla="*/ 12159 w 6586996"/>
              <a:gd name="connsiteY4" fmla="*/ 0 h 1049874"/>
              <a:gd name="connsiteX0" fmla="*/ 0 w 6574837"/>
              <a:gd name="connsiteY0" fmla="*/ 0 h 1049874"/>
              <a:gd name="connsiteX1" fmla="*/ 6574837 w 6574837"/>
              <a:gd name="connsiteY1" fmla="*/ 0 h 1049874"/>
              <a:gd name="connsiteX2" fmla="*/ 3600525 w 6574837"/>
              <a:gd name="connsiteY2" fmla="*/ 543692 h 1049874"/>
              <a:gd name="connsiteX3" fmla="*/ 3714 w 6574837"/>
              <a:gd name="connsiteY3" fmla="*/ 1038514 h 1049874"/>
              <a:gd name="connsiteX4" fmla="*/ 0 w 6574837"/>
              <a:gd name="connsiteY4" fmla="*/ 0 h 1049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4837" h="1049874">
                <a:moveTo>
                  <a:pt x="0" y="0"/>
                </a:moveTo>
                <a:lnTo>
                  <a:pt x="6574837" y="0"/>
                </a:lnTo>
                <a:cubicBezTo>
                  <a:pt x="6436371" y="304980"/>
                  <a:pt x="4699680" y="367666"/>
                  <a:pt x="3600525" y="543692"/>
                </a:cubicBezTo>
                <a:cubicBezTo>
                  <a:pt x="2501370" y="719718"/>
                  <a:pt x="2819464" y="1122430"/>
                  <a:pt x="3714" y="1038514"/>
                </a:cubicBezTo>
                <a:lnTo>
                  <a:pt x="0" y="0"/>
                </a:lnTo>
                <a:close/>
              </a:path>
            </a:pathLst>
          </a:custGeom>
          <a:solidFill>
            <a:srgbClr val="00D0E6"/>
          </a:solidFill>
          <a:ln w="25400" cap="flat" cmpd="sng" algn="ctr">
            <a:noFill/>
            <a:prstDash val="solid"/>
          </a:ln>
          <a:effectLst>
            <a:outerShdw blurRad="266700" dist="38100" dir="5400000" algn="t" rotWithShape="0">
              <a:prstClr val="black">
                <a:alpha val="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679" y="206466"/>
            <a:ext cx="1572025" cy="897800"/>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74432" y="206466"/>
            <a:ext cx="2339752" cy="773628"/>
          </a:xfrm>
          <a:prstGeom prst="rect">
            <a:avLst/>
          </a:prstGeom>
        </p:spPr>
      </p:pic>
    </p:spTree>
    <p:extLst>
      <p:ext uri="{BB962C8B-B14F-4D97-AF65-F5344CB8AC3E}">
        <p14:creationId xmlns:p14="http://schemas.microsoft.com/office/powerpoint/2010/main" val="539927483"/>
      </p:ext>
    </p:extLst>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olidarites-sante.gouv.fr/systeme-de-sante-et-medico-social/e-sante/sih/" TargetMode="Externa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475656" y="1916832"/>
            <a:ext cx="6508872" cy="2800767"/>
          </a:xfrm>
          <a:prstGeom prst="rect">
            <a:avLst/>
          </a:prstGeom>
          <a:noFill/>
        </p:spPr>
        <p:txBody>
          <a:bodyPr wrap="square" rtlCol="0">
            <a:spAutoFit/>
          </a:bodyPr>
          <a:lstStyle/>
          <a:p>
            <a:pPr algn="ctr"/>
            <a:r>
              <a:rPr lang="fr-FR" sz="4400" b="1" spc="-100" dirty="0" smtClean="0">
                <a:solidFill>
                  <a:srgbClr val="006EA5"/>
                </a:solidFill>
                <a:latin typeface="Trebuchet MS" panose="020B0603020202020204" pitchFamily="34" charset="0"/>
                <a:ea typeface="Verdana" pitchFamily="34" charset="0"/>
                <a:cs typeface="Courier New" pitchFamily="49" charset="0"/>
              </a:rPr>
              <a:t>le </a:t>
            </a:r>
            <a:r>
              <a:rPr lang="fr-FR" sz="4400" b="1" spc="-100" dirty="0">
                <a:solidFill>
                  <a:srgbClr val="006EA5"/>
                </a:solidFill>
                <a:latin typeface="Trebuchet MS" panose="020B0603020202020204" pitchFamily="34" charset="0"/>
                <a:ea typeface="Verdana" pitchFamily="34" charset="0"/>
                <a:cs typeface="Courier New" pitchFamily="49" charset="0"/>
              </a:rPr>
              <a:t>numérique </a:t>
            </a:r>
            <a:r>
              <a:rPr lang="fr-FR" sz="4400" b="1" spc="-100" dirty="0" smtClean="0">
                <a:solidFill>
                  <a:srgbClr val="006EA5"/>
                </a:solidFill>
                <a:latin typeface="Trebuchet MS" panose="020B0603020202020204" pitchFamily="34" charset="0"/>
                <a:ea typeface="Verdana" pitchFamily="34" charset="0"/>
                <a:cs typeface="Courier New" pitchFamily="49" charset="0"/>
              </a:rPr>
              <a:t>au service des usages avec les programmes Hop'En </a:t>
            </a:r>
            <a:br>
              <a:rPr lang="fr-FR" sz="4400" b="1" spc="-100" dirty="0" smtClean="0">
                <a:solidFill>
                  <a:srgbClr val="006EA5"/>
                </a:solidFill>
                <a:latin typeface="Trebuchet MS" panose="020B0603020202020204" pitchFamily="34" charset="0"/>
                <a:ea typeface="Verdana" pitchFamily="34" charset="0"/>
                <a:cs typeface="Courier New" pitchFamily="49" charset="0"/>
              </a:rPr>
            </a:br>
            <a:r>
              <a:rPr lang="fr-FR" sz="4400" b="1" spc="-100" dirty="0" smtClean="0">
                <a:solidFill>
                  <a:srgbClr val="006EA5"/>
                </a:solidFill>
                <a:latin typeface="Trebuchet MS" panose="020B0603020202020204" pitchFamily="34" charset="0"/>
                <a:ea typeface="Verdana" pitchFamily="34" charset="0"/>
                <a:cs typeface="Courier New" pitchFamily="49" charset="0"/>
              </a:rPr>
              <a:t>et e-Parcours</a:t>
            </a:r>
            <a:endParaRPr lang="fr-FR" sz="4400" b="1" spc="-100" dirty="0">
              <a:solidFill>
                <a:srgbClr val="006EA5"/>
              </a:solidFill>
              <a:latin typeface="Trebuchet MS" panose="020B0603020202020204" pitchFamily="34" charset="0"/>
              <a:ea typeface="Verdana" pitchFamily="34" charset="0"/>
              <a:cs typeface="Courier New" pitchFamily="49" charset="0"/>
            </a:endParaRPr>
          </a:p>
        </p:txBody>
      </p:sp>
      <p:sp>
        <p:nvSpPr>
          <p:cNvPr id="7" name="ZoneTexte 6"/>
          <p:cNvSpPr txBox="1"/>
          <p:nvPr/>
        </p:nvSpPr>
        <p:spPr>
          <a:xfrm>
            <a:off x="1201700" y="5301208"/>
            <a:ext cx="7056784" cy="738664"/>
          </a:xfrm>
          <a:prstGeom prst="rect">
            <a:avLst/>
          </a:prstGeom>
          <a:noFill/>
        </p:spPr>
        <p:txBody>
          <a:bodyPr wrap="square" rtlCol="0">
            <a:spAutoFit/>
          </a:bodyPr>
          <a:lstStyle/>
          <a:p>
            <a:pPr algn="ctr"/>
            <a:r>
              <a:rPr lang="fr-FR" sz="2400" b="1" spc="-100" dirty="0" smtClean="0">
                <a:solidFill>
                  <a:srgbClr val="006EA5"/>
                </a:solidFill>
                <a:latin typeface="Trebuchet MS" panose="020B0603020202020204" pitchFamily="34" charset="0"/>
                <a:ea typeface="Verdana" pitchFamily="34" charset="0"/>
                <a:cs typeface="Courier New" pitchFamily="49" charset="0"/>
              </a:rPr>
              <a:t>Michel </a:t>
            </a:r>
            <a:r>
              <a:rPr lang="fr-FR" sz="2400" b="1" spc="-100" dirty="0" smtClean="0">
                <a:solidFill>
                  <a:srgbClr val="006EA5"/>
                </a:solidFill>
                <a:latin typeface="Trebuchet MS" panose="020B0603020202020204" pitchFamily="34" charset="0"/>
                <a:ea typeface="Verdana" pitchFamily="34" charset="0"/>
                <a:cs typeface="Courier New" pitchFamily="49" charset="0"/>
              </a:rPr>
              <a:t>Raux, Marie Vallas, Marie-Gabrielle </a:t>
            </a:r>
            <a:r>
              <a:rPr lang="fr-FR" sz="2400" b="1" spc="-100" dirty="0" err="1" smtClean="0">
                <a:solidFill>
                  <a:srgbClr val="006EA5"/>
                </a:solidFill>
                <a:latin typeface="Trebuchet MS" panose="020B0603020202020204" pitchFamily="34" charset="0"/>
                <a:ea typeface="Verdana" pitchFamily="34" charset="0"/>
                <a:cs typeface="Courier New" pitchFamily="49" charset="0"/>
              </a:rPr>
              <a:t>Riestch</a:t>
            </a:r>
            <a:endParaRPr lang="fr-FR" sz="2400" b="1" spc="-100" dirty="0" smtClean="0">
              <a:solidFill>
                <a:srgbClr val="006EA5"/>
              </a:solidFill>
              <a:latin typeface="Trebuchet MS" panose="020B0603020202020204" pitchFamily="34" charset="0"/>
              <a:ea typeface="Verdana" pitchFamily="34" charset="0"/>
              <a:cs typeface="Courier New" pitchFamily="49" charset="0"/>
            </a:endParaRPr>
          </a:p>
          <a:p>
            <a:pPr algn="ctr"/>
            <a:r>
              <a:rPr lang="fr-FR" spc="-100" dirty="0" smtClean="0">
                <a:solidFill>
                  <a:srgbClr val="006EA5"/>
                </a:solidFill>
                <a:latin typeface="Trebuchet MS" panose="020B0603020202020204" pitchFamily="34" charset="0"/>
                <a:ea typeface="Verdana" pitchFamily="34" charset="0"/>
                <a:cs typeface="Courier New" pitchFamily="49" charset="0"/>
              </a:rPr>
              <a:t>DGOS / Bureau des systèmes d’information des acteurs de l’offre de soins</a:t>
            </a:r>
            <a:endParaRPr lang="fr-FR" spc="-100" baseline="0" dirty="0" smtClean="0">
              <a:solidFill>
                <a:srgbClr val="006EA5"/>
              </a:solidFill>
              <a:latin typeface="Trebuchet MS" panose="020B0603020202020204" pitchFamily="34" charset="0"/>
              <a:ea typeface="Verdana" pitchFamily="34" charset="0"/>
              <a:cs typeface="Courier New" pitchFamily="49" charset="0"/>
            </a:endParaRPr>
          </a:p>
        </p:txBody>
      </p:sp>
      <p:sp>
        <p:nvSpPr>
          <p:cNvPr id="5" name="ZoneTexte 4"/>
          <p:cNvSpPr txBox="1"/>
          <p:nvPr/>
        </p:nvSpPr>
        <p:spPr>
          <a:xfrm>
            <a:off x="1115616" y="404664"/>
            <a:ext cx="5328592" cy="830997"/>
          </a:xfrm>
          <a:prstGeom prst="rect">
            <a:avLst/>
          </a:prstGeom>
          <a:noFill/>
        </p:spPr>
        <p:txBody>
          <a:bodyPr wrap="square" rtlCol="0">
            <a:spAutoFit/>
          </a:bodyPr>
          <a:lstStyle/>
          <a:p>
            <a:pPr algn="ctr"/>
            <a:r>
              <a:rPr lang="fr-FR" sz="2000" b="1" spc="-100" dirty="0" smtClean="0">
                <a:solidFill>
                  <a:srgbClr val="006EA5"/>
                </a:solidFill>
                <a:latin typeface="Trebuchet MS" panose="020B0603020202020204" pitchFamily="34" charset="0"/>
                <a:ea typeface="Verdana" pitchFamily="34" charset="0"/>
                <a:cs typeface="Courier New" pitchFamily="49" charset="0"/>
              </a:rPr>
              <a:t>Point presse – 23 mai 2019</a:t>
            </a:r>
            <a:r>
              <a:rPr lang="fr-FR" sz="4800" b="1" spc="-100" baseline="0" dirty="0" smtClean="0">
                <a:solidFill>
                  <a:srgbClr val="006EA5"/>
                </a:solidFill>
                <a:latin typeface="Trebuchet MS" panose="020B0603020202020204" pitchFamily="34" charset="0"/>
                <a:ea typeface="Verdana" pitchFamily="34" charset="0"/>
                <a:cs typeface="Courier New" pitchFamily="49" charset="0"/>
              </a:rPr>
              <a:t> </a:t>
            </a:r>
          </a:p>
        </p:txBody>
      </p:sp>
    </p:spTree>
    <p:extLst>
      <p:ext uri="{BB962C8B-B14F-4D97-AF65-F5344CB8AC3E}">
        <p14:creationId xmlns:p14="http://schemas.microsoft.com/office/powerpoint/2010/main" val="3185720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5326" y="968838"/>
            <a:ext cx="6984776" cy="584775"/>
          </a:xfrm>
          <a:prstGeom prst="rect">
            <a:avLst/>
          </a:prstGeom>
        </p:spPr>
        <p:txBody>
          <a:bodyPr wrap="square">
            <a:spAutoFit/>
          </a:bodyPr>
          <a:lstStyle/>
          <a:p>
            <a:pPr lvl="0" algn="ctr"/>
            <a:r>
              <a:rPr lang="fr-FR" sz="3200" b="1" dirty="0" smtClean="0">
                <a:solidFill>
                  <a:srgbClr val="4472C4">
                    <a:lumMod val="75000"/>
                  </a:srgbClr>
                </a:solidFill>
              </a:rPr>
              <a:t>HOP’</a:t>
            </a:r>
            <a:r>
              <a:rPr lang="fr-FR" sz="3200" b="1" dirty="0" smtClean="0">
                <a:solidFill>
                  <a:srgbClr val="CC0066"/>
                </a:solidFill>
              </a:rPr>
              <a:t>EN </a:t>
            </a:r>
            <a:r>
              <a:rPr lang="fr-FR" sz="3200" b="1" dirty="0" smtClean="0">
                <a:solidFill>
                  <a:schemeClr val="accent5">
                    <a:lumMod val="75000"/>
                  </a:schemeClr>
                </a:solidFill>
              </a:rPr>
              <a:t>: un calendrier</a:t>
            </a:r>
            <a:endParaRPr lang="fr-FR" sz="3200" b="1" dirty="0">
              <a:solidFill>
                <a:schemeClr val="accent5">
                  <a:lumMod val="75000"/>
                </a:schemeClr>
              </a:solidFill>
            </a:endParaRPr>
          </a:p>
        </p:txBody>
      </p:sp>
      <p:grpSp>
        <p:nvGrpSpPr>
          <p:cNvPr id="4" name="Groupe 3"/>
          <p:cNvGrpSpPr/>
          <p:nvPr/>
        </p:nvGrpSpPr>
        <p:grpSpPr>
          <a:xfrm>
            <a:off x="210491" y="1103897"/>
            <a:ext cx="1810071" cy="601635"/>
            <a:chOff x="2101170" y="428977"/>
            <a:chExt cx="1894768" cy="621224"/>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149" y="457821"/>
              <a:ext cx="679092" cy="37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170" y="428977"/>
              <a:ext cx="1123068" cy="402391"/>
            </a:xfrm>
            <a:prstGeom prst="rect">
              <a:avLst/>
            </a:prstGeom>
          </p:spPr>
        </p:pic>
        <p:sp>
          <p:nvSpPr>
            <p:cNvPr id="7" name="Rectangle 6"/>
            <p:cNvSpPr/>
            <p:nvPr/>
          </p:nvSpPr>
          <p:spPr>
            <a:xfrm>
              <a:off x="2101170" y="788591"/>
              <a:ext cx="1894768" cy="261610"/>
            </a:xfrm>
            <a:prstGeom prst="rect">
              <a:avLst/>
            </a:prstGeom>
          </p:spPr>
          <p:txBody>
            <a:bodyPr wrap="square">
              <a:spAutoFit/>
            </a:bodyPr>
            <a:lstStyle/>
            <a:p>
              <a:pPr algn="ctr"/>
              <a:r>
                <a:rPr lang="fr-FR" sz="1100" dirty="0" smtClean="0">
                  <a:solidFill>
                    <a:srgbClr val="0070C0"/>
                  </a:solidFill>
                  <a:latin typeface="Arial Narrow" panose="020B0606020202030204" pitchFamily="34" charset="0"/>
                </a:rPr>
                <a:t>Action 19  du Virage numérique</a:t>
              </a:r>
              <a:endParaRPr lang="fr-FR" sz="1050" dirty="0">
                <a:latin typeface="Arial Narrow" panose="020B0606020202030204" pitchFamily="34" charset="0"/>
              </a:endParaRPr>
            </a:p>
          </p:txBody>
        </p:sp>
      </p:grpSp>
      <p:grpSp>
        <p:nvGrpSpPr>
          <p:cNvPr id="8" name="Groupe 7"/>
          <p:cNvGrpSpPr/>
          <p:nvPr/>
        </p:nvGrpSpPr>
        <p:grpSpPr>
          <a:xfrm>
            <a:off x="34770" y="1813939"/>
            <a:ext cx="8975725" cy="4949564"/>
            <a:chOff x="73031" y="1491857"/>
            <a:chExt cx="8975725" cy="4949564"/>
          </a:xfrm>
        </p:grpSpPr>
        <p:sp>
          <p:nvSpPr>
            <p:cNvPr id="9" name="ZoneTexte 10"/>
            <p:cNvSpPr txBox="1">
              <a:spLocks noChangeArrowheads="1"/>
            </p:cNvSpPr>
            <p:nvPr/>
          </p:nvSpPr>
          <p:spPr bwMode="auto">
            <a:xfrm>
              <a:off x="635005" y="1991521"/>
              <a:ext cx="1253654"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dirty="0" smtClean="0">
                  <a:ln>
                    <a:noFill/>
                  </a:ln>
                  <a:solidFill>
                    <a:srgbClr val="006AB2"/>
                  </a:solidFill>
                  <a:effectLst/>
                  <a:uLnTx/>
                  <a:uFillTx/>
                  <a:latin typeface="Calibri" pitchFamily="34" charset="0"/>
                  <a:ea typeface="MS PGothic" pitchFamily="34" charset="-128"/>
                  <a:cs typeface="Arial" charset="0"/>
                </a:rPr>
                <a:t>01/01/2018 </a:t>
              </a:r>
            </a:p>
          </p:txBody>
        </p:sp>
        <p:sp>
          <p:nvSpPr>
            <p:cNvPr id="10" name="Chevron 9"/>
            <p:cNvSpPr/>
            <p:nvPr/>
          </p:nvSpPr>
          <p:spPr>
            <a:xfrm>
              <a:off x="6942144" y="2505869"/>
              <a:ext cx="1925637" cy="1295400"/>
            </a:xfrm>
            <a:prstGeom prst="chevron">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mn-cs"/>
              </a:endParaRPr>
            </a:p>
          </p:txBody>
        </p:sp>
        <p:sp>
          <p:nvSpPr>
            <p:cNvPr id="11" name="Chevron 10"/>
            <p:cNvSpPr/>
            <p:nvPr/>
          </p:nvSpPr>
          <p:spPr>
            <a:xfrm>
              <a:off x="5576894" y="2505869"/>
              <a:ext cx="1925637" cy="1295400"/>
            </a:xfrm>
            <a:prstGeom prst="chevron">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mn-cs"/>
              </a:endParaRPr>
            </a:p>
          </p:txBody>
        </p:sp>
        <p:sp>
          <p:nvSpPr>
            <p:cNvPr id="12" name="Chevron 11"/>
            <p:cNvSpPr/>
            <p:nvPr/>
          </p:nvSpPr>
          <p:spPr>
            <a:xfrm>
              <a:off x="4238625" y="2505869"/>
              <a:ext cx="1917700" cy="1295400"/>
            </a:xfrm>
            <a:prstGeom prst="chevron">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mn-cs"/>
              </a:endParaRPr>
            </a:p>
          </p:txBody>
        </p:sp>
        <p:sp>
          <p:nvSpPr>
            <p:cNvPr id="13" name="Chevron 12"/>
            <p:cNvSpPr/>
            <p:nvPr/>
          </p:nvSpPr>
          <p:spPr>
            <a:xfrm>
              <a:off x="2843213" y="2505869"/>
              <a:ext cx="1928812" cy="1295400"/>
            </a:xfrm>
            <a:prstGeom prst="chevron">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mn-cs"/>
              </a:endParaRPr>
            </a:p>
          </p:txBody>
        </p:sp>
        <p:sp>
          <p:nvSpPr>
            <p:cNvPr id="14" name="Chevron 13"/>
            <p:cNvSpPr/>
            <p:nvPr/>
          </p:nvSpPr>
          <p:spPr>
            <a:xfrm>
              <a:off x="1309514" y="2505869"/>
              <a:ext cx="2038350" cy="1295400"/>
            </a:xfrm>
            <a:prstGeom prst="chevron">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mn-cs"/>
              </a:endParaRPr>
            </a:p>
          </p:txBody>
        </p:sp>
        <p:sp>
          <p:nvSpPr>
            <p:cNvPr id="15" name="Pentagone 14"/>
            <p:cNvSpPr/>
            <p:nvPr/>
          </p:nvSpPr>
          <p:spPr>
            <a:xfrm>
              <a:off x="323856" y="2506663"/>
              <a:ext cx="1508125" cy="1293812"/>
            </a:xfrm>
            <a:prstGeom prst="homePlat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ZoneTexte 5"/>
            <p:cNvSpPr txBox="1">
              <a:spLocks noChangeArrowheads="1"/>
            </p:cNvSpPr>
            <p:nvPr/>
          </p:nvSpPr>
          <p:spPr bwMode="auto">
            <a:xfrm>
              <a:off x="79780" y="2012558"/>
              <a:ext cx="842957" cy="45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smtClean="0">
                  <a:ln>
                    <a:noFill/>
                  </a:ln>
                  <a:solidFill>
                    <a:srgbClr val="006AB2"/>
                  </a:solidFill>
                  <a:effectLst/>
                  <a:uLnTx/>
                  <a:uFillTx/>
                  <a:latin typeface="Calibri" pitchFamily="34" charset="0"/>
                  <a:ea typeface="MS PGothic" pitchFamily="34" charset="-128"/>
                  <a:cs typeface="Arial" charset="0"/>
                </a:rPr>
                <a:t>09/2017</a:t>
              </a:r>
            </a:p>
          </p:txBody>
        </p:sp>
        <p:sp>
          <p:nvSpPr>
            <p:cNvPr id="17" name="ZoneTexte 9"/>
            <p:cNvSpPr txBox="1">
              <a:spLocks noChangeArrowheads="1"/>
            </p:cNvSpPr>
            <p:nvPr/>
          </p:nvSpPr>
          <p:spPr bwMode="auto">
            <a:xfrm>
              <a:off x="3781424" y="1935165"/>
              <a:ext cx="128588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dirty="0" smtClean="0">
                  <a:ln>
                    <a:noFill/>
                  </a:ln>
                  <a:solidFill>
                    <a:srgbClr val="006AB2"/>
                  </a:solidFill>
                  <a:effectLst/>
                  <a:uLnTx/>
                  <a:uFillTx/>
                  <a:latin typeface="Calibri" pitchFamily="34" charset="0"/>
                  <a:ea typeface="MS PGothic" pitchFamily="34" charset="-128"/>
                  <a:cs typeface="Arial" charset="0"/>
                </a:rPr>
                <a:t>01/01/2020 </a:t>
              </a:r>
            </a:p>
          </p:txBody>
        </p:sp>
        <p:sp>
          <p:nvSpPr>
            <p:cNvPr id="18" name="ZoneTexte 11"/>
            <p:cNvSpPr txBox="1">
              <a:spLocks noChangeArrowheads="1"/>
            </p:cNvSpPr>
            <p:nvPr/>
          </p:nvSpPr>
          <p:spPr bwMode="auto">
            <a:xfrm>
              <a:off x="2565255" y="2049465"/>
              <a:ext cx="128666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dirty="0" smtClean="0">
                  <a:ln>
                    <a:noFill/>
                  </a:ln>
                  <a:solidFill>
                    <a:srgbClr val="006AB2"/>
                  </a:solidFill>
                  <a:effectLst/>
                  <a:uLnTx/>
                  <a:uFillTx/>
                  <a:latin typeface="Calibri" pitchFamily="34" charset="0"/>
                  <a:ea typeface="MS PGothic" pitchFamily="34" charset="-128"/>
                  <a:cs typeface="Arial" charset="0"/>
                </a:rPr>
                <a:t>01/01/2019</a:t>
              </a:r>
            </a:p>
          </p:txBody>
        </p:sp>
        <p:sp>
          <p:nvSpPr>
            <p:cNvPr id="19" name="ZoneTexte 14"/>
            <p:cNvSpPr txBox="1">
              <a:spLocks noChangeArrowheads="1"/>
            </p:cNvSpPr>
            <p:nvPr/>
          </p:nvSpPr>
          <p:spPr bwMode="auto">
            <a:xfrm>
              <a:off x="7235831" y="4443417"/>
              <a:ext cx="1812925" cy="1022149"/>
            </a:xfrm>
            <a:prstGeom prst="rect">
              <a:avLst/>
            </a:prstGeom>
            <a:solidFill>
              <a:srgbClr val="EEECE1"/>
            </a:solidFill>
            <a:ln w="9525">
              <a:solidFill>
                <a:srgbClr val="4F81BD"/>
              </a:solidFill>
              <a:prstDash val="dash"/>
              <a:miter lim="800000"/>
              <a:headEnd/>
              <a:tailEnd/>
            </a:ln>
          </p:spPr>
          <p:txBody>
            <a:bodyPr lIns="180000" tIns="180000" rIns="180000" bIns="180000"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dirty="0" smtClean="0">
                  <a:ln>
                    <a:noFill/>
                  </a:ln>
                  <a:solidFill>
                    <a:srgbClr val="FF0000"/>
                  </a:solidFill>
                  <a:effectLst/>
                  <a:uLnTx/>
                  <a:uFillTx/>
                  <a:latin typeface="Calibri" pitchFamily="34" charset="0"/>
                  <a:ea typeface="MS PGothic" pitchFamily="34" charset="-128"/>
                  <a:cs typeface="Arial" charset="0"/>
                </a:rPr>
                <a:t>Fin du financement du programme / atteinte des cibles d’usage</a:t>
              </a:r>
            </a:p>
          </p:txBody>
        </p:sp>
        <p:sp>
          <p:nvSpPr>
            <p:cNvPr id="20" name="ZoneTexte 15"/>
            <p:cNvSpPr txBox="1">
              <a:spLocks noChangeArrowheads="1"/>
            </p:cNvSpPr>
            <p:nvPr/>
          </p:nvSpPr>
          <p:spPr bwMode="auto">
            <a:xfrm>
              <a:off x="73031" y="4082047"/>
              <a:ext cx="1298575" cy="544513"/>
            </a:xfrm>
            <a:prstGeom prst="rect">
              <a:avLst/>
            </a:prstGeom>
            <a:solidFill>
              <a:srgbClr val="EEECE1"/>
            </a:solidFill>
            <a:ln w="9525">
              <a:solidFill>
                <a:srgbClr val="4F81BD"/>
              </a:solidFill>
              <a:prstDash val="dash"/>
              <a:miter lim="800000"/>
              <a:headEnd/>
              <a:tailEnd/>
            </a:ln>
          </p:spPr>
          <p:txBody>
            <a:bodyPr lIns="180000" tIns="180000" rIns="180000" bIns="180000"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200" b="1" i="0" u="none" strike="noStrike" kern="0" cap="none" spc="0" normalizeH="0" baseline="0" noProof="0" smtClean="0">
                  <a:ln>
                    <a:noFill/>
                  </a:ln>
                  <a:solidFill>
                    <a:srgbClr val="006AB2"/>
                  </a:solidFill>
                  <a:effectLst/>
                  <a:uLnTx/>
                  <a:uFillTx/>
                  <a:latin typeface="Calibri" pitchFamily="34" charset="0"/>
                  <a:ea typeface="MS PGothic" pitchFamily="34" charset="-128"/>
                  <a:cs typeface="Arial" charset="0"/>
                </a:rPr>
                <a:t>Validation du programme dans le GPI</a:t>
              </a:r>
              <a:endParaRPr kumimoji="0" lang="fr-FR" altLang="fr-FR" sz="1200" b="1" i="1" u="none" strike="noStrike" kern="0" cap="none" spc="0" normalizeH="0" baseline="0" noProof="0" smtClean="0">
                <a:ln>
                  <a:noFill/>
                </a:ln>
                <a:solidFill>
                  <a:srgbClr val="006AB2"/>
                </a:solidFill>
                <a:effectLst/>
                <a:uLnTx/>
                <a:uFillTx/>
                <a:latin typeface="Calibri" pitchFamily="34" charset="0"/>
                <a:ea typeface="MS PGothic" pitchFamily="34" charset="-128"/>
                <a:cs typeface="Arial" charset="0"/>
              </a:endParaRPr>
            </a:p>
          </p:txBody>
        </p:sp>
        <p:cxnSp>
          <p:nvCxnSpPr>
            <p:cNvPr id="21" name="Connecteur droit 20"/>
            <p:cNvCxnSpPr/>
            <p:nvPr/>
          </p:nvCxnSpPr>
          <p:spPr>
            <a:xfrm>
              <a:off x="915988" y="2438403"/>
              <a:ext cx="0" cy="163830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22" name="ZoneTexte 18"/>
            <p:cNvSpPr txBox="1">
              <a:spLocks noChangeArrowheads="1"/>
            </p:cNvSpPr>
            <p:nvPr/>
          </p:nvSpPr>
          <p:spPr bwMode="auto">
            <a:xfrm>
              <a:off x="5576888" y="4453736"/>
              <a:ext cx="1524000" cy="1011830"/>
            </a:xfrm>
            <a:prstGeom prst="rect">
              <a:avLst/>
            </a:prstGeom>
            <a:solidFill>
              <a:srgbClr val="EEECE1"/>
            </a:solidFill>
            <a:ln w="9525">
              <a:solidFill>
                <a:srgbClr val="4F81BD"/>
              </a:solidFill>
              <a:prstDash val="dash"/>
              <a:miter lim="800000"/>
              <a:headEnd/>
              <a:tailEnd/>
            </a:ln>
          </p:spPr>
          <p:txBody>
            <a:bodyPr lIns="180000" tIns="180000" rIns="180000" bIns="180000"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dirty="0" smtClean="0">
                  <a:ln>
                    <a:noFill/>
                  </a:ln>
                  <a:solidFill>
                    <a:srgbClr val="006AB2"/>
                  </a:solidFill>
                  <a:effectLst/>
                  <a:uLnTx/>
                  <a:uFillTx/>
                  <a:latin typeface="Calibri" pitchFamily="34" charset="0"/>
                  <a:ea typeface="MS PGothic" pitchFamily="34" charset="-128"/>
                  <a:cs typeface="Arial" charset="0"/>
                </a:rPr>
                <a:t>Date limite de remontée des dossiers de financement</a:t>
              </a:r>
            </a:p>
          </p:txBody>
        </p:sp>
        <p:cxnSp>
          <p:nvCxnSpPr>
            <p:cNvPr id="23" name="Connecteur droit 22"/>
            <p:cNvCxnSpPr/>
            <p:nvPr/>
          </p:nvCxnSpPr>
          <p:spPr>
            <a:xfrm rot="5400000">
              <a:off x="5922962" y="3490123"/>
              <a:ext cx="1905000" cy="158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24" name="Étoile à 5 branches 23"/>
            <p:cNvSpPr/>
            <p:nvPr/>
          </p:nvSpPr>
          <p:spPr>
            <a:xfrm>
              <a:off x="5448300" y="2401961"/>
              <a:ext cx="203200" cy="234951"/>
            </a:xfrm>
            <a:prstGeom prst="star5">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ZoneTexte 28"/>
            <p:cNvSpPr txBox="1">
              <a:spLocks noChangeArrowheads="1"/>
            </p:cNvSpPr>
            <p:nvPr/>
          </p:nvSpPr>
          <p:spPr bwMode="auto">
            <a:xfrm>
              <a:off x="5410200" y="3811588"/>
              <a:ext cx="28336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500" b="0" i="1" u="none" strike="noStrike" kern="0" cap="none" spc="0" normalizeH="0" baseline="0" noProof="0" smtClean="0">
                  <a:ln>
                    <a:noFill/>
                  </a:ln>
                  <a:solidFill>
                    <a:srgbClr val="006AB2"/>
                  </a:solidFill>
                  <a:effectLst/>
                  <a:uLnTx/>
                  <a:uFillTx/>
                  <a:latin typeface="Calibri" pitchFamily="34" charset="0"/>
                  <a:ea typeface="MS PGothic" pitchFamily="34" charset="-128"/>
                  <a:cs typeface="Arial" charset="0"/>
                </a:rPr>
                <a:t>Atteinte des cibles d’usage</a:t>
              </a:r>
            </a:p>
          </p:txBody>
        </p:sp>
        <p:cxnSp>
          <p:nvCxnSpPr>
            <p:cNvPr id="26" name="Connecteur droit 25"/>
            <p:cNvCxnSpPr/>
            <p:nvPr/>
          </p:nvCxnSpPr>
          <p:spPr>
            <a:xfrm flipV="1">
              <a:off x="990606" y="3178175"/>
              <a:ext cx="1431925" cy="0"/>
            </a:xfrm>
            <a:prstGeom prst="line">
              <a:avLst/>
            </a:prstGeom>
            <a:noFill/>
            <a:ln w="25400" cap="flat" cmpd="sng" algn="ctr">
              <a:solidFill>
                <a:srgbClr val="4F81BD"/>
              </a:solidFill>
              <a:prstDash val="sysDash"/>
              <a:headEnd type="arrow" w="med" len="med"/>
              <a:tailEnd type="arrow" w="med" len="med"/>
            </a:ln>
            <a:effectLst>
              <a:outerShdw blurRad="40000" dist="20000" dir="5400000" rotWithShape="0">
                <a:srgbClr val="000000">
                  <a:alpha val="38000"/>
                </a:srgbClr>
              </a:outerShdw>
            </a:effectLst>
          </p:spPr>
        </p:cxnSp>
        <p:cxnSp>
          <p:nvCxnSpPr>
            <p:cNvPr id="27" name="Connecteur droit 26"/>
            <p:cNvCxnSpPr/>
            <p:nvPr/>
          </p:nvCxnSpPr>
          <p:spPr>
            <a:xfrm>
              <a:off x="3059832" y="1831425"/>
              <a:ext cx="23812" cy="3169201"/>
            </a:xfrm>
            <a:prstGeom prst="line">
              <a:avLst/>
            </a:prstGeom>
            <a:noFill/>
            <a:ln w="9525" cap="flat" cmpd="sng" algn="ctr">
              <a:solidFill>
                <a:srgbClr val="C0504D">
                  <a:shade val="95000"/>
                  <a:satMod val="105000"/>
                </a:srgbClr>
              </a:solidFill>
              <a:prstDash val="solid"/>
            </a:ln>
            <a:effectLst/>
          </p:spPr>
        </p:cxnSp>
        <p:sp>
          <p:nvSpPr>
            <p:cNvPr id="28" name="ZoneTexte 52"/>
            <p:cNvSpPr txBox="1">
              <a:spLocks noChangeArrowheads="1"/>
            </p:cNvSpPr>
            <p:nvPr/>
          </p:nvSpPr>
          <p:spPr bwMode="auto">
            <a:xfrm>
              <a:off x="1066800" y="34290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0" tIns="180000" rIns="180000" bIns="180000"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altLang="fr-FR" sz="1400" b="1" i="1" u="none" strike="noStrike" kern="0" cap="none" spc="0" normalizeH="0" baseline="0" noProof="0" smtClean="0">
                <a:ln>
                  <a:noFill/>
                </a:ln>
                <a:solidFill>
                  <a:srgbClr val="006AB2"/>
                </a:solidFill>
                <a:effectLst/>
                <a:uLnTx/>
                <a:uFillTx/>
                <a:latin typeface="Calibri" pitchFamily="34" charset="0"/>
                <a:ea typeface="MS PGothic" pitchFamily="34" charset="-128"/>
                <a:cs typeface="Arial" charset="0"/>
              </a:endParaRPr>
            </a:p>
          </p:txBody>
        </p:sp>
        <p:sp>
          <p:nvSpPr>
            <p:cNvPr id="29" name="Rectangle 28"/>
            <p:cNvSpPr/>
            <p:nvPr/>
          </p:nvSpPr>
          <p:spPr>
            <a:xfrm>
              <a:off x="304805" y="5918201"/>
              <a:ext cx="8361363" cy="523220"/>
            </a:xfrm>
            <a:prstGeom prst="rect">
              <a:avLst/>
            </a:prstGeom>
            <a:solidFill>
              <a:srgbClr val="8064A2">
                <a:lumMod val="20000"/>
                <a:lumOff val="80000"/>
              </a:srgbClr>
            </a:solidFill>
            <a:ln>
              <a:solidFill>
                <a:srgbClr val="1F497D"/>
              </a:solidFill>
              <a:prstDash val="sysDash"/>
            </a:ln>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1F497D"/>
                  </a:solidFill>
                  <a:effectLst/>
                  <a:uLnTx/>
                  <a:uFillTx/>
                  <a:cs typeface="Arial" pitchFamily="34" charset="0"/>
                </a:rPr>
                <a:t>Les établissements peuvent déposer des dossiers de financement jusqu’au 31/12/2021</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1F497D"/>
                  </a:solidFill>
                  <a:effectLst/>
                  <a:uLnTx/>
                  <a:uFillTx/>
                  <a:cs typeface="Arial" pitchFamily="34" charset="0"/>
                </a:rPr>
                <a:t>Les cibles d’usage doivent être atteintes au plus tard le </a:t>
              </a:r>
              <a:r>
                <a:rPr kumimoji="0" lang="fr-FR" sz="1400" b="1" i="0" u="none" strike="noStrike" kern="0" cap="none" spc="0" normalizeH="0" baseline="0" noProof="0" dirty="0" smtClean="0">
                  <a:ln>
                    <a:noFill/>
                  </a:ln>
                  <a:solidFill>
                    <a:srgbClr val="1F497D"/>
                  </a:solidFill>
                  <a:effectLst/>
                  <a:uLnTx/>
                  <a:uFillTx/>
                  <a:cs typeface="Arial" pitchFamily="34" charset="0"/>
                </a:rPr>
                <a:t>31/12/2022</a:t>
              </a:r>
              <a:endParaRPr kumimoji="0" lang="fr-FR" sz="1400" b="1" i="0" u="none" strike="noStrike" kern="0" cap="none" spc="0" normalizeH="0" baseline="0" noProof="0" dirty="0">
                <a:ln>
                  <a:noFill/>
                </a:ln>
                <a:solidFill>
                  <a:srgbClr val="1F497D"/>
                </a:solidFill>
                <a:effectLst/>
                <a:uLnTx/>
                <a:uFillTx/>
                <a:cs typeface="Arial" pitchFamily="34" charset="0"/>
              </a:endParaRPr>
            </a:p>
          </p:txBody>
        </p:sp>
        <p:sp>
          <p:nvSpPr>
            <p:cNvPr id="30" name="ZoneTexte 54"/>
            <p:cNvSpPr txBox="1">
              <a:spLocks noChangeArrowheads="1"/>
            </p:cNvSpPr>
            <p:nvPr/>
          </p:nvSpPr>
          <p:spPr bwMode="auto">
            <a:xfrm>
              <a:off x="3886200" y="55245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altLang="fr-FR" sz="1400" b="0" i="1" u="none" strike="noStrike" kern="0" cap="none" spc="0" normalizeH="0" baseline="0" noProof="0" smtClean="0">
                <a:ln>
                  <a:noFill/>
                </a:ln>
                <a:solidFill>
                  <a:srgbClr val="006AB2"/>
                </a:solidFill>
                <a:effectLst/>
                <a:uLnTx/>
                <a:uFillTx/>
                <a:latin typeface="Calibri" pitchFamily="34" charset="0"/>
                <a:ea typeface="MS PGothic" pitchFamily="34" charset="-128"/>
                <a:cs typeface="Arial" charset="0"/>
              </a:endParaRPr>
            </a:p>
          </p:txBody>
        </p:sp>
        <p:sp>
          <p:nvSpPr>
            <p:cNvPr id="31" name="ZoneTexte 2"/>
            <p:cNvSpPr txBox="1">
              <a:spLocks noChangeArrowheads="1"/>
            </p:cNvSpPr>
            <p:nvPr/>
          </p:nvSpPr>
          <p:spPr bwMode="auto">
            <a:xfrm>
              <a:off x="360369" y="5000625"/>
              <a:ext cx="5043487" cy="523220"/>
            </a:xfrm>
            <a:prstGeom prst="rect">
              <a:avLst/>
            </a:prstGeom>
            <a:solidFill>
              <a:srgbClr val="C0504D">
                <a:lumMod val="20000"/>
                <a:lumOff val="80000"/>
              </a:srgbClr>
            </a:solidFill>
            <a:ln w="25400" cap="flat" cmpd="sng" algn="ctr">
              <a:solidFill>
                <a:srgbClr val="C0504D"/>
              </a:solidFill>
              <a:prstDash val="sysDash"/>
            </a:ln>
            <a:effectLs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dirty="0" smtClean="0">
                  <a:ln>
                    <a:noFill/>
                  </a:ln>
                  <a:solidFill>
                    <a:srgbClr val="4F81BD">
                      <a:lumMod val="50000"/>
                    </a:srgbClr>
                  </a:solidFill>
                  <a:effectLst/>
                  <a:uLnTx/>
                  <a:uFillTx/>
                  <a:latin typeface="Calibri" pitchFamily="34" charset="0"/>
                  <a:ea typeface="MS PGothic" pitchFamily="34" charset="-128"/>
                  <a:cs typeface="+mn-cs"/>
                </a:rPr>
                <a:t>Lancement du programme : feuille de route, </a:t>
              </a:r>
              <a:r>
                <a:rPr kumimoji="0" lang="fr-FR" altLang="fr-FR" sz="1400" b="1" i="0" u="none" strike="noStrike" kern="0" cap="none" spc="0" normalizeH="0" baseline="0" noProof="0" dirty="0">
                  <a:ln>
                    <a:noFill/>
                  </a:ln>
                  <a:solidFill>
                    <a:srgbClr val="4F81BD">
                      <a:lumMod val="50000"/>
                    </a:srgbClr>
                  </a:solidFill>
                  <a:effectLst/>
                  <a:uLnTx/>
                  <a:uFillTx/>
                  <a:latin typeface="Calibri" pitchFamily="34" charset="0"/>
                  <a:ea typeface="MS PGothic" pitchFamily="34" charset="-128"/>
                  <a:cs typeface="+mn-cs"/>
                </a:rPr>
                <a:t>i</a:t>
              </a:r>
              <a:r>
                <a:rPr kumimoji="0" lang="fr-FR" altLang="fr-FR" sz="1400" b="1" i="0" u="none" strike="noStrike" kern="0" cap="none" spc="0" normalizeH="0" baseline="0" noProof="0" dirty="0" smtClean="0">
                  <a:ln>
                    <a:noFill/>
                  </a:ln>
                  <a:solidFill>
                    <a:srgbClr val="4F81BD">
                      <a:lumMod val="50000"/>
                    </a:srgbClr>
                  </a:solidFill>
                  <a:effectLst/>
                  <a:uLnTx/>
                  <a:uFillTx/>
                  <a:latin typeface="Calibri" pitchFamily="34" charset="0"/>
                  <a:ea typeface="MS PGothic" pitchFamily="34" charset="-128"/>
                  <a:cs typeface="+mn-cs"/>
                </a:rPr>
                <a:t>nstruction du volet financement et guides des indicateurs actualisés et enrichis</a:t>
              </a:r>
              <a:endParaRPr kumimoji="0" lang="fr-FR" altLang="fr-FR" sz="1400" b="1" i="0" u="none" strike="noStrike" kern="0" cap="none" spc="0" normalizeH="0" baseline="0" noProof="0" dirty="0">
                <a:ln>
                  <a:noFill/>
                </a:ln>
                <a:solidFill>
                  <a:srgbClr val="4F81BD">
                    <a:lumMod val="50000"/>
                  </a:srgbClr>
                </a:solidFill>
                <a:effectLst/>
                <a:uLnTx/>
                <a:uFillTx/>
                <a:latin typeface="Calibri" pitchFamily="34" charset="0"/>
                <a:ea typeface="MS PGothic" pitchFamily="34" charset="-128"/>
                <a:cs typeface="+mn-cs"/>
              </a:endParaRPr>
            </a:p>
          </p:txBody>
        </p:sp>
        <p:sp>
          <p:nvSpPr>
            <p:cNvPr id="32" name="ZoneTexte 15"/>
            <p:cNvSpPr txBox="1">
              <a:spLocks noChangeArrowheads="1"/>
            </p:cNvSpPr>
            <p:nvPr/>
          </p:nvSpPr>
          <p:spPr bwMode="auto">
            <a:xfrm>
              <a:off x="984256" y="3257554"/>
              <a:ext cx="1490663" cy="530225"/>
            </a:xfrm>
            <a:prstGeom prst="rect">
              <a:avLst/>
            </a:prstGeom>
            <a:noFill/>
            <a:ln w="9525">
              <a:noFill/>
              <a:prstDash val="dash"/>
              <a:miter lim="800000"/>
              <a:headEnd/>
              <a:tailEnd/>
            </a:ln>
          </p:spPr>
          <p:txBody>
            <a:bodyPr lIns="180000" tIns="180000" rIns="180000" bIns="180000"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1200" b="1" i="1" u="none" strike="noStrike" kern="0" cap="none" spc="0" normalizeH="0" baseline="0" noProof="0" dirty="0" smtClean="0">
                  <a:ln>
                    <a:noFill/>
                  </a:ln>
                  <a:solidFill>
                    <a:srgbClr val="1F497D"/>
                  </a:solidFill>
                  <a:effectLst/>
                  <a:uLnTx/>
                  <a:uFillTx/>
                  <a:latin typeface="Calibri" pitchFamily="34" charset="0"/>
                  <a:ea typeface="MS PGothic" pitchFamily="34" charset="-128"/>
                  <a:cs typeface="Arial" pitchFamily="34" charset="0"/>
                </a:rPr>
                <a:t>Co-construction du programme</a:t>
              </a:r>
            </a:p>
          </p:txBody>
        </p:sp>
        <p:sp>
          <p:nvSpPr>
            <p:cNvPr id="33" name="Étoile à 5 branches 32"/>
            <p:cNvSpPr/>
            <p:nvPr/>
          </p:nvSpPr>
          <p:spPr>
            <a:xfrm>
              <a:off x="2734841" y="2401961"/>
              <a:ext cx="180975" cy="234951"/>
            </a:xfrm>
            <a:prstGeom prst="star5">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ZoneTexte 7"/>
            <p:cNvSpPr txBox="1">
              <a:spLocks noChangeArrowheads="1"/>
            </p:cNvSpPr>
            <p:nvPr/>
          </p:nvSpPr>
          <p:spPr bwMode="auto">
            <a:xfrm>
              <a:off x="7696200" y="1935165"/>
              <a:ext cx="135255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500" b="1" i="0" u="none" strike="noStrike" kern="0" cap="none" spc="0" normalizeH="0" baseline="0" noProof="0" dirty="0" smtClean="0">
                  <a:ln>
                    <a:noFill/>
                  </a:ln>
                  <a:solidFill>
                    <a:srgbClr val="FF0000"/>
                  </a:solidFill>
                  <a:effectLst/>
                  <a:uLnTx/>
                  <a:uFillTx/>
                  <a:latin typeface="Calibri" pitchFamily="34" charset="0"/>
                  <a:ea typeface="MS PGothic" pitchFamily="34" charset="-128"/>
                  <a:cs typeface="Arial" charset="0"/>
                </a:rPr>
                <a:t>31/12/2022 </a:t>
              </a:r>
            </a:p>
          </p:txBody>
        </p:sp>
        <p:sp>
          <p:nvSpPr>
            <p:cNvPr id="35" name="ZoneTexte 39"/>
            <p:cNvSpPr txBox="1">
              <a:spLocks noChangeArrowheads="1"/>
            </p:cNvSpPr>
            <p:nvPr/>
          </p:nvSpPr>
          <p:spPr bwMode="auto">
            <a:xfrm>
              <a:off x="300043" y="3860805"/>
              <a:ext cx="8334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1" i="1" u="none" strike="noStrike" kern="0" cap="none" spc="0" normalizeH="0" baseline="0" noProof="0" dirty="0" smtClean="0">
                  <a:ln>
                    <a:noFill/>
                  </a:ln>
                  <a:solidFill>
                    <a:prstClr val="black">
                      <a:lumMod val="50000"/>
                      <a:lumOff val="50000"/>
                    </a:prstClr>
                  </a:solidFill>
                  <a:effectLst/>
                  <a:uLnTx/>
                  <a:uFillTx/>
                  <a:latin typeface="Calibri" pitchFamily="34" charset="0"/>
                  <a:ea typeface="MS PGothic" pitchFamily="34" charset="-128"/>
                  <a:cs typeface="Arial" charset="0"/>
                </a:rPr>
                <a:t>420 </a:t>
              </a:r>
              <a:r>
                <a:rPr kumimoji="0" lang="fr-FR" altLang="fr-FR" sz="1400" b="1" i="1" u="none" strike="noStrike" kern="0" cap="none" spc="0" normalizeH="0" baseline="0" noProof="0" dirty="0">
                  <a:ln>
                    <a:noFill/>
                  </a:ln>
                  <a:solidFill>
                    <a:prstClr val="black">
                      <a:lumMod val="50000"/>
                      <a:lumOff val="50000"/>
                    </a:prstClr>
                  </a:solidFill>
                  <a:effectLst/>
                  <a:uLnTx/>
                  <a:uFillTx/>
                  <a:latin typeface="Calibri" pitchFamily="34" charset="0"/>
                  <a:ea typeface="MS PGothic" pitchFamily="34" charset="-128"/>
                  <a:cs typeface="Arial" charset="0"/>
                </a:rPr>
                <a:t>millions sur 5 ans</a:t>
              </a:r>
            </a:p>
          </p:txBody>
        </p:sp>
        <p:sp>
          <p:nvSpPr>
            <p:cNvPr id="36" name="ZoneTexte 9"/>
            <p:cNvSpPr txBox="1">
              <a:spLocks noChangeArrowheads="1"/>
            </p:cNvSpPr>
            <p:nvPr/>
          </p:nvSpPr>
          <p:spPr bwMode="auto">
            <a:xfrm>
              <a:off x="5119688" y="1935165"/>
              <a:ext cx="12398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dirty="0" smtClean="0">
                  <a:ln>
                    <a:noFill/>
                  </a:ln>
                  <a:solidFill>
                    <a:srgbClr val="006AB2"/>
                  </a:solidFill>
                  <a:effectLst/>
                  <a:uLnTx/>
                  <a:uFillTx/>
                  <a:latin typeface="Calibri" pitchFamily="34" charset="0"/>
                  <a:ea typeface="MS PGothic" pitchFamily="34" charset="-128"/>
                  <a:cs typeface="Arial" charset="0"/>
                </a:rPr>
                <a:t>01/01/2021</a:t>
              </a:r>
            </a:p>
          </p:txBody>
        </p:sp>
        <p:sp>
          <p:nvSpPr>
            <p:cNvPr id="37" name="ZoneTexte 9"/>
            <p:cNvSpPr txBox="1">
              <a:spLocks noChangeArrowheads="1"/>
            </p:cNvSpPr>
            <p:nvPr/>
          </p:nvSpPr>
          <p:spPr bwMode="auto">
            <a:xfrm>
              <a:off x="6484937" y="1935165"/>
              <a:ext cx="124300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dirty="0" smtClean="0">
                  <a:ln>
                    <a:noFill/>
                  </a:ln>
                  <a:solidFill>
                    <a:srgbClr val="006AB2"/>
                  </a:solidFill>
                  <a:effectLst/>
                  <a:uLnTx/>
                  <a:uFillTx/>
                  <a:latin typeface="Calibri" pitchFamily="34" charset="0"/>
                  <a:ea typeface="MS PGothic" pitchFamily="34" charset="-128"/>
                  <a:cs typeface="Arial" charset="0"/>
                </a:rPr>
                <a:t>01/01/2022</a:t>
              </a:r>
            </a:p>
          </p:txBody>
        </p:sp>
        <p:sp>
          <p:nvSpPr>
            <p:cNvPr id="38" name="Étoile à 5 branches 37"/>
            <p:cNvSpPr/>
            <p:nvPr/>
          </p:nvSpPr>
          <p:spPr>
            <a:xfrm>
              <a:off x="6780219" y="2412280"/>
              <a:ext cx="161925" cy="214313"/>
            </a:xfrm>
            <a:prstGeom prst="star5">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9" name="ZoneTexte 5"/>
            <p:cNvSpPr txBox="1">
              <a:spLocks noChangeArrowheads="1"/>
            </p:cNvSpPr>
            <p:nvPr/>
          </p:nvSpPr>
          <p:spPr bwMode="auto">
            <a:xfrm>
              <a:off x="2498731" y="2832100"/>
              <a:ext cx="60055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1600" b="1" i="1" u="none" strike="noStrike" kern="0" cap="none" spc="0" normalizeH="0" baseline="0" noProof="0" smtClean="0">
                  <a:ln>
                    <a:noFill/>
                  </a:ln>
                  <a:solidFill>
                    <a:srgbClr val="C00000"/>
                  </a:solidFill>
                  <a:effectLst/>
                  <a:uLnTx/>
                  <a:uFillTx/>
                  <a:latin typeface="Calibri" pitchFamily="34" charset="0"/>
                  <a:ea typeface="MS PGothic" pitchFamily="34" charset="-128"/>
                  <a:cs typeface="Arial" charset="0"/>
                </a:rPr>
                <a:t>Mise en œuvre du programme </a:t>
              </a:r>
            </a:p>
          </p:txBody>
        </p:sp>
        <p:sp>
          <p:nvSpPr>
            <p:cNvPr id="40" name="Rectangle 7"/>
            <p:cNvSpPr>
              <a:spLocks noChangeArrowheads="1"/>
            </p:cNvSpPr>
            <p:nvPr/>
          </p:nvSpPr>
          <p:spPr bwMode="auto">
            <a:xfrm>
              <a:off x="2378886" y="1491857"/>
              <a:ext cx="1476686" cy="338554"/>
            </a:xfrm>
            <a:prstGeom prst="rect">
              <a:avLst/>
            </a:prstGeom>
            <a:solidFill>
              <a:srgbClr val="C0504D">
                <a:lumMod val="20000"/>
                <a:lumOff val="80000"/>
              </a:srgbClr>
            </a:solidFill>
            <a:ln w="9525">
              <a:solidFill>
                <a:srgbClr val="FF0000"/>
              </a:solidFill>
              <a:prstDash val="sysDash"/>
              <a:miter lim="800000"/>
              <a:headEnd/>
              <a:tailEnd/>
            </a:ln>
          </p:spPr>
          <p:txBody>
            <a:bodyPr wrap="none">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fr-FR" altLang="fr-FR" sz="1600" b="1" i="0" u="none" strike="noStrike" kern="0" cap="none" spc="0" normalizeH="0" baseline="0" noProof="0" dirty="0" smtClean="0">
                  <a:ln>
                    <a:noFill/>
                  </a:ln>
                  <a:solidFill>
                    <a:srgbClr val="FF0000"/>
                  </a:solidFill>
                  <a:effectLst/>
                  <a:uLnTx/>
                  <a:uFillTx/>
                  <a:latin typeface="Calibri" pitchFamily="34" charset="0"/>
                  <a:ea typeface="MS PGothic" pitchFamily="34" charset="-128"/>
                  <a:cs typeface="Arial" pitchFamily="34" charset="0"/>
                </a:rPr>
                <a:t>Etape 1 – AMI*</a:t>
              </a:r>
              <a:endParaRPr kumimoji="0" lang="fr-FR" altLang="fr-FR" sz="1600" b="0" i="0" u="none" strike="noStrike" kern="0" cap="none" spc="0" normalizeH="0" baseline="0" noProof="0" dirty="0" smtClean="0">
                <a:ln>
                  <a:noFill/>
                </a:ln>
                <a:solidFill>
                  <a:srgbClr val="FF0000"/>
                </a:solidFill>
                <a:effectLst/>
                <a:uLnTx/>
                <a:uFillTx/>
                <a:latin typeface="Calibri" pitchFamily="34" charset="0"/>
                <a:ea typeface="MS PGothic" pitchFamily="34" charset="-128"/>
                <a:cs typeface="Arial" pitchFamily="34" charset="0"/>
              </a:endParaRPr>
            </a:p>
          </p:txBody>
        </p:sp>
        <p:sp>
          <p:nvSpPr>
            <p:cNvPr id="41" name="ZoneTexte 1"/>
            <p:cNvSpPr txBox="1">
              <a:spLocks noChangeArrowheads="1"/>
            </p:cNvSpPr>
            <p:nvPr/>
          </p:nvSpPr>
          <p:spPr bwMode="auto">
            <a:xfrm>
              <a:off x="4645025" y="3336927"/>
              <a:ext cx="2857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fr-FR" altLang="fr-FR" sz="1200" b="1" i="1" u="none" strike="noStrike" kern="0" cap="none" spc="0" normalizeH="0" baseline="0" noProof="0" dirty="0" smtClean="0">
                  <a:ln>
                    <a:noFill/>
                  </a:ln>
                  <a:solidFill>
                    <a:srgbClr val="1F497D"/>
                  </a:solidFill>
                  <a:effectLst/>
                  <a:uLnTx/>
                  <a:uFillTx/>
                  <a:latin typeface="Calibri" pitchFamily="34" charset="0"/>
                  <a:ea typeface="MS PGothic" pitchFamily="34" charset="-128"/>
                  <a:cs typeface="Arial" charset="0"/>
                </a:rPr>
                <a:t>Intégration des indicateurs HOP’EN dans la certification HAS V2020</a:t>
              </a:r>
            </a:p>
          </p:txBody>
        </p:sp>
        <p:sp>
          <p:nvSpPr>
            <p:cNvPr id="42" name="Losange 41"/>
            <p:cNvSpPr/>
            <p:nvPr/>
          </p:nvSpPr>
          <p:spPr>
            <a:xfrm>
              <a:off x="4556125" y="3497263"/>
              <a:ext cx="139700" cy="190500"/>
            </a:xfrm>
            <a:prstGeom prst="diamond">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43" name="Étoile à 5 branches 42"/>
            <p:cNvSpPr/>
            <p:nvPr/>
          </p:nvSpPr>
          <p:spPr>
            <a:xfrm>
              <a:off x="4081463" y="2401961"/>
              <a:ext cx="203200" cy="234951"/>
            </a:xfrm>
            <a:prstGeom prst="star5">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cxnSp>
          <p:nvCxnSpPr>
            <p:cNvPr id="44" name="Connecteur droit 43"/>
            <p:cNvCxnSpPr/>
            <p:nvPr/>
          </p:nvCxnSpPr>
          <p:spPr>
            <a:xfrm>
              <a:off x="8247063" y="2525713"/>
              <a:ext cx="0" cy="189547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45" name="ZoneTexte 15"/>
            <p:cNvSpPr txBox="1">
              <a:spLocks noChangeArrowheads="1"/>
            </p:cNvSpPr>
            <p:nvPr/>
          </p:nvSpPr>
          <p:spPr bwMode="auto">
            <a:xfrm>
              <a:off x="1669005" y="4082047"/>
              <a:ext cx="1298575" cy="544513"/>
            </a:xfrm>
            <a:prstGeom prst="rect">
              <a:avLst/>
            </a:prstGeom>
            <a:solidFill>
              <a:srgbClr val="EEECE1"/>
            </a:solidFill>
            <a:ln w="9525">
              <a:solidFill>
                <a:srgbClr val="4F81BD"/>
              </a:solidFill>
              <a:prstDash val="dash"/>
              <a:miter lim="800000"/>
              <a:headEnd/>
              <a:tailEnd/>
            </a:ln>
          </p:spPr>
          <p:txBody>
            <a:bodyPr lIns="180000" tIns="180000" rIns="180000" bIns="180000"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200" b="1" i="0" u="none" strike="noStrike" kern="0" cap="none" spc="0" normalizeH="0" baseline="0" noProof="0" dirty="0" smtClean="0">
                  <a:ln>
                    <a:noFill/>
                  </a:ln>
                  <a:solidFill>
                    <a:srgbClr val="006AB2"/>
                  </a:solidFill>
                  <a:effectLst/>
                  <a:uLnTx/>
                  <a:uFillTx/>
                  <a:latin typeface="Calibri" pitchFamily="34" charset="0"/>
                  <a:ea typeface="MS PGothic" pitchFamily="34" charset="-128"/>
                  <a:cs typeface="Arial" charset="0"/>
                </a:rPr>
                <a:t>Lancement de la STSS « Ma santé 2022 »</a:t>
              </a:r>
              <a:endParaRPr kumimoji="0" lang="fr-FR" altLang="fr-FR" sz="1200" b="1" i="1" u="none" strike="noStrike" kern="0" cap="none" spc="0" normalizeH="0" baseline="0" noProof="0" dirty="0" smtClean="0">
                <a:ln>
                  <a:noFill/>
                </a:ln>
                <a:solidFill>
                  <a:srgbClr val="006AB2"/>
                </a:solidFill>
                <a:effectLst/>
                <a:uLnTx/>
                <a:uFillTx/>
                <a:latin typeface="Calibri" pitchFamily="34" charset="0"/>
                <a:ea typeface="MS PGothic" pitchFamily="34" charset="-128"/>
                <a:cs typeface="Arial" charset="0"/>
              </a:endParaRPr>
            </a:p>
          </p:txBody>
        </p:sp>
        <p:sp>
          <p:nvSpPr>
            <p:cNvPr id="46" name="ZoneTexte 5"/>
            <p:cNvSpPr txBox="1">
              <a:spLocks noChangeArrowheads="1"/>
            </p:cNvSpPr>
            <p:nvPr/>
          </p:nvSpPr>
          <p:spPr bwMode="auto">
            <a:xfrm>
              <a:off x="1733502" y="1935165"/>
              <a:ext cx="84740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180000" rIns="180000" bIns="180000"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fr-FR" altLang="fr-FR" sz="1050" b="1" i="0" u="none" strike="noStrike" kern="0" cap="none" spc="0" normalizeH="0" baseline="0" noProof="0" dirty="0" smtClean="0">
                  <a:ln>
                    <a:noFill/>
                  </a:ln>
                  <a:solidFill>
                    <a:srgbClr val="006AB2"/>
                  </a:solidFill>
                  <a:effectLst/>
                  <a:uLnTx/>
                  <a:uFillTx/>
                  <a:latin typeface="Calibri" pitchFamily="34" charset="0"/>
                  <a:ea typeface="MS PGothic" pitchFamily="34" charset="-128"/>
                  <a:cs typeface="Arial" charset="0"/>
                </a:rPr>
                <a:t>09/2018</a:t>
              </a:r>
              <a:endParaRPr kumimoji="0" lang="fr-FR" altLang="fr-FR" sz="1100" b="1" i="0" u="none" strike="noStrike" kern="0" cap="none" spc="0" normalizeH="0" baseline="0" noProof="0" dirty="0" smtClean="0">
                <a:ln>
                  <a:noFill/>
                </a:ln>
                <a:solidFill>
                  <a:srgbClr val="006AB2"/>
                </a:solidFill>
                <a:effectLst/>
                <a:uLnTx/>
                <a:uFillTx/>
                <a:latin typeface="Calibri" pitchFamily="34" charset="0"/>
                <a:ea typeface="MS PGothic" pitchFamily="34" charset="-128"/>
                <a:cs typeface="Arial" charset="0"/>
              </a:endParaRPr>
            </a:p>
          </p:txBody>
        </p:sp>
        <p:cxnSp>
          <p:nvCxnSpPr>
            <p:cNvPr id="47" name="Connecteur droit 46"/>
            <p:cNvCxnSpPr/>
            <p:nvPr/>
          </p:nvCxnSpPr>
          <p:spPr>
            <a:xfrm>
              <a:off x="2136779" y="2401961"/>
              <a:ext cx="0" cy="1666193"/>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48" name="Étoile à 5 branches 47"/>
            <p:cNvSpPr/>
            <p:nvPr/>
          </p:nvSpPr>
          <p:spPr>
            <a:xfrm>
              <a:off x="2046292" y="2401961"/>
              <a:ext cx="180975" cy="234951"/>
            </a:xfrm>
            <a:prstGeom prst="star5">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Étoile à 5 branches 48"/>
            <p:cNvSpPr/>
            <p:nvPr/>
          </p:nvSpPr>
          <p:spPr>
            <a:xfrm>
              <a:off x="823740" y="2401961"/>
              <a:ext cx="180975" cy="234951"/>
            </a:xfrm>
            <a:prstGeom prst="star5">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Étoile à 5 branches 49"/>
            <p:cNvSpPr/>
            <p:nvPr/>
          </p:nvSpPr>
          <p:spPr>
            <a:xfrm>
              <a:off x="8168874" y="2412279"/>
              <a:ext cx="161925" cy="214313"/>
            </a:xfrm>
            <a:prstGeom prst="star5">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1" name="Rectangle 7"/>
            <p:cNvSpPr>
              <a:spLocks noChangeArrowheads="1"/>
            </p:cNvSpPr>
            <p:nvPr/>
          </p:nvSpPr>
          <p:spPr bwMode="auto">
            <a:xfrm>
              <a:off x="3781424" y="1491857"/>
              <a:ext cx="3093244" cy="338554"/>
            </a:xfrm>
            <a:prstGeom prst="rect">
              <a:avLst/>
            </a:prstGeom>
            <a:solidFill>
              <a:srgbClr val="C0504D">
                <a:lumMod val="20000"/>
                <a:lumOff val="80000"/>
              </a:srgbClr>
            </a:solidFill>
            <a:ln w="9525">
              <a:solidFill>
                <a:srgbClr val="FF0000"/>
              </a:solidFill>
              <a:prstDash val="sysDash"/>
              <a:miter lim="800000"/>
              <a:headEnd/>
              <a:tailEnd/>
            </a:ln>
          </p:spPr>
          <p:txBody>
            <a:bodyPr wrap="square">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1600" b="1" i="0" u="none" strike="noStrike" kern="0" cap="none" spc="0" normalizeH="0" baseline="0" noProof="0" dirty="0" smtClean="0">
                  <a:ln>
                    <a:noFill/>
                  </a:ln>
                  <a:solidFill>
                    <a:srgbClr val="FF0000"/>
                  </a:solidFill>
                  <a:effectLst/>
                  <a:uLnTx/>
                  <a:uFillTx/>
                  <a:latin typeface="Calibri" pitchFamily="34" charset="0"/>
                  <a:ea typeface="MS PGothic" pitchFamily="34" charset="-128"/>
                  <a:cs typeface="Arial" pitchFamily="34" charset="0"/>
                </a:rPr>
                <a:t>Etape 2 – Dépôt de dossiers</a:t>
              </a:r>
              <a:endParaRPr kumimoji="0" lang="fr-FR" altLang="fr-FR" sz="1600" b="0" i="0" u="none" strike="noStrike" kern="0" cap="none" spc="0" normalizeH="0" baseline="0" noProof="0" dirty="0" smtClean="0">
                <a:ln>
                  <a:noFill/>
                </a:ln>
                <a:solidFill>
                  <a:srgbClr val="FF0000"/>
                </a:solidFill>
                <a:effectLst/>
                <a:uLnTx/>
                <a:uFillTx/>
                <a:latin typeface="Calibri" pitchFamily="34" charset="0"/>
                <a:ea typeface="MS PGothic" pitchFamily="34" charset="-128"/>
                <a:cs typeface="Arial" pitchFamily="34" charset="0"/>
              </a:endParaRPr>
            </a:p>
          </p:txBody>
        </p:sp>
      </p:grpSp>
      <p:sp>
        <p:nvSpPr>
          <p:cNvPr id="52" name="Rectangle 51"/>
          <p:cNvSpPr/>
          <p:nvPr/>
        </p:nvSpPr>
        <p:spPr>
          <a:xfrm>
            <a:off x="306658" y="5816197"/>
            <a:ext cx="3020379" cy="307777"/>
          </a:xfrm>
          <a:prstGeom prst="rect">
            <a:avLst/>
          </a:prstGeom>
        </p:spPr>
        <p:txBody>
          <a:bodyPr wrap="none">
            <a:spAutoFit/>
          </a:bodyPr>
          <a:lstStyle/>
          <a:p>
            <a:r>
              <a:rPr lang="fr-FR" altLang="fr-FR" sz="1400" kern="0" dirty="0" smtClean="0">
                <a:solidFill>
                  <a:srgbClr val="FF0000"/>
                </a:solidFill>
                <a:latin typeface="Calibri" pitchFamily="34" charset="0"/>
                <a:ea typeface="MS PGothic" pitchFamily="34" charset="-128"/>
                <a:cs typeface="Arial" pitchFamily="34" charset="0"/>
              </a:rPr>
              <a:t>*AMI = appel à manifestation d’intérêt</a:t>
            </a:r>
            <a:endParaRPr lang="fr-FR" sz="1400" dirty="0"/>
          </a:p>
        </p:txBody>
      </p:sp>
    </p:spTree>
    <p:extLst>
      <p:ext uri="{BB962C8B-B14F-4D97-AF65-F5344CB8AC3E}">
        <p14:creationId xmlns:p14="http://schemas.microsoft.com/office/powerpoint/2010/main" val="1393201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srcRect l="35992" t="22195" r="32805" b="30662"/>
          <a:stretch/>
        </p:blipFill>
        <p:spPr>
          <a:xfrm>
            <a:off x="216332" y="1626842"/>
            <a:ext cx="4181930" cy="3948921"/>
          </a:xfrm>
          <a:prstGeom prst="rect">
            <a:avLst/>
          </a:prstGeom>
        </p:spPr>
      </p:pic>
      <p:cxnSp>
        <p:nvCxnSpPr>
          <p:cNvPr id="9" name="Connecteur en angle 8"/>
          <p:cNvCxnSpPr/>
          <p:nvPr/>
        </p:nvCxnSpPr>
        <p:spPr>
          <a:xfrm rot="10800000" flipV="1">
            <a:off x="2987825" y="2347421"/>
            <a:ext cx="2165941" cy="2013037"/>
          </a:xfrm>
          <a:prstGeom prst="bentConnector3">
            <a:avLst>
              <a:gd name="adj1" fmla="val 50000"/>
            </a:avLst>
          </a:prstGeom>
          <a:noFill/>
          <a:ln w="38100" cap="flat" cmpd="sng" algn="ctr">
            <a:solidFill>
              <a:srgbClr val="1F497D"/>
            </a:solidFill>
            <a:prstDash val="solid"/>
            <a:tailEnd type="triangle"/>
          </a:ln>
          <a:effectLst/>
        </p:spPr>
      </p:cxnSp>
      <p:sp>
        <p:nvSpPr>
          <p:cNvPr id="10" name="Rectangle 9">
            <a:extLst/>
          </p:cNvPr>
          <p:cNvSpPr/>
          <p:nvPr/>
        </p:nvSpPr>
        <p:spPr>
          <a:xfrm>
            <a:off x="5141842" y="2108705"/>
            <a:ext cx="3864682" cy="3355036"/>
          </a:xfrm>
          <a:prstGeom prst="rect">
            <a:avLst/>
          </a:prstGeom>
          <a:noFill/>
          <a:ln w="25400" cap="flat" cmpd="sng" algn="ctr">
            <a:no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1F497D"/>
                </a:solidFill>
                <a:effectLst/>
                <a:uLnTx/>
                <a:uFillTx/>
                <a:latin typeface="Calibri"/>
                <a:ea typeface="+mn-ea"/>
                <a:cs typeface="+mn-cs"/>
              </a:rPr>
              <a:t>Bouquet de services numériques territoriaux de coordination autour de l’usager et du patient</a:t>
            </a:r>
            <a:endParaRPr kumimoji="0" lang="fr-FR" sz="1400" b="1" i="0" u="none" strike="noStrike" kern="0" cap="none" spc="0" normalizeH="0" baseline="0" noProof="0" dirty="0">
              <a:ln>
                <a:noFill/>
              </a:ln>
              <a:solidFill>
                <a:srgbClr val="1F497D"/>
              </a:solidFill>
              <a:effectLst/>
              <a:uLnTx/>
              <a:uFillTx/>
              <a:latin typeface="Calibri"/>
              <a:ea typeface="+mn-ea"/>
              <a:cs typeface="+mn-cs"/>
            </a:endParaRPr>
          </a:p>
          <a:p>
            <a:pPr marL="179388" marR="0" lvl="0" indent="-179388" defTabSz="914400" eaLnBrk="1" fontAlgn="auto" latinLnBrk="0" hangingPunct="1">
              <a:lnSpc>
                <a:spcPct val="100000"/>
              </a:lnSpc>
              <a:spcBef>
                <a:spcPts val="600"/>
              </a:spcBef>
              <a:spcAft>
                <a:spcPts val="0"/>
              </a:spcAft>
              <a:buClrTx/>
              <a:buSzTx/>
              <a:buFont typeface="Wingdings" panose="05000000000000000000" pitchFamily="2" charset="2"/>
              <a:buChar char="Ø"/>
              <a:tabLst>
                <a:tab pos="179388" algn="l"/>
              </a:tabLst>
              <a:defRPr/>
            </a:pPr>
            <a:r>
              <a:rPr kumimoji="0" lang="fr-FR" sz="1400" b="0" i="0" u="none" strike="noStrike" kern="0" cap="none" spc="0" normalizeH="0" baseline="0" noProof="0" dirty="0">
                <a:ln>
                  <a:noFill/>
                </a:ln>
                <a:solidFill>
                  <a:srgbClr val="1F497D"/>
                </a:solidFill>
                <a:effectLst/>
                <a:uLnTx/>
                <a:uFillTx/>
                <a:latin typeface="Calibri"/>
                <a:ea typeface="+mn-ea"/>
                <a:cs typeface="+mn-cs"/>
              </a:rPr>
              <a:t>Outil de coordination (PPS dynamique, cahier de liaison, gestion d’alerte, notification d’évènements), </a:t>
            </a:r>
            <a:r>
              <a:rPr kumimoji="0" lang="fr-FR" sz="1400" b="0" i="0" u="none" strike="noStrike" kern="0" cap="none" spc="0" normalizeH="0" baseline="0" noProof="0" dirty="0" smtClean="0">
                <a:ln>
                  <a:noFill/>
                </a:ln>
                <a:solidFill>
                  <a:srgbClr val="1F497D"/>
                </a:solidFill>
                <a:effectLst/>
                <a:uLnTx/>
                <a:uFillTx/>
                <a:latin typeface="Calibri"/>
                <a:ea typeface="+mn-ea"/>
                <a:cs typeface="+mn-cs"/>
              </a:rPr>
              <a:t>articulé avec le </a:t>
            </a:r>
            <a:r>
              <a:rPr kumimoji="0" lang="fr-FR" sz="1400" b="1" i="0" u="none" strike="noStrike" kern="0" cap="none" spc="0" normalizeH="0" baseline="0" noProof="0" dirty="0" smtClean="0">
                <a:ln>
                  <a:noFill/>
                </a:ln>
                <a:solidFill>
                  <a:srgbClr val="1F497D"/>
                </a:solidFill>
                <a:effectLst/>
                <a:uLnTx/>
                <a:uFillTx/>
                <a:latin typeface="Calibri"/>
                <a:ea typeface="+mn-ea"/>
                <a:cs typeface="+mn-cs"/>
              </a:rPr>
              <a:t>DMP</a:t>
            </a:r>
            <a:endParaRPr kumimoji="0" lang="fr-FR" sz="1400" b="1" i="0" u="none" strike="noStrike" kern="0" cap="none" spc="0" normalizeH="0" baseline="0" noProof="0" dirty="0">
              <a:ln>
                <a:noFill/>
              </a:ln>
              <a:solidFill>
                <a:srgbClr val="1F497D"/>
              </a:solidFill>
              <a:effectLst/>
              <a:uLnTx/>
              <a:uFillTx/>
              <a:latin typeface="Calibri"/>
              <a:ea typeface="+mn-ea"/>
              <a:cs typeface="+mn-cs"/>
            </a:endParaRPr>
          </a:p>
          <a:p>
            <a:pPr marL="179388" marR="0" lvl="0" indent="-179388" defTabSz="914400" eaLnBrk="1" fontAlgn="auto" latinLnBrk="0" hangingPunct="1">
              <a:lnSpc>
                <a:spcPct val="100000"/>
              </a:lnSpc>
              <a:spcBef>
                <a:spcPts val="600"/>
              </a:spcBef>
              <a:spcAft>
                <a:spcPts val="0"/>
              </a:spcAft>
              <a:buClrTx/>
              <a:buSzTx/>
              <a:buFont typeface="Wingdings" panose="05000000000000000000" pitchFamily="2" charset="2"/>
              <a:buChar char="Ø"/>
              <a:tabLst>
                <a:tab pos="179388" algn="l"/>
              </a:tabLst>
              <a:defRPr/>
            </a:pPr>
            <a:r>
              <a:rPr kumimoji="0" lang="fr-FR" sz="1400" b="0" i="0" u="none" strike="noStrike" kern="0" cap="none" spc="0" normalizeH="0" baseline="0" noProof="0" dirty="0" smtClean="0">
                <a:ln>
                  <a:noFill/>
                </a:ln>
                <a:solidFill>
                  <a:srgbClr val="1F497D"/>
                </a:solidFill>
                <a:effectLst/>
                <a:uLnTx/>
                <a:uFillTx/>
                <a:latin typeface="Calibri"/>
                <a:ea typeface="+mn-ea"/>
                <a:cs typeface="+mn-cs"/>
              </a:rPr>
              <a:t>Réseau social entre professionnel autour du patient complémentaire </a:t>
            </a:r>
            <a:r>
              <a:rPr kumimoji="0" lang="fr-FR" sz="1400" b="1" i="0" u="none" strike="noStrike" kern="0" cap="none" spc="0" normalizeH="0" baseline="0" noProof="0" dirty="0" smtClean="0">
                <a:ln>
                  <a:noFill/>
                </a:ln>
                <a:solidFill>
                  <a:srgbClr val="1F497D"/>
                </a:solidFill>
                <a:effectLst/>
                <a:uLnTx/>
                <a:uFillTx/>
                <a:latin typeface="Calibri"/>
                <a:ea typeface="+mn-ea"/>
                <a:cs typeface="+mn-cs"/>
              </a:rPr>
              <a:t>aux messageries sécurisées de santé et en lien avec le ROR</a:t>
            </a:r>
            <a:endParaRPr kumimoji="0" lang="fr-FR" sz="1400" b="1" i="0" u="none" strike="noStrike" kern="0" cap="none" spc="0" normalizeH="0" baseline="0" noProof="0" dirty="0">
              <a:ln>
                <a:noFill/>
              </a:ln>
              <a:solidFill>
                <a:srgbClr val="1F497D"/>
              </a:solidFill>
              <a:effectLst/>
              <a:uLnTx/>
              <a:uFillTx/>
              <a:latin typeface="Calibri"/>
              <a:ea typeface="+mn-ea"/>
              <a:cs typeface="+mn-cs"/>
            </a:endParaRPr>
          </a:p>
          <a:p>
            <a:pPr marL="179388" marR="0" lvl="0" indent="-179388" defTabSz="914400" eaLnBrk="1" fontAlgn="auto" latinLnBrk="0" hangingPunct="1">
              <a:lnSpc>
                <a:spcPct val="100000"/>
              </a:lnSpc>
              <a:spcBef>
                <a:spcPts val="600"/>
              </a:spcBef>
              <a:spcAft>
                <a:spcPts val="0"/>
              </a:spcAft>
              <a:buClrTx/>
              <a:buSzTx/>
              <a:buFont typeface="Wingdings" panose="05000000000000000000" pitchFamily="2" charset="2"/>
              <a:buChar char="Ø"/>
              <a:tabLst>
                <a:tab pos="179388" algn="l"/>
              </a:tabLst>
              <a:defRPr/>
            </a:pPr>
            <a:r>
              <a:rPr kumimoji="0" lang="fr-FR" sz="1400" b="0" i="0" u="none" strike="noStrike" kern="0" cap="none" spc="0" normalizeH="0" baseline="0" noProof="0" dirty="0" smtClean="0">
                <a:ln>
                  <a:noFill/>
                </a:ln>
                <a:solidFill>
                  <a:srgbClr val="1F497D"/>
                </a:solidFill>
                <a:effectLst/>
                <a:uLnTx/>
                <a:uFillTx/>
                <a:latin typeface="Calibri"/>
                <a:ea typeface="+mn-ea"/>
                <a:cs typeface="+mn-cs"/>
              </a:rPr>
              <a:t>Repérage et évaluation </a:t>
            </a:r>
            <a:r>
              <a:rPr kumimoji="0" lang="fr-FR" sz="1400" b="0" i="0" u="none" strike="noStrike" kern="0" cap="none" spc="0" normalizeH="0" baseline="0" noProof="0" dirty="0">
                <a:ln>
                  <a:noFill/>
                </a:ln>
                <a:solidFill>
                  <a:srgbClr val="1F497D"/>
                </a:solidFill>
                <a:effectLst/>
                <a:uLnTx/>
                <a:uFillTx/>
                <a:latin typeface="Calibri"/>
                <a:ea typeface="+mn-ea"/>
                <a:cs typeface="+mn-cs"/>
              </a:rPr>
              <a:t>du patient,</a:t>
            </a:r>
          </a:p>
          <a:p>
            <a:pPr marL="179388" marR="0" lvl="0" indent="-179388" defTabSz="914400" eaLnBrk="1" fontAlgn="auto" latinLnBrk="0" hangingPunct="1">
              <a:lnSpc>
                <a:spcPct val="100000"/>
              </a:lnSpc>
              <a:spcBef>
                <a:spcPts val="600"/>
              </a:spcBef>
              <a:spcAft>
                <a:spcPts val="0"/>
              </a:spcAft>
              <a:buClrTx/>
              <a:buSzTx/>
              <a:buFont typeface="Wingdings" panose="05000000000000000000" pitchFamily="2" charset="2"/>
              <a:buChar char="Ø"/>
              <a:tabLst>
                <a:tab pos="179388" algn="l"/>
              </a:tabLst>
              <a:defRPr/>
            </a:pPr>
            <a:r>
              <a:rPr kumimoji="0" lang="fr-FR" sz="1400" b="0" i="0" u="none" strike="noStrike" kern="0" cap="none" spc="0" normalizeH="0" baseline="0" noProof="0" dirty="0" smtClean="0">
                <a:ln>
                  <a:noFill/>
                </a:ln>
                <a:solidFill>
                  <a:srgbClr val="1F497D"/>
                </a:solidFill>
                <a:effectLst/>
                <a:uLnTx/>
                <a:uFillTx/>
                <a:latin typeface="Calibri"/>
                <a:ea typeface="+mn-ea"/>
                <a:cs typeface="+mn-cs"/>
              </a:rPr>
              <a:t>Outils </a:t>
            </a:r>
            <a:r>
              <a:rPr kumimoji="0" lang="fr-FR" sz="1400" b="0" i="0" u="none" strike="noStrike" kern="0" cap="none" spc="0" normalizeH="0" baseline="0" noProof="0" dirty="0">
                <a:ln>
                  <a:noFill/>
                </a:ln>
                <a:solidFill>
                  <a:srgbClr val="1F497D"/>
                </a:solidFill>
                <a:effectLst/>
                <a:uLnTx/>
                <a:uFillTx/>
                <a:latin typeface="Calibri"/>
                <a:ea typeface="+mn-ea"/>
                <a:cs typeface="+mn-cs"/>
              </a:rPr>
              <a:t>d’aide à l’orientation / programmation, </a:t>
            </a:r>
          </a:p>
          <a:p>
            <a:pPr marL="179388" marR="0" lvl="0" indent="-179388" defTabSz="914400" eaLnBrk="1" fontAlgn="auto" latinLnBrk="0" hangingPunct="1">
              <a:lnSpc>
                <a:spcPct val="100000"/>
              </a:lnSpc>
              <a:spcBef>
                <a:spcPts val="600"/>
              </a:spcBef>
              <a:spcAft>
                <a:spcPts val="0"/>
              </a:spcAft>
              <a:buClrTx/>
              <a:buSzTx/>
              <a:buFont typeface="Wingdings" panose="05000000000000000000" pitchFamily="2" charset="2"/>
              <a:buChar char="Ø"/>
              <a:tabLst>
                <a:tab pos="179388" algn="l"/>
              </a:tabLst>
              <a:defRPr/>
            </a:pPr>
            <a:r>
              <a:rPr kumimoji="0" lang="fr-FR" sz="1400" b="0" i="0" u="none" strike="noStrike" kern="0" cap="none" spc="0" normalizeH="0" baseline="0" noProof="0" dirty="0" smtClean="0">
                <a:ln>
                  <a:noFill/>
                </a:ln>
                <a:solidFill>
                  <a:srgbClr val="1F497D"/>
                </a:solidFill>
                <a:effectLst/>
                <a:uLnTx/>
                <a:uFillTx/>
                <a:latin typeface="Calibri"/>
                <a:ea typeface="+mn-ea"/>
                <a:cs typeface="+mn-cs"/>
              </a:rPr>
              <a:t>Agenda patient </a:t>
            </a:r>
          </a:p>
          <a:p>
            <a:pPr marL="179388" marR="0" lvl="0" indent="-179388" defTabSz="914400" eaLnBrk="1" fontAlgn="auto" latinLnBrk="0" hangingPunct="1">
              <a:lnSpc>
                <a:spcPct val="100000"/>
              </a:lnSpc>
              <a:spcBef>
                <a:spcPts val="600"/>
              </a:spcBef>
              <a:spcAft>
                <a:spcPts val="0"/>
              </a:spcAft>
              <a:buClrTx/>
              <a:buSzTx/>
              <a:buFont typeface="Wingdings" panose="05000000000000000000" pitchFamily="2" charset="2"/>
              <a:buChar char="Ø"/>
              <a:tabLst>
                <a:tab pos="179388" algn="l"/>
              </a:tabLst>
              <a:defRPr/>
            </a:pPr>
            <a:r>
              <a:rPr kumimoji="0" lang="fr-FR" sz="1400" b="0" i="0" u="none" strike="noStrike" kern="0" cap="none" spc="0" normalizeH="0" baseline="0" noProof="0" dirty="0" smtClean="0">
                <a:ln>
                  <a:noFill/>
                </a:ln>
                <a:solidFill>
                  <a:srgbClr val="1F497D"/>
                </a:solidFill>
                <a:effectLst/>
                <a:uLnTx/>
                <a:uFillTx/>
                <a:latin typeface="Calibri"/>
                <a:ea typeface="+mn-ea"/>
                <a:cs typeface="+mn-cs"/>
              </a:rPr>
              <a:t>Fédération des agendas PS, </a:t>
            </a:r>
          </a:p>
          <a:p>
            <a:pPr marL="179388" marR="0" lvl="0" indent="-179388" defTabSz="914400" eaLnBrk="1" fontAlgn="auto" latinLnBrk="0" hangingPunct="1">
              <a:lnSpc>
                <a:spcPct val="100000"/>
              </a:lnSpc>
              <a:spcBef>
                <a:spcPts val="600"/>
              </a:spcBef>
              <a:spcAft>
                <a:spcPts val="0"/>
              </a:spcAft>
              <a:buClrTx/>
              <a:buSzTx/>
              <a:buFont typeface="Wingdings" panose="05000000000000000000" pitchFamily="2" charset="2"/>
              <a:buChar char="Ø"/>
              <a:tabLst>
                <a:tab pos="179388" algn="l"/>
              </a:tabLst>
              <a:defRPr/>
            </a:pPr>
            <a:r>
              <a:rPr kumimoji="0" lang="fr-FR" sz="1400" b="0" i="0" u="none" strike="noStrike" kern="0" cap="none" spc="0" normalizeH="0" baseline="0" noProof="0" dirty="0" smtClean="0">
                <a:ln>
                  <a:noFill/>
                </a:ln>
                <a:solidFill>
                  <a:srgbClr val="1F497D"/>
                </a:solidFill>
                <a:effectLst/>
                <a:uLnTx/>
                <a:uFillTx/>
                <a:latin typeface="Calibri"/>
                <a:ea typeface="+mn-ea"/>
                <a:cs typeface="+mn-cs"/>
              </a:rPr>
              <a:t>Pilotage </a:t>
            </a:r>
            <a:r>
              <a:rPr kumimoji="0" lang="fr-FR" sz="1400" b="0" i="0" u="none" strike="noStrike" kern="0" cap="none" spc="0" normalizeH="0" baseline="0" noProof="0" dirty="0">
                <a:ln>
                  <a:noFill/>
                </a:ln>
                <a:solidFill>
                  <a:srgbClr val="1F497D"/>
                </a:solidFill>
                <a:effectLst/>
                <a:uLnTx/>
                <a:uFillTx/>
                <a:latin typeface="Calibri"/>
                <a:ea typeface="+mn-ea"/>
                <a:cs typeface="+mn-cs"/>
              </a:rPr>
              <a:t>et gestion des ressources </a:t>
            </a:r>
            <a:r>
              <a:rPr kumimoji="0" lang="fr-FR" sz="1400" b="0" i="0" u="none" strike="noStrike" kern="0" cap="none" spc="0" normalizeH="0" baseline="0" noProof="0" dirty="0" smtClean="0">
                <a:ln>
                  <a:noFill/>
                </a:ln>
                <a:solidFill>
                  <a:srgbClr val="1F497D"/>
                </a:solidFill>
                <a:effectLst/>
                <a:uLnTx/>
                <a:uFillTx/>
                <a:latin typeface="Calibri"/>
                <a:ea typeface="+mn-ea"/>
                <a:cs typeface="+mn-cs"/>
              </a:rPr>
              <a:t>du dispositif</a:t>
            </a:r>
            <a:endParaRPr kumimoji="0" lang="fr-FR" sz="1400" b="0" i="0" u="none" strike="noStrike" kern="0" cap="none" spc="0" normalizeH="0" baseline="0" noProof="0" dirty="0">
              <a:ln>
                <a:noFill/>
              </a:ln>
              <a:solidFill>
                <a:srgbClr val="1F497D"/>
              </a:solidFill>
              <a:effectLst/>
              <a:uLnTx/>
              <a:uFillTx/>
              <a:latin typeface="Calibri"/>
              <a:ea typeface="+mn-ea"/>
              <a:cs typeface="+mn-cs"/>
            </a:endParaRPr>
          </a:p>
        </p:txBody>
      </p:sp>
      <p:pic>
        <p:nvPicPr>
          <p:cNvPr id="11" name="Image 10"/>
          <p:cNvPicPr>
            <a:picLocks noChangeAspect="1"/>
          </p:cNvPicPr>
          <p:nvPr/>
        </p:nvPicPr>
        <p:blipFill>
          <a:blip r:embed="rId3"/>
          <a:stretch>
            <a:fillRect/>
          </a:stretch>
        </p:blipFill>
        <p:spPr>
          <a:xfrm>
            <a:off x="8300102" y="2979489"/>
            <a:ext cx="507161" cy="316083"/>
          </a:xfrm>
          <a:prstGeom prst="rect">
            <a:avLst/>
          </a:prstGeom>
        </p:spPr>
      </p:pic>
      <p:pic>
        <p:nvPicPr>
          <p:cNvPr id="12" name="Image 11"/>
          <p:cNvPicPr>
            <a:picLocks noChangeAspect="1"/>
          </p:cNvPicPr>
          <p:nvPr/>
        </p:nvPicPr>
        <p:blipFill>
          <a:blip r:embed="rId4"/>
          <a:stretch>
            <a:fillRect/>
          </a:stretch>
        </p:blipFill>
        <p:spPr>
          <a:xfrm>
            <a:off x="8611524" y="3551815"/>
            <a:ext cx="332498" cy="332498"/>
          </a:xfrm>
          <a:prstGeom prst="rect">
            <a:avLst/>
          </a:prstGeom>
        </p:spPr>
      </p:pic>
      <p:sp>
        <p:nvSpPr>
          <p:cNvPr id="13" name="Rectangle 12"/>
          <p:cNvSpPr/>
          <p:nvPr/>
        </p:nvSpPr>
        <p:spPr>
          <a:xfrm>
            <a:off x="144486" y="5857220"/>
            <a:ext cx="4745329" cy="811607"/>
          </a:xfrm>
          <a:prstGeom prst="rect">
            <a:avLst/>
          </a:prstGeom>
          <a:noFill/>
          <a:ln w="6350" cap="flat" cmpd="sng" algn="ctr">
            <a:solidFill>
              <a:srgbClr val="CC0066"/>
            </a:solidFill>
            <a:prstDash val="sysDot"/>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CC0066"/>
              </a:solidFill>
              <a:effectLst/>
              <a:uLnTx/>
              <a:uFillTx/>
              <a:latin typeface="Calibri"/>
              <a:ea typeface="+mn-ea"/>
              <a:cs typeface="+mn-cs"/>
            </a:endParaRPr>
          </a:p>
        </p:txBody>
      </p:sp>
      <p:pic>
        <p:nvPicPr>
          <p:cNvPr id="14" name="Image 13"/>
          <p:cNvPicPr>
            <a:picLocks noChangeAspect="1"/>
          </p:cNvPicPr>
          <p:nvPr/>
        </p:nvPicPr>
        <p:blipFill>
          <a:blip r:embed="rId5">
            <a:duotone>
              <a:srgbClr val="C0504D">
                <a:shade val="45000"/>
                <a:satMod val="135000"/>
              </a:srgbClr>
              <a:prstClr val="white"/>
            </a:duotone>
          </a:blip>
          <a:stretch>
            <a:fillRect/>
          </a:stretch>
        </p:blipFill>
        <p:spPr>
          <a:xfrm>
            <a:off x="237322" y="5929286"/>
            <a:ext cx="627963" cy="627963"/>
          </a:xfrm>
          <a:prstGeom prst="rect">
            <a:avLst/>
          </a:prstGeom>
        </p:spPr>
      </p:pic>
      <p:pic>
        <p:nvPicPr>
          <p:cNvPr id="15" name="Image 14"/>
          <p:cNvPicPr>
            <a:picLocks noChangeAspect="1"/>
          </p:cNvPicPr>
          <p:nvPr/>
        </p:nvPicPr>
        <p:blipFill>
          <a:blip r:embed="rId6">
            <a:duotone>
              <a:srgbClr val="C0504D">
                <a:shade val="45000"/>
                <a:satMod val="135000"/>
              </a:srgbClr>
              <a:prstClr val="white"/>
            </a:duotone>
            <a:extLst/>
          </a:blip>
          <a:stretch>
            <a:fillRect/>
          </a:stretch>
        </p:blipFill>
        <p:spPr>
          <a:xfrm>
            <a:off x="8121059" y="5976227"/>
            <a:ext cx="643100" cy="643100"/>
          </a:xfrm>
          <a:prstGeom prst="rect">
            <a:avLst/>
          </a:prstGeom>
          <a:solidFill>
            <a:srgbClr val="C0504D">
              <a:lumMod val="20000"/>
              <a:lumOff val="80000"/>
            </a:srgbClr>
          </a:solidFill>
        </p:spPr>
      </p:pic>
      <p:sp>
        <p:nvSpPr>
          <p:cNvPr id="16" name="Rectangle 15"/>
          <p:cNvSpPr/>
          <p:nvPr/>
        </p:nvSpPr>
        <p:spPr>
          <a:xfrm>
            <a:off x="683569" y="5877272"/>
            <a:ext cx="4206246" cy="738664"/>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CC0066"/>
                </a:solidFill>
                <a:effectLst/>
                <a:uLnTx/>
                <a:uFillTx/>
              </a:rPr>
              <a:t>Des services aux professionnels accessibles via des points d’accès à synchroniser avec les modalités de mise en œuvre du bouquet de services pro</a:t>
            </a:r>
          </a:p>
        </p:txBody>
      </p:sp>
      <p:sp>
        <p:nvSpPr>
          <p:cNvPr id="17" name="Rectangle 16"/>
          <p:cNvSpPr/>
          <p:nvPr/>
        </p:nvSpPr>
        <p:spPr>
          <a:xfrm>
            <a:off x="4982652" y="5857220"/>
            <a:ext cx="3824612" cy="811607"/>
          </a:xfrm>
          <a:prstGeom prst="rect">
            <a:avLst/>
          </a:prstGeom>
          <a:noFill/>
          <a:ln w="6350" cap="flat" cmpd="sng" algn="ctr">
            <a:solidFill>
              <a:srgbClr val="CC0066"/>
            </a:solidFill>
            <a:prstDash val="sysDot"/>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CC0066"/>
              </a:solidFill>
              <a:effectLst/>
              <a:uLnTx/>
              <a:uFillTx/>
              <a:latin typeface="Calibri"/>
              <a:ea typeface="+mn-ea"/>
              <a:cs typeface="+mn-cs"/>
            </a:endParaRPr>
          </a:p>
        </p:txBody>
      </p:sp>
      <p:sp>
        <p:nvSpPr>
          <p:cNvPr id="18" name="Rectangle 17"/>
          <p:cNvSpPr/>
          <p:nvPr/>
        </p:nvSpPr>
        <p:spPr>
          <a:xfrm>
            <a:off x="5226409" y="5877272"/>
            <a:ext cx="3007513"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CC0066"/>
                </a:solidFill>
                <a:effectLst/>
                <a:uLnTx/>
                <a:uFillTx/>
              </a:rPr>
              <a:t>Un dossier usager et des accès à synchroniser avec l’espace numérique de santé</a:t>
            </a:r>
            <a:endParaRPr kumimoji="0" lang="fr-FR" sz="1400" b="1" i="0" u="none" strike="noStrike" kern="0" cap="none" spc="0" normalizeH="0" baseline="0" noProof="0" dirty="0">
              <a:ln>
                <a:noFill/>
              </a:ln>
              <a:solidFill>
                <a:srgbClr val="CC0066"/>
              </a:solidFill>
              <a:effectLst/>
              <a:uLnTx/>
              <a:uFillTx/>
            </a:endParaRPr>
          </a:p>
        </p:txBody>
      </p:sp>
      <p:grpSp>
        <p:nvGrpSpPr>
          <p:cNvPr id="19" name="Groupe 18"/>
          <p:cNvGrpSpPr/>
          <p:nvPr/>
        </p:nvGrpSpPr>
        <p:grpSpPr>
          <a:xfrm>
            <a:off x="127403" y="1087792"/>
            <a:ext cx="2080263" cy="741306"/>
            <a:chOff x="6408054" y="339897"/>
            <a:chExt cx="2791686" cy="776713"/>
          </a:xfrm>
        </p:grpSpPr>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3897" y="339897"/>
              <a:ext cx="883573" cy="492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userDrawn="1"/>
          </p:nvSpPr>
          <p:spPr>
            <a:xfrm>
              <a:off x="6408054" y="770230"/>
              <a:ext cx="2791686" cy="34638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smtClean="0">
                  <a:ln>
                    <a:noFill/>
                  </a:ln>
                  <a:solidFill>
                    <a:srgbClr val="0070C0"/>
                  </a:solidFill>
                  <a:effectLst/>
                  <a:uLnTx/>
                  <a:uFillTx/>
                  <a:latin typeface="Arial Narrow" panose="020B0606020202030204" pitchFamily="34" charset="0"/>
                </a:rPr>
                <a:t>Action 14  du Virage numérique</a:t>
              </a:r>
              <a:endParaRPr kumimoji="0" lang="fr-FR" sz="10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22" name="Rectangle à coins arrondis 21"/>
            <p:cNvSpPr/>
            <p:nvPr userDrawn="1"/>
          </p:nvSpPr>
          <p:spPr>
            <a:xfrm>
              <a:off x="6660232" y="439511"/>
              <a:ext cx="1143666" cy="309530"/>
            </a:xfrm>
            <a:prstGeom prst="roundRect">
              <a:avLst/>
            </a:prstGeom>
            <a:solidFill>
              <a:srgbClr val="4BACC6">
                <a:lumMod val="20000"/>
                <a:lumOff val="80000"/>
              </a:srgbClr>
            </a:solidFill>
            <a:ln w="25400" cap="flat" cmpd="sng" algn="ctr">
              <a:solidFill>
                <a:srgbClr val="4F81BD">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srgbClr val="4F81BD">
                      <a:lumMod val="75000"/>
                    </a:srgbClr>
                  </a:solidFill>
                  <a:effectLst/>
                  <a:uLnTx/>
                  <a:uFillTx/>
                  <a:latin typeface="Arial Narrow" panose="020B0606020202030204" pitchFamily="34" charset="0"/>
                  <a:ea typeface="+mn-ea"/>
                  <a:cs typeface="+mn-cs"/>
                </a:rPr>
                <a:t>e-parcours</a:t>
              </a:r>
              <a:endParaRPr kumimoji="0" lang="fr-FR" sz="1400" b="1" i="0" u="none" strike="noStrike" kern="0" cap="none" spc="0" normalizeH="0" baseline="0" noProof="0" dirty="0" smtClean="0">
                <a:ln>
                  <a:noFill/>
                </a:ln>
                <a:solidFill>
                  <a:srgbClr val="4F81BD">
                    <a:lumMod val="75000"/>
                  </a:srgbClr>
                </a:solidFill>
                <a:effectLst/>
                <a:uLnTx/>
                <a:uFillTx/>
                <a:latin typeface="Arial Narrow" panose="020B0606020202030204" pitchFamily="34" charset="0"/>
                <a:ea typeface="+mn-ea"/>
                <a:cs typeface="+mn-cs"/>
              </a:endParaRPr>
            </a:p>
          </p:txBody>
        </p:sp>
      </p:grpSp>
      <p:grpSp>
        <p:nvGrpSpPr>
          <p:cNvPr id="25" name="Groupe 24"/>
          <p:cNvGrpSpPr/>
          <p:nvPr/>
        </p:nvGrpSpPr>
        <p:grpSpPr>
          <a:xfrm>
            <a:off x="1907703" y="74711"/>
            <a:ext cx="4500498" cy="1237128"/>
            <a:chOff x="1907703" y="74711"/>
            <a:chExt cx="4500498" cy="1237128"/>
          </a:xfrm>
        </p:grpSpPr>
        <p:sp>
          <p:nvSpPr>
            <p:cNvPr id="26" name="Titre 14"/>
            <p:cNvSpPr txBox="1">
              <a:spLocks/>
            </p:cNvSpPr>
            <p:nvPr/>
          </p:nvSpPr>
          <p:spPr>
            <a:xfrm>
              <a:off x="2015714" y="482939"/>
              <a:ext cx="4392487" cy="459966"/>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800" b="0" i="1" u="none" strike="noStrike" kern="1200" cap="none" spc="0" normalizeH="0" baseline="0" noProof="0" dirty="0" smtClean="0">
                  <a:ln>
                    <a:noFill/>
                  </a:ln>
                  <a:solidFill>
                    <a:srgbClr val="4F81BD">
                      <a:lumMod val="75000"/>
                    </a:srgbClr>
                  </a:solidFill>
                  <a:effectLst/>
                  <a:uLnTx/>
                  <a:uFillTx/>
                  <a:latin typeface="Calibri"/>
                  <a:ea typeface="+mj-ea"/>
                  <a:cs typeface="+mj-cs"/>
                </a:rPr>
                <a:t>Réussir le virage numérique des parcours</a:t>
              </a:r>
              <a:endParaRPr kumimoji="0" lang="fr-FR" sz="1800" b="0" i="0" u="none" strike="noStrike" kern="1200" cap="none" spc="0" normalizeH="0" baseline="0" noProof="0" dirty="0">
                <a:ln>
                  <a:noFill/>
                </a:ln>
                <a:solidFill>
                  <a:srgbClr val="4F81BD">
                    <a:lumMod val="75000"/>
                  </a:srgbClr>
                </a:solidFill>
                <a:effectLst/>
                <a:uLnTx/>
                <a:uFillTx/>
                <a:latin typeface="Calibri"/>
                <a:ea typeface="+mj-ea"/>
                <a:cs typeface="+mj-cs"/>
              </a:endParaRPr>
            </a:p>
          </p:txBody>
        </p:sp>
        <p:sp>
          <p:nvSpPr>
            <p:cNvPr id="27" name="Rectangle 26"/>
            <p:cNvSpPr/>
            <p:nvPr/>
          </p:nvSpPr>
          <p:spPr>
            <a:xfrm>
              <a:off x="2081757" y="712922"/>
              <a:ext cx="3960442" cy="598917"/>
            </a:xfrm>
            <a:prstGeom prst="rect">
              <a:avLst/>
            </a:prstGeom>
            <a:no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srgbClr val="4F81BD">
                      <a:lumMod val="75000"/>
                    </a:srgbClr>
                  </a:solidFill>
                  <a:effectLst/>
                  <a:uLnTx/>
                  <a:uFillTx/>
                  <a:latin typeface="Calibri"/>
                  <a:ea typeface="+mn-ea"/>
                  <a:cs typeface="+mn-cs"/>
                </a:rPr>
                <a:t>Un pilotage national commun DGOS-CNAM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srgbClr val="4F81BD">
                      <a:lumMod val="75000"/>
                    </a:srgbClr>
                  </a:solidFill>
                  <a:effectLst/>
                  <a:uLnTx/>
                  <a:uFillTx/>
                  <a:latin typeface="Calibri"/>
                  <a:ea typeface="+mn-ea"/>
                  <a:cs typeface="+mn-cs"/>
                </a:rPr>
                <a:t>2018-2022  </a:t>
              </a:r>
            </a:p>
          </p:txBody>
        </p:sp>
        <p:sp>
          <p:nvSpPr>
            <p:cNvPr id="28" name="ZoneTexte 27"/>
            <p:cNvSpPr txBox="1"/>
            <p:nvPr/>
          </p:nvSpPr>
          <p:spPr>
            <a:xfrm>
              <a:off x="1907703" y="74711"/>
              <a:ext cx="4308549" cy="523220"/>
            </a:xfrm>
            <a:prstGeom prst="rect">
              <a:avLst/>
            </a:prstGeom>
            <a:noFill/>
          </p:spPr>
          <p:txBody>
            <a:bodyPr wrap="square" rtlCol="0">
              <a:spAutoFit/>
            </a:bodyPr>
            <a:lstStyle/>
            <a:p>
              <a:pPr algn="ctr"/>
              <a:r>
                <a:rPr lang="fr-FR" sz="2400" b="1" dirty="0" smtClean="0">
                  <a:solidFill>
                    <a:srgbClr val="4F81BD">
                      <a:lumMod val="75000"/>
                    </a:srgbClr>
                  </a:solidFill>
                  <a:latin typeface="Typist" pitchFamily="34" charset="0"/>
                </a:rPr>
                <a:t>Le programme </a:t>
              </a:r>
              <a:r>
                <a:rPr lang="fr-FR" sz="2800" b="1" dirty="0" smtClean="0">
                  <a:solidFill>
                    <a:srgbClr val="4F81BD">
                      <a:lumMod val="75000"/>
                    </a:srgbClr>
                  </a:solidFill>
                  <a:latin typeface="Typist" pitchFamily="34" charset="0"/>
                </a:rPr>
                <a:t>e-parcours</a:t>
              </a:r>
              <a:endParaRPr lang="fr-FR" sz="2800" b="1" dirty="0" smtClean="0">
                <a:solidFill>
                  <a:srgbClr val="CC0066"/>
                </a:solidFill>
                <a:latin typeface="Typist" pitchFamily="34" charset="0"/>
              </a:endParaRPr>
            </a:p>
          </p:txBody>
        </p:sp>
      </p:grpSp>
      <p:sp>
        <p:nvSpPr>
          <p:cNvPr id="4" name="Rectangle 3"/>
          <p:cNvSpPr/>
          <p:nvPr/>
        </p:nvSpPr>
        <p:spPr>
          <a:xfrm>
            <a:off x="2296595" y="1352776"/>
            <a:ext cx="6703722" cy="584775"/>
          </a:xfrm>
          <a:prstGeom prst="rect">
            <a:avLst/>
          </a:prstGeom>
        </p:spPr>
        <p:txBody>
          <a:bodyPr wrap="square">
            <a:spAutoFit/>
          </a:bodyPr>
          <a:lstStyle/>
          <a:p>
            <a:pPr algn="ctr">
              <a:spcAft>
                <a:spcPts val="1200"/>
              </a:spcAft>
              <a:defRPr/>
            </a:pPr>
            <a:r>
              <a:rPr lang="fr-FR" sz="1600" b="1" dirty="0" smtClean="0">
                <a:solidFill>
                  <a:srgbClr val="CC0066"/>
                </a:solidFill>
                <a:latin typeface="Arial" panose="020B0604020202020204" pitchFamily="34" charset="0"/>
                <a:cs typeface="Arial" panose="020B0604020202020204" pitchFamily="34" charset="0"/>
              </a:rPr>
              <a:t>Outiller la coordination territoriale du parcours de l’usager en appui aux organisations professionnelles de santé émergentes</a:t>
            </a:r>
          </a:p>
        </p:txBody>
      </p:sp>
    </p:spTree>
    <p:extLst>
      <p:ext uri="{BB962C8B-B14F-4D97-AF65-F5344CB8AC3E}">
        <p14:creationId xmlns:p14="http://schemas.microsoft.com/office/powerpoint/2010/main" val="3099541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7982" y="1297787"/>
            <a:ext cx="5724128" cy="646331"/>
          </a:xfrm>
          <a:prstGeom prst="rect">
            <a:avLst/>
          </a:prstGeom>
        </p:spPr>
        <p:txBody>
          <a:bodyPr wrap="square">
            <a:spAutoFit/>
          </a:bodyPr>
          <a:lstStyle/>
          <a:p>
            <a:pPr algn="ctr">
              <a:spcAft>
                <a:spcPts val="1200"/>
              </a:spcAft>
            </a:pPr>
            <a:r>
              <a:rPr lang="fr-FR" b="1" dirty="0" smtClean="0">
                <a:solidFill>
                  <a:srgbClr val="CC0066"/>
                </a:solidFill>
                <a:latin typeface="Arial" panose="020B0604020202020204" pitchFamily="34" charset="0"/>
                <a:cs typeface="Arial" panose="020B0604020202020204" pitchFamily="34" charset="0"/>
              </a:rPr>
              <a:t>Outiller la coordination territoriale autour du parcours de l’usager </a:t>
            </a:r>
          </a:p>
        </p:txBody>
      </p:sp>
      <p:sp>
        <p:nvSpPr>
          <p:cNvPr id="5" name="Espace réservé du texte 5"/>
          <p:cNvSpPr txBox="1">
            <a:spLocks/>
          </p:cNvSpPr>
          <p:nvPr/>
        </p:nvSpPr>
        <p:spPr>
          <a:xfrm>
            <a:off x="124612" y="2595212"/>
            <a:ext cx="4362442" cy="4183017"/>
          </a:xfrm>
          <a:prstGeom prst="rect">
            <a:avLst/>
          </a:prstGeom>
          <a:noFill/>
          <a:ln>
            <a:noFill/>
            <a:prstDash val="sysDash"/>
          </a:ln>
        </p:spPr>
        <p:txBody>
          <a:bodyPr vert="horz" lIns="0" tIns="0" rIns="0" bIns="0" rtlCol="0" anchor="ctr">
            <a:noAutofit/>
          </a:bodyPr>
          <a:lstStyle>
            <a:lvl1pPr marL="285750" indent="-285750" algn="l" defTabSz="914400" rtl="0" eaLnBrk="1" latinLnBrk="0" hangingPunct="1">
              <a:spcBef>
                <a:spcPts val="1800"/>
              </a:spcBef>
              <a:spcAft>
                <a:spcPts val="0"/>
              </a:spcAft>
              <a:buSzPct val="100000"/>
              <a:buFont typeface="Wingdings" panose="05000000000000000000" pitchFamily="2" charset="2"/>
              <a:buChar char=""/>
              <a:defRPr sz="1800" b="1" kern="1200" cap="none" baseline="0">
                <a:solidFill>
                  <a:schemeClr val="accent1"/>
                </a:solidFill>
                <a:latin typeface="+mn-lt"/>
                <a:ea typeface="+mn-ea"/>
                <a:cs typeface="+mn-cs"/>
              </a:defRPr>
            </a:lvl1pPr>
            <a:lvl2pPr marL="1080000" indent="-285750" algn="l" defTabSz="914400" rtl="0" eaLnBrk="1" latinLnBrk="0" hangingPunct="1">
              <a:spcBef>
                <a:spcPts val="900"/>
              </a:spcBef>
              <a:spcAft>
                <a:spcPts val="0"/>
              </a:spcAft>
              <a:buSzPct val="100000"/>
              <a:buFont typeface="Wingdings" panose="05000000000000000000" pitchFamily="2" charset="2"/>
              <a:buChar char=""/>
              <a:tabLst/>
              <a:defRPr sz="1400" b="1" kern="1200">
                <a:solidFill>
                  <a:schemeClr val="tx1"/>
                </a:solidFill>
                <a:latin typeface="+mn-lt"/>
                <a:ea typeface="+mn-ea"/>
                <a:cs typeface="+mn-cs"/>
              </a:defRPr>
            </a:lvl2pPr>
            <a:lvl3pPr marL="1440000" indent="-285750" algn="l" defTabSz="914400" rtl="0" eaLnBrk="1" latinLnBrk="0" hangingPunct="1">
              <a:spcBef>
                <a:spcPts val="400"/>
              </a:spcBef>
              <a:spcAft>
                <a:spcPts val="0"/>
              </a:spcAft>
              <a:buFont typeface="Courier New" panose="02070309020205020404" pitchFamily="49" charset="0"/>
              <a:buChar char="o"/>
              <a:defRPr lang="fr-FR" sz="1300" kern="1200" smtClean="0">
                <a:solidFill>
                  <a:schemeClr val="tx1"/>
                </a:solidFill>
                <a:latin typeface="+mn-lt"/>
                <a:ea typeface="+mn-ea"/>
                <a:cs typeface="+mn-cs"/>
              </a:defRPr>
            </a:lvl3pPr>
            <a:lvl4pPr marL="1800000" indent="-276225" algn="l" defTabSz="914400" rtl="0" eaLnBrk="1" latinLnBrk="0" hangingPunct="1">
              <a:spcBef>
                <a:spcPts val="400"/>
              </a:spcBef>
              <a:spcAft>
                <a:spcPts val="0"/>
              </a:spcAft>
              <a:buFont typeface="Arial" panose="020B0604020202020204" pitchFamily="34" charset="0"/>
              <a:buChar char="•"/>
              <a:tabLst/>
              <a:defRPr lang="fr-FR" sz="1300" kern="1200" smtClean="0">
                <a:solidFill>
                  <a:schemeClr val="tx1"/>
                </a:solidFill>
                <a:latin typeface="+mn-lt"/>
                <a:ea typeface="+mn-ea"/>
                <a:cs typeface="+mn-cs"/>
              </a:defRPr>
            </a:lvl4pPr>
            <a:lvl5pPr marL="2160000" indent="-263525" algn="l" defTabSz="914400" rtl="0" eaLnBrk="1" latinLnBrk="0" hangingPunct="1">
              <a:spcBef>
                <a:spcPts val="200"/>
              </a:spcBef>
              <a:spcAft>
                <a:spcPts val="0"/>
              </a:spcAft>
              <a:buFont typeface="Arial" pitchFamily="34" charset="0"/>
              <a:buChar char="•"/>
              <a:defRPr lang="fr-FR" sz="11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marR="0" lvl="1" indent="0" algn="ctr" defTabSz="914400" rtl="0" eaLnBrk="1" fontAlgn="auto" latinLnBrk="0" hangingPunct="1">
              <a:lnSpc>
                <a:spcPct val="100000"/>
              </a:lnSpc>
              <a:spcBef>
                <a:spcPts val="0"/>
              </a:spcBef>
              <a:spcAft>
                <a:spcPts val="1200"/>
              </a:spcAft>
              <a:buClrTx/>
              <a:buSzPct val="100000"/>
              <a:buFont typeface="Wingdings" panose="05000000000000000000" pitchFamily="2" charset="2"/>
              <a:buNone/>
              <a:tabLst/>
              <a:defRPr/>
            </a:pPr>
            <a:r>
              <a:rPr kumimoji="0" lang="fr-FR" sz="1800" b="1" i="0" u="none" strike="noStrike" kern="1200" cap="none" spc="0" normalizeH="0" baseline="0" noProof="0" dirty="0" smtClean="0">
                <a:ln>
                  <a:noFill/>
                </a:ln>
                <a:solidFill>
                  <a:srgbClr val="CC0066"/>
                </a:solidFill>
                <a:effectLst/>
                <a:uLnTx/>
                <a:uFillTx/>
                <a:latin typeface="Calibri"/>
                <a:ea typeface="+mn-ea"/>
                <a:cs typeface="+mn-cs"/>
              </a:rPr>
              <a:t>Un volet organisationnel </a:t>
            </a:r>
          </a:p>
          <a:p>
            <a:pPr marL="285750" marR="0" lvl="0" indent="-28575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defRPr/>
            </a:pPr>
            <a:r>
              <a:rPr kumimoji="0" lang="fr-FR" sz="1600" b="0" i="0" u="none" strike="noStrike" kern="1200" cap="none" spc="0" normalizeH="0" baseline="0" noProof="0" dirty="0">
                <a:ln>
                  <a:noFill/>
                </a:ln>
                <a:solidFill>
                  <a:srgbClr val="002060"/>
                </a:solidFill>
                <a:effectLst/>
                <a:uLnTx/>
                <a:uFillTx/>
                <a:latin typeface="Calibri"/>
                <a:ea typeface="+mn-ea"/>
                <a:cs typeface="+mn-cs"/>
              </a:rPr>
              <a:t>P</a:t>
            </a:r>
            <a:r>
              <a:rPr kumimoji="0" lang="fr-FR" sz="1600" b="0" i="0" u="none" strike="noStrike" kern="1200" cap="none" spc="0" normalizeH="0" baseline="0" noProof="0" dirty="0" smtClean="0">
                <a:ln>
                  <a:noFill/>
                </a:ln>
                <a:solidFill>
                  <a:srgbClr val="002060"/>
                </a:solidFill>
                <a:effectLst/>
                <a:uLnTx/>
                <a:uFillTx/>
                <a:latin typeface="Calibri"/>
                <a:ea typeface="+mn-ea"/>
                <a:cs typeface="+mn-cs"/>
              </a:rPr>
              <a:t>orté par une </a:t>
            </a:r>
            <a:r>
              <a:rPr kumimoji="0" lang="fr-FR" sz="1600" b="1" i="0" u="none" strike="noStrike" kern="1200" cap="none" spc="0" normalizeH="0" baseline="0" noProof="0" dirty="0" smtClean="0">
                <a:ln>
                  <a:noFill/>
                </a:ln>
                <a:solidFill>
                  <a:srgbClr val="002060"/>
                </a:solidFill>
                <a:effectLst/>
                <a:uLnTx/>
                <a:uFillTx/>
                <a:latin typeface="Calibri"/>
                <a:ea typeface="+mn-ea"/>
                <a:cs typeface="+mn-cs"/>
              </a:rPr>
              <a:t>instruction nationale </a:t>
            </a:r>
            <a:r>
              <a:rPr kumimoji="0" lang="fr-FR" sz="1600" b="0" i="0" u="none" strike="noStrike" kern="1200" cap="none" spc="0" normalizeH="0" baseline="0" noProof="0" dirty="0" smtClean="0">
                <a:ln>
                  <a:noFill/>
                </a:ln>
                <a:solidFill>
                  <a:srgbClr val="002060"/>
                </a:solidFill>
                <a:effectLst/>
                <a:uLnTx/>
                <a:uFillTx/>
                <a:latin typeface="Calibri"/>
                <a:ea typeface="+mn-ea"/>
                <a:cs typeface="+mn-cs"/>
              </a:rPr>
              <a:t>: </a:t>
            </a:r>
            <a:r>
              <a:rPr kumimoji="0" lang="fr-FR" sz="1600" b="1" i="0" u="none" strike="noStrike" kern="1200" cap="none" spc="0" normalizeH="0" baseline="0" noProof="0" dirty="0" smtClean="0">
                <a:ln>
                  <a:noFill/>
                </a:ln>
                <a:solidFill>
                  <a:srgbClr val="002060"/>
                </a:solidFill>
                <a:effectLst/>
                <a:uLnTx/>
                <a:uFillTx/>
                <a:latin typeface="Calibri"/>
                <a:ea typeface="+mn-ea"/>
                <a:cs typeface="+mn-cs"/>
              </a:rPr>
              <a:t>accompagner l’outillage des organisations coordonnées de santé </a:t>
            </a:r>
            <a:r>
              <a:rPr kumimoji="0" lang="fr-FR" sz="1600" b="0" i="0" u="none" strike="noStrike" kern="1200" cap="none" spc="0" normalizeH="0" baseline="0" noProof="0" dirty="0" smtClean="0">
                <a:ln>
                  <a:noFill/>
                </a:ln>
                <a:solidFill>
                  <a:srgbClr val="002060"/>
                </a:solidFill>
                <a:effectLst/>
                <a:uLnTx/>
                <a:uFillTx/>
                <a:latin typeface="Calibri"/>
                <a:ea typeface="+mn-ea"/>
                <a:cs typeface="+mn-cs"/>
              </a:rPr>
              <a:t>dans la mise en œuvre des parcours</a:t>
            </a:r>
          </a:p>
          <a:p>
            <a:pPr marL="285750" marR="0" lvl="2" indent="-28575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defRPr/>
            </a:pPr>
            <a:r>
              <a:rPr kumimoji="0" lang="fr-FR" sz="1600" b="0" i="0" u="sng" strike="noStrike" kern="1200" cap="none" spc="0" normalizeH="0" baseline="0" noProof="0" dirty="0" smtClean="0">
                <a:ln>
                  <a:noFill/>
                </a:ln>
                <a:solidFill>
                  <a:srgbClr val="002060"/>
                </a:solidFill>
                <a:effectLst/>
                <a:uLnTx/>
                <a:uFillTx/>
                <a:latin typeface="Calibri"/>
                <a:ea typeface="+mn-ea"/>
                <a:cs typeface="+mn-cs"/>
              </a:rPr>
              <a:t>Modalités</a:t>
            </a:r>
            <a:r>
              <a:rPr kumimoji="0" lang="fr-FR" sz="1600" b="0" i="0" u="none" strike="noStrike" kern="1200" cap="none" spc="0" normalizeH="0" baseline="0" noProof="0" dirty="0" smtClean="0">
                <a:ln>
                  <a:noFill/>
                </a:ln>
                <a:solidFill>
                  <a:srgbClr val="002060"/>
                </a:solidFill>
                <a:effectLst/>
                <a:uLnTx/>
                <a:uFillTx/>
                <a:latin typeface="Calibri"/>
                <a:ea typeface="+mn-ea"/>
                <a:cs typeface="+mn-cs"/>
              </a:rPr>
              <a:t> </a:t>
            </a:r>
            <a:r>
              <a:rPr kumimoji="0" lang="fr-FR" sz="1600" b="0" i="0" u="none" strike="noStrike" kern="1200" cap="none" spc="0" normalizeH="0" baseline="0" noProof="0" dirty="0">
                <a:ln>
                  <a:noFill/>
                </a:ln>
                <a:solidFill>
                  <a:srgbClr val="002060"/>
                </a:solidFill>
                <a:effectLst/>
                <a:uLnTx/>
                <a:uFillTx/>
                <a:latin typeface="Calibri"/>
                <a:ea typeface="+mn-ea"/>
                <a:cs typeface="+mn-cs"/>
              </a:rPr>
              <a:t>:  </a:t>
            </a:r>
            <a:r>
              <a:rPr kumimoji="0" lang="fr-FR" sz="1600" b="1" i="0" u="none" strike="noStrike" kern="1200" cap="none" spc="0" normalizeH="0" baseline="0" noProof="0" dirty="0">
                <a:ln>
                  <a:noFill/>
                </a:ln>
                <a:solidFill>
                  <a:srgbClr val="002060"/>
                </a:solidFill>
                <a:effectLst/>
                <a:uLnTx/>
                <a:uFillTx/>
                <a:latin typeface="Calibri"/>
                <a:ea typeface="+mn-ea"/>
                <a:cs typeface="+mn-cs"/>
              </a:rPr>
              <a:t>150 M € sur 5 ans</a:t>
            </a:r>
            <a:r>
              <a:rPr kumimoji="0" lang="fr-FR" sz="1600" b="0" i="0" u="none" strike="noStrike" kern="1200" cap="none" spc="0" normalizeH="0" baseline="0" noProof="0" dirty="0">
                <a:ln>
                  <a:noFill/>
                </a:ln>
                <a:solidFill>
                  <a:srgbClr val="002060"/>
                </a:solidFill>
                <a:effectLst/>
                <a:uLnTx/>
                <a:uFillTx/>
                <a:latin typeface="Calibri"/>
                <a:ea typeface="+mn-ea"/>
                <a:cs typeface="+mn-cs"/>
              </a:rPr>
              <a:t>, délégués aux ARS pour appuyer la </a:t>
            </a:r>
            <a:r>
              <a:rPr kumimoji="0" lang="fr-FR" sz="1600" b="1" i="0" u="none" strike="noStrike" kern="1200" cap="none" spc="0" normalizeH="0" baseline="0" noProof="0" dirty="0">
                <a:ln>
                  <a:noFill/>
                </a:ln>
                <a:solidFill>
                  <a:srgbClr val="002060"/>
                </a:solidFill>
                <a:effectLst/>
                <a:uLnTx/>
                <a:uFillTx/>
                <a:latin typeface="Calibri"/>
                <a:ea typeface="+mn-ea"/>
                <a:cs typeface="+mn-cs"/>
              </a:rPr>
              <a:t>mise en œuvre des nouvelles organisations telles que des CPTS </a:t>
            </a:r>
            <a:r>
              <a:rPr kumimoji="0" lang="fr-FR" sz="1600" b="0" i="0" u="none" strike="noStrike" kern="1200" cap="none" spc="0" normalizeH="0" baseline="0" noProof="0" dirty="0">
                <a:ln>
                  <a:noFill/>
                </a:ln>
                <a:solidFill>
                  <a:srgbClr val="002060"/>
                </a:solidFill>
                <a:effectLst/>
                <a:uLnTx/>
                <a:uFillTx/>
                <a:latin typeface="Calibri"/>
                <a:ea typeface="+mn-ea"/>
                <a:cs typeface="+mn-cs"/>
              </a:rPr>
              <a:t>ou des dispositifs d’appui aux parcours complexes</a:t>
            </a:r>
          </a:p>
          <a:p>
            <a:pPr marL="285750" marR="0" lvl="2" indent="-285750" algn="l" defTabSz="914400" rtl="0" eaLnBrk="1" fontAlgn="auto" latinLnBrk="0" hangingPunct="1">
              <a:lnSpc>
                <a:spcPct val="100000"/>
              </a:lnSpc>
              <a:spcBef>
                <a:spcPts val="400"/>
              </a:spcBef>
              <a:spcAft>
                <a:spcPts val="1200"/>
              </a:spcAft>
              <a:buClrTx/>
              <a:buSzTx/>
              <a:buFont typeface="Arial" panose="020B0604020202020204" pitchFamily="34" charset="0"/>
              <a:buChar char="•"/>
              <a:tabLst/>
              <a:defRPr/>
            </a:pPr>
            <a:r>
              <a:rPr kumimoji="0" lang="fr-FR" sz="1600" b="0" i="0" u="none" strike="noStrike" kern="1200" cap="none" spc="0" normalizeH="0" baseline="0" noProof="0" dirty="0" smtClean="0">
                <a:ln>
                  <a:noFill/>
                </a:ln>
                <a:solidFill>
                  <a:srgbClr val="002060"/>
                </a:solidFill>
                <a:effectLst/>
                <a:uLnTx/>
                <a:uFillTx/>
                <a:latin typeface="Calibri"/>
                <a:ea typeface="+mn-ea"/>
                <a:cs typeface="+mn-cs"/>
              </a:rPr>
              <a:t>Un financement réparti entre </a:t>
            </a:r>
            <a:r>
              <a:rPr kumimoji="0" lang="fr-FR" sz="1600" b="1" i="0" u="none" strike="noStrike" kern="1200" cap="none" spc="0" normalizeH="0" baseline="0" noProof="0" dirty="0" smtClean="0">
                <a:ln>
                  <a:noFill/>
                </a:ln>
                <a:solidFill>
                  <a:srgbClr val="002060"/>
                </a:solidFill>
                <a:effectLst/>
                <a:uLnTx/>
                <a:uFillTx/>
                <a:latin typeface="Calibri"/>
                <a:ea typeface="+mn-ea"/>
                <a:cs typeface="+mn-cs"/>
              </a:rPr>
              <a:t>amorçage</a:t>
            </a:r>
            <a:r>
              <a:rPr kumimoji="0" lang="fr-FR" sz="1600" b="0" i="0" u="none" strike="noStrike" kern="1200" cap="none" spc="0" normalizeH="0" baseline="0" noProof="0" dirty="0" smtClean="0">
                <a:ln>
                  <a:noFill/>
                </a:ln>
                <a:solidFill>
                  <a:srgbClr val="002060"/>
                </a:solidFill>
                <a:effectLst/>
                <a:uLnTx/>
                <a:uFillTx/>
                <a:latin typeface="Calibri"/>
                <a:ea typeface="+mn-ea"/>
                <a:cs typeface="+mn-cs"/>
              </a:rPr>
              <a:t> (60%) et versement du complément à </a:t>
            </a:r>
            <a:r>
              <a:rPr kumimoji="0" lang="fr-FR" sz="1600" b="1" i="0" u="none" strike="noStrike" kern="1200" cap="none" spc="0" normalizeH="0" baseline="0" noProof="0" dirty="0" smtClean="0">
                <a:ln>
                  <a:noFill/>
                </a:ln>
                <a:solidFill>
                  <a:srgbClr val="002060"/>
                </a:solidFill>
                <a:effectLst/>
                <a:uLnTx/>
                <a:uFillTx/>
                <a:latin typeface="Calibri"/>
                <a:ea typeface="+mn-ea"/>
                <a:cs typeface="+mn-cs"/>
              </a:rPr>
              <a:t>l’atteinte de cibles d’usage </a:t>
            </a:r>
            <a:r>
              <a:rPr kumimoji="0" lang="fr-FR" sz="1600" b="0" i="0" u="none" strike="noStrike" kern="1200" cap="none" spc="0" normalizeH="0" baseline="0" noProof="0" dirty="0" smtClean="0">
                <a:ln>
                  <a:noFill/>
                </a:ln>
                <a:solidFill>
                  <a:srgbClr val="002060"/>
                </a:solidFill>
                <a:effectLst/>
                <a:uLnTx/>
                <a:uFillTx/>
                <a:latin typeface="Calibri"/>
                <a:ea typeface="+mn-ea"/>
                <a:cs typeface="+mn-cs"/>
              </a:rPr>
              <a:t>(40%)</a:t>
            </a:r>
          </a:p>
          <a:p>
            <a:pPr marL="285750" marR="0" lvl="2" indent="-285750" algn="l" defTabSz="914400" rtl="0" eaLnBrk="1" fontAlgn="auto" latinLnBrk="0" hangingPunct="1">
              <a:lnSpc>
                <a:spcPct val="100000"/>
              </a:lnSpc>
              <a:spcBef>
                <a:spcPts val="400"/>
              </a:spcBef>
              <a:spcAft>
                <a:spcPts val="1200"/>
              </a:spcAft>
              <a:buClrTx/>
              <a:buSzTx/>
              <a:buFont typeface="Arial" panose="020B0604020202020204" pitchFamily="34" charset="0"/>
              <a:buChar char="•"/>
              <a:tabLst/>
              <a:defRPr/>
            </a:pPr>
            <a:r>
              <a:rPr kumimoji="0" lang="fr-FR" sz="1600" b="0" i="0" u="none" strike="noStrike" kern="1200" cap="none" spc="0" normalizeH="0" baseline="0" noProof="0" dirty="0" smtClean="0">
                <a:ln>
                  <a:noFill/>
                </a:ln>
                <a:solidFill>
                  <a:srgbClr val="002060"/>
                </a:solidFill>
                <a:effectLst/>
                <a:uLnTx/>
                <a:uFillTx/>
                <a:latin typeface="Calibri"/>
                <a:ea typeface="+mn-ea"/>
                <a:cs typeface="+mn-cs"/>
              </a:rPr>
              <a:t>Des </a:t>
            </a:r>
            <a:r>
              <a:rPr kumimoji="0" lang="fr-FR" sz="1600" b="1" i="0" u="none" strike="noStrike" kern="1200" cap="none" spc="0" normalizeH="0" baseline="0" noProof="0" dirty="0" smtClean="0">
                <a:ln>
                  <a:noFill/>
                </a:ln>
                <a:solidFill>
                  <a:srgbClr val="002060"/>
                </a:solidFill>
                <a:effectLst/>
                <a:uLnTx/>
                <a:uFillTx/>
                <a:latin typeface="Calibri"/>
                <a:ea typeface="+mn-ea"/>
                <a:cs typeface="+mn-cs"/>
              </a:rPr>
              <a:t>projets devant s’appuyer sur des services numériques régionaux et services nationaux socles</a:t>
            </a:r>
            <a:r>
              <a:rPr kumimoji="0" lang="fr-FR" sz="1600" b="0" i="0" u="none" strike="noStrike" kern="1200" cap="none" spc="0" normalizeH="0" baseline="0" noProof="0" dirty="0" smtClean="0">
                <a:ln>
                  <a:noFill/>
                </a:ln>
                <a:solidFill>
                  <a:srgbClr val="002060"/>
                </a:solidFill>
                <a:effectLst/>
                <a:uLnTx/>
                <a:uFillTx/>
                <a:latin typeface="Calibri"/>
                <a:ea typeface="+mn-ea"/>
                <a:cs typeface="+mn-cs"/>
              </a:rPr>
              <a:t> (DMP, MS Santé…) conformément à l’architecture nationale cible</a:t>
            </a:r>
          </a:p>
          <a:p>
            <a:pPr marL="0" marR="0" lvl="2" indent="0" algn="ctr" defTabSz="914400" rtl="0" eaLnBrk="1" fontAlgn="auto" latinLnBrk="0" hangingPunct="1">
              <a:lnSpc>
                <a:spcPct val="100000"/>
              </a:lnSpc>
              <a:spcBef>
                <a:spcPts val="400"/>
              </a:spcBef>
              <a:spcAft>
                <a:spcPts val="0"/>
              </a:spcAft>
              <a:buClrTx/>
              <a:buSzTx/>
              <a:buFont typeface="Courier New" panose="02070309020205020404" pitchFamily="49" charset="0"/>
              <a:buNone/>
              <a:tabLst/>
              <a:defRPr/>
            </a:pP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Espace réservé du texte 5"/>
          <p:cNvSpPr txBox="1">
            <a:spLocks/>
          </p:cNvSpPr>
          <p:nvPr/>
        </p:nvSpPr>
        <p:spPr>
          <a:xfrm>
            <a:off x="4694243" y="2030698"/>
            <a:ext cx="4298497" cy="4416985"/>
          </a:xfrm>
          <a:prstGeom prst="rect">
            <a:avLst/>
          </a:prstGeom>
          <a:noFill/>
          <a:ln>
            <a:noFill/>
            <a:prstDash val="sysDash"/>
          </a:ln>
        </p:spPr>
        <p:txBody>
          <a:bodyPr vert="horz" lIns="0" tIns="0" rIns="0" bIns="0" rtlCol="0" anchor="ctr">
            <a:noAutofit/>
          </a:bodyPr>
          <a:lstStyle>
            <a:lvl1pPr marL="285750" indent="-285750" algn="l" defTabSz="914400" rtl="0" eaLnBrk="1" latinLnBrk="0" hangingPunct="1">
              <a:spcBef>
                <a:spcPts val="1800"/>
              </a:spcBef>
              <a:spcAft>
                <a:spcPts val="0"/>
              </a:spcAft>
              <a:buSzPct val="100000"/>
              <a:buFont typeface="Wingdings" panose="05000000000000000000" pitchFamily="2" charset="2"/>
              <a:buChar char=""/>
              <a:defRPr sz="1800" b="1" kern="1200" cap="none" baseline="0">
                <a:solidFill>
                  <a:schemeClr val="accent1"/>
                </a:solidFill>
                <a:latin typeface="+mn-lt"/>
                <a:ea typeface="+mn-ea"/>
                <a:cs typeface="+mn-cs"/>
              </a:defRPr>
            </a:lvl1pPr>
            <a:lvl2pPr marL="1080000" indent="-285750" algn="l" defTabSz="914400" rtl="0" eaLnBrk="1" latinLnBrk="0" hangingPunct="1">
              <a:spcBef>
                <a:spcPts val="900"/>
              </a:spcBef>
              <a:spcAft>
                <a:spcPts val="0"/>
              </a:spcAft>
              <a:buSzPct val="100000"/>
              <a:buFont typeface="Wingdings" panose="05000000000000000000" pitchFamily="2" charset="2"/>
              <a:buChar char=""/>
              <a:tabLst/>
              <a:defRPr sz="1400" b="1" kern="1200">
                <a:solidFill>
                  <a:schemeClr val="tx1"/>
                </a:solidFill>
                <a:latin typeface="+mn-lt"/>
                <a:ea typeface="+mn-ea"/>
                <a:cs typeface="+mn-cs"/>
              </a:defRPr>
            </a:lvl2pPr>
            <a:lvl3pPr marL="1440000" indent="-285750" algn="l" defTabSz="914400" rtl="0" eaLnBrk="1" latinLnBrk="0" hangingPunct="1">
              <a:spcBef>
                <a:spcPts val="400"/>
              </a:spcBef>
              <a:spcAft>
                <a:spcPts val="0"/>
              </a:spcAft>
              <a:buFont typeface="Courier New" panose="02070309020205020404" pitchFamily="49" charset="0"/>
              <a:buChar char="o"/>
              <a:defRPr lang="fr-FR" sz="1300" kern="1200" smtClean="0">
                <a:solidFill>
                  <a:schemeClr val="tx1"/>
                </a:solidFill>
                <a:latin typeface="+mn-lt"/>
                <a:ea typeface="+mn-ea"/>
                <a:cs typeface="+mn-cs"/>
              </a:defRPr>
            </a:lvl3pPr>
            <a:lvl4pPr marL="1800000" indent="-276225" algn="l" defTabSz="914400" rtl="0" eaLnBrk="1" latinLnBrk="0" hangingPunct="1">
              <a:spcBef>
                <a:spcPts val="400"/>
              </a:spcBef>
              <a:spcAft>
                <a:spcPts val="0"/>
              </a:spcAft>
              <a:buFont typeface="Arial" panose="020B0604020202020204" pitchFamily="34" charset="0"/>
              <a:buChar char="•"/>
              <a:tabLst/>
              <a:defRPr lang="fr-FR" sz="1300" kern="1200" smtClean="0">
                <a:solidFill>
                  <a:schemeClr val="tx1"/>
                </a:solidFill>
                <a:latin typeface="+mn-lt"/>
                <a:ea typeface="+mn-ea"/>
                <a:cs typeface="+mn-cs"/>
              </a:defRPr>
            </a:lvl4pPr>
            <a:lvl5pPr marL="2160000" indent="-263525" algn="l" defTabSz="914400" rtl="0" eaLnBrk="1" latinLnBrk="0" hangingPunct="1">
              <a:spcBef>
                <a:spcPts val="200"/>
              </a:spcBef>
              <a:spcAft>
                <a:spcPts val="0"/>
              </a:spcAft>
              <a:buFont typeface="Arial" pitchFamily="34" charset="0"/>
              <a:buChar char="•"/>
              <a:defRPr lang="fr-FR" sz="11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marR="0" lvl="1" indent="0" algn="ctr" defTabSz="914400" rtl="0" eaLnBrk="1" fontAlgn="auto" latinLnBrk="0" hangingPunct="1">
              <a:lnSpc>
                <a:spcPct val="100000"/>
              </a:lnSpc>
              <a:spcBef>
                <a:spcPts val="0"/>
              </a:spcBef>
              <a:spcAft>
                <a:spcPts val="1200"/>
              </a:spcAft>
              <a:buClrTx/>
              <a:buSzPct val="100000"/>
              <a:buFont typeface="Wingdings" panose="05000000000000000000" pitchFamily="2" charset="2"/>
              <a:buNone/>
              <a:tabLst/>
              <a:defRPr/>
            </a:pPr>
            <a:r>
              <a:rPr kumimoji="0" lang="fr-FR" sz="1800" b="1" i="0" u="none" strike="noStrike" kern="1200" cap="none" spc="0" normalizeH="0" baseline="0" noProof="0" dirty="0" smtClean="0">
                <a:ln>
                  <a:noFill/>
                </a:ln>
                <a:solidFill>
                  <a:srgbClr val="CC0066"/>
                </a:solidFill>
                <a:effectLst/>
                <a:uLnTx/>
                <a:uFillTx/>
                <a:latin typeface="Calibri"/>
                <a:ea typeface="+mn-ea"/>
                <a:cs typeface="+mn-cs"/>
              </a:rPr>
              <a:t>Un volet numérique </a:t>
            </a:r>
          </a:p>
          <a:p>
            <a:pPr marL="285750" marR="0" lvl="0" indent="-28575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defRPr/>
            </a:pPr>
            <a:r>
              <a:rPr kumimoji="0" lang="fr-FR" sz="1600" b="0" i="0" u="none" strike="noStrike" kern="1200" cap="none" spc="0" normalizeH="0" baseline="0" noProof="0" dirty="0" smtClean="0">
                <a:ln>
                  <a:noFill/>
                </a:ln>
                <a:solidFill>
                  <a:srgbClr val="002060"/>
                </a:solidFill>
                <a:effectLst/>
                <a:uLnTx/>
                <a:uFillTx/>
                <a:latin typeface="Calibri"/>
                <a:ea typeface="+mn-ea"/>
                <a:cs typeface="+mn-cs"/>
              </a:rPr>
              <a:t>via </a:t>
            </a:r>
            <a:r>
              <a:rPr kumimoji="0" lang="fr-FR" sz="1600" b="0" i="0" u="none" strike="noStrike" kern="1200" cap="none" spc="0" normalizeH="0" baseline="0" noProof="0" dirty="0">
                <a:ln>
                  <a:noFill/>
                </a:ln>
                <a:solidFill>
                  <a:srgbClr val="002060"/>
                </a:solidFill>
                <a:effectLst/>
                <a:uLnTx/>
                <a:uFillTx/>
                <a:latin typeface="Calibri"/>
                <a:ea typeface="+mn-ea"/>
                <a:cs typeface="+mn-cs"/>
              </a:rPr>
              <a:t>une démarche </a:t>
            </a:r>
            <a:r>
              <a:rPr kumimoji="0" lang="fr-FR" sz="1600" b="1" i="0" u="none" strike="noStrike" kern="1200" cap="none" spc="0" normalizeH="0" baseline="0" noProof="0" dirty="0">
                <a:ln>
                  <a:noFill/>
                </a:ln>
                <a:solidFill>
                  <a:srgbClr val="002060"/>
                </a:solidFill>
                <a:effectLst/>
                <a:uLnTx/>
                <a:uFillTx/>
                <a:latin typeface="Calibri"/>
                <a:ea typeface="+mn-ea"/>
                <a:cs typeface="+mn-cs"/>
              </a:rPr>
              <a:t>d’accord-cadre national </a:t>
            </a:r>
            <a:r>
              <a:rPr kumimoji="0" lang="fr-FR" sz="1600" b="0" i="0" u="none" strike="noStrike" kern="1200" cap="none" spc="0" normalizeH="0" baseline="0" noProof="0" dirty="0">
                <a:ln>
                  <a:noFill/>
                </a:ln>
                <a:solidFill>
                  <a:srgbClr val="002060"/>
                </a:solidFill>
                <a:effectLst/>
                <a:uLnTx/>
                <a:uFillTx/>
                <a:latin typeface="Calibri"/>
                <a:ea typeface="+mn-ea"/>
                <a:cs typeface="+mn-cs"/>
              </a:rPr>
              <a:t>: </a:t>
            </a:r>
            <a:r>
              <a:rPr kumimoji="0" lang="fr-FR" sz="1600" b="1" i="0" u="none" strike="noStrike" kern="1200" cap="none" spc="0" normalizeH="0" baseline="0" noProof="0" dirty="0">
                <a:ln>
                  <a:noFill/>
                </a:ln>
                <a:solidFill>
                  <a:srgbClr val="002060"/>
                </a:solidFill>
                <a:effectLst/>
                <a:uLnTx/>
                <a:uFillTx/>
                <a:latin typeface="Calibri"/>
                <a:ea typeface="+mn-ea"/>
                <a:cs typeface="+mn-cs"/>
              </a:rPr>
              <a:t>équiper les régions de manière harmonisée </a:t>
            </a:r>
            <a:r>
              <a:rPr kumimoji="0" lang="fr-FR" sz="1600" b="0" i="0" u="none" strike="noStrike" kern="1200" cap="none" spc="0" normalizeH="0" baseline="0" noProof="0" dirty="0">
                <a:ln>
                  <a:noFill/>
                </a:ln>
                <a:solidFill>
                  <a:srgbClr val="002060"/>
                </a:solidFill>
                <a:effectLst/>
                <a:uLnTx/>
                <a:uFillTx/>
                <a:latin typeface="Calibri"/>
                <a:ea typeface="+mn-ea"/>
                <a:cs typeface="+mn-cs"/>
              </a:rPr>
              <a:t>en lien avec la construction du cadre d’urbanisation national sur le numérique en santé.</a:t>
            </a:r>
          </a:p>
          <a:p>
            <a:pPr marL="285750" marR="0" lvl="2" indent="-28575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defRPr/>
            </a:pPr>
            <a:r>
              <a:rPr kumimoji="0" lang="fr-FR" sz="1600" b="0" i="0" u="sng" strike="noStrike" kern="1200" cap="none" spc="0" normalizeH="0" baseline="0" noProof="0" dirty="0" smtClean="0">
                <a:ln>
                  <a:noFill/>
                </a:ln>
                <a:solidFill>
                  <a:srgbClr val="002060"/>
                </a:solidFill>
                <a:effectLst/>
                <a:uLnTx/>
                <a:uFillTx/>
                <a:latin typeface="Calibri"/>
                <a:ea typeface="+mn-ea"/>
                <a:cs typeface="+mn-cs"/>
              </a:rPr>
              <a:t>Modalités</a:t>
            </a:r>
            <a:r>
              <a:rPr kumimoji="0" lang="fr-FR" sz="1600" b="0" i="0" u="none" strike="noStrike" kern="1200" cap="none" spc="0" normalizeH="0" baseline="0" noProof="0" dirty="0" smtClean="0">
                <a:ln>
                  <a:noFill/>
                </a:ln>
                <a:solidFill>
                  <a:srgbClr val="002060"/>
                </a:solidFill>
                <a:effectLst/>
                <a:uLnTx/>
                <a:uFillTx/>
                <a:latin typeface="Calibri"/>
                <a:ea typeface="+mn-ea"/>
                <a:cs typeface="+mn-cs"/>
              </a:rPr>
              <a:t> </a:t>
            </a:r>
            <a:r>
              <a:rPr kumimoji="0" lang="fr-FR" sz="1600" b="0" i="0" u="none" strike="noStrike" kern="1200" cap="none" spc="0" normalizeH="0" baseline="0" noProof="0" dirty="0">
                <a:ln>
                  <a:noFill/>
                </a:ln>
                <a:solidFill>
                  <a:srgbClr val="002060"/>
                </a:solidFill>
                <a:effectLst/>
                <a:uLnTx/>
                <a:uFillTx/>
                <a:latin typeface="Calibri"/>
                <a:ea typeface="+mn-ea"/>
                <a:cs typeface="+mn-cs"/>
              </a:rPr>
              <a:t>:  Procédure nationale de marché </a:t>
            </a:r>
            <a:r>
              <a:rPr kumimoji="0" lang="fr-FR" sz="1600" b="0" i="0" u="none" strike="noStrike" kern="1200" cap="none" spc="0" normalizeH="0" baseline="0" noProof="0" dirty="0" smtClean="0">
                <a:ln>
                  <a:noFill/>
                </a:ln>
                <a:solidFill>
                  <a:srgbClr val="002060"/>
                </a:solidFill>
                <a:effectLst/>
                <a:uLnTx/>
                <a:uFillTx/>
                <a:latin typeface="Calibri"/>
                <a:ea typeface="+mn-ea"/>
                <a:cs typeface="+mn-cs"/>
              </a:rPr>
              <a:t>pour </a:t>
            </a:r>
            <a:r>
              <a:rPr kumimoji="0" lang="fr-FR" sz="1600" b="0" i="0" u="none" strike="noStrike" kern="1200" cap="none" spc="0" normalizeH="0" baseline="0" noProof="0" dirty="0">
                <a:ln>
                  <a:noFill/>
                </a:ln>
                <a:solidFill>
                  <a:srgbClr val="002060"/>
                </a:solidFill>
                <a:effectLst/>
                <a:uLnTx/>
                <a:uFillTx/>
                <a:latin typeface="Calibri"/>
                <a:ea typeface="+mn-ea"/>
                <a:cs typeface="+mn-cs"/>
              </a:rPr>
              <a:t>3 lots de besoins </a:t>
            </a:r>
            <a:r>
              <a:rPr kumimoji="0" lang="fr-FR" sz="1600" b="0" i="0" u="none" strike="noStrike" kern="1200" cap="none" spc="0" normalizeH="0" baseline="0" noProof="0" dirty="0" smtClean="0">
                <a:ln>
                  <a:noFill/>
                </a:ln>
                <a:solidFill>
                  <a:srgbClr val="002060"/>
                </a:solidFill>
                <a:effectLst/>
                <a:uLnTx/>
                <a:uFillTx/>
                <a:latin typeface="Calibri"/>
                <a:ea typeface="+mn-ea"/>
                <a:cs typeface="+mn-cs"/>
              </a:rPr>
              <a:t>: </a:t>
            </a:r>
            <a:r>
              <a:rPr kumimoji="0" lang="fr-FR" sz="1600" b="1" i="0" u="none" strike="noStrike" kern="1200" cap="none" spc="0" normalizeH="0" baseline="0" noProof="0" dirty="0" smtClean="0">
                <a:ln>
                  <a:noFill/>
                </a:ln>
                <a:solidFill>
                  <a:srgbClr val="002060"/>
                </a:solidFill>
                <a:effectLst/>
                <a:uLnTx/>
                <a:uFillTx/>
                <a:latin typeface="Calibri"/>
                <a:ea typeface="+mn-ea"/>
                <a:cs typeface="+mn-cs"/>
              </a:rPr>
              <a:t>fourniture </a:t>
            </a:r>
            <a:r>
              <a:rPr kumimoji="0" lang="fr-FR" sz="1600" b="1" i="0" u="none" strike="noStrike" kern="1200" cap="none" spc="0" normalizeH="0" baseline="0" noProof="0" dirty="0">
                <a:ln>
                  <a:noFill/>
                </a:ln>
                <a:solidFill>
                  <a:srgbClr val="002060"/>
                </a:solidFill>
                <a:effectLst/>
                <a:uLnTx/>
                <a:uFillTx/>
                <a:latin typeface="Calibri"/>
                <a:ea typeface="+mn-ea"/>
                <a:cs typeface="+mn-cs"/>
              </a:rPr>
              <a:t>de solutions numériques, Pilotage de projets régionaux et appui au </a:t>
            </a:r>
            <a:r>
              <a:rPr kumimoji="0" lang="fr-FR" sz="1600" b="1" i="0" u="none" strike="noStrike" kern="1200" cap="none" spc="0" normalizeH="0" baseline="0" noProof="0" dirty="0" smtClean="0">
                <a:ln>
                  <a:noFill/>
                </a:ln>
                <a:solidFill>
                  <a:srgbClr val="002060"/>
                </a:solidFill>
                <a:effectLst/>
                <a:uLnTx/>
                <a:uFillTx/>
                <a:latin typeface="Calibri"/>
                <a:ea typeface="+mn-ea"/>
                <a:cs typeface="+mn-cs"/>
              </a:rPr>
              <a:t>déploiement des services numériques</a:t>
            </a:r>
            <a:endParaRPr kumimoji="0" lang="fr-FR" sz="1600" b="0" i="0" u="none" strike="noStrike" kern="1200" cap="none" spc="0" normalizeH="0" baseline="0" noProof="0" dirty="0">
              <a:ln>
                <a:noFill/>
              </a:ln>
              <a:solidFill>
                <a:srgbClr val="002060"/>
              </a:solidFill>
              <a:effectLst/>
              <a:uLnTx/>
              <a:uFillTx/>
              <a:latin typeface="Calibri"/>
              <a:ea typeface="+mn-ea"/>
              <a:cs typeface="+mn-cs"/>
            </a:endParaRPr>
          </a:p>
          <a:p>
            <a:pPr marL="285750" marR="0" lvl="2" indent="-285750" algn="l" defTabSz="914400" rtl="0" eaLnBrk="1" fontAlgn="auto" latinLnBrk="0" hangingPunct="1">
              <a:lnSpc>
                <a:spcPct val="100000"/>
              </a:lnSpc>
              <a:spcBef>
                <a:spcPts val="400"/>
              </a:spcBef>
              <a:spcAft>
                <a:spcPts val="120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2060"/>
                </a:solidFill>
                <a:effectLst/>
                <a:uLnTx/>
                <a:uFillTx/>
                <a:latin typeface="Calibri"/>
                <a:ea typeface="+mn-ea"/>
                <a:cs typeface="+mn-cs"/>
              </a:rPr>
              <a:t>Une procédure appuyée par un comité de sélection de 22 membres, rassemblant des profils métier (médecin libéraux, IDE coordinatrice en PTA et réseau…) et </a:t>
            </a:r>
            <a:r>
              <a:rPr kumimoji="0" lang="fr-FR" sz="1600" b="0" i="0" u="none" strike="noStrike" kern="1200" cap="none" spc="0" normalizeH="0" baseline="0" noProof="0" dirty="0" smtClean="0">
                <a:ln>
                  <a:noFill/>
                </a:ln>
                <a:solidFill>
                  <a:srgbClr val="002060"/>
                </a:solidFill>
                <a:effectLst/>
                <a:uLnTx/>
                <a:uFillTx/>
                <a:latin typeface="Calibri"/>
                <a:ea typeface="+mn-ea"/>
                <a:cs typeface="+mn-cs"/>
              </a:rPr>
              <a:t>SI</a:t>
            </a:r>
          </a:p>
          <a:p>
            <a:pPr marL="285750" marR="0" lvl="2" indent="-285750" algn="l" defTabSz="914400" rtl="0" eaLnBrk="1" fontAlgn="auto" latinLnBrk="0" hangingPunct="1">
              <a:lnSpc>
                <a:spcPct val="100000"/>
              </a:lnSpc>
              <a:spcBef>
                <a:spcPts val="400"/>
              </a:spcBef>
              <a:spcAft>
                <a:spcPts val="120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2060"/>
                </a:solidFill>
                <a:effectLst/>
                <a:uLnTx/>
                <a:uFillTx/>
                <a:latin typeface="Calibri"/>
                <a:ea typeface="+mn-ea"/>
                <a:cs typeface="+mn-cs"/>
              </a:rPr>
              <a:t> Des </a:t>
            </a:r>
            <a:r>
              <a:rPr kumimoji="0" lang="fr-FR" sz="1600" b="1" i="0" u="none" strike="noStrike" kern="1200" cap="none" spc="0" normalizeH="0" baseline="0" noProof="0" dirty="0">
                <a:ln>
                  <a:noFill/>
                </a:ln>
                <a:solidFill>
                  <a:srgbClr val="002060"/>
                </a:solidFill>
                <a:effectLst/>
                <a:uLnTx/>
                <a:uFillTx/>
                <a:latin typeface="Calibri"/>
                <a:ea typeface="+mn-ea"/>
                <a:cs typeface="+mn-cs"/>
              </a:rPr>
              <a:t>déploiements régionaux dès 2020 </a:t>
            </a:r>
            <a:endParaRPr kumimoji="0" lang="fr-FR" sz="1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Image 6"/>
          <p:cNvPicPr>
            <a:picLocks noChangeAspect="1"/>
          </p:cNvPicPr>
          <p:nvPr/>
        </p:nvPicPr>
        <p:blipFill>
          <a:blip r:embed="rId2">
            <a:duotone>
              <a:srgbClr val="C0504D">
                <a:shade val="45000"/>
                <a:satMod val="135000"/>
              </a:srgbClr>
              <a:prstClr val="white"/>
            </a:duotone>
          </a:blip>
          <a:stretch>
            <a:fillRect/>
          </a:stretch>
        </p:blipFill>
        <p:spPr>
          <a:xfrm>
            <a:off x="470376" y="1993704"/>
            <a:ext cx="511166" cy="511166"/>
          </a:xfrm>
          <a:prstGeom prst="rect">
            <a:avLst/>
          </a:prstGeom>
        </p:spPr>
      </p:pic>
      <p:pic>
        <p:nvPicPr>
          <p:cNvPr id="8" name="Image 7"/>
          <p:cNvPicPr>
            <a:picLocks noChangeAspect="1"/>
          </p:cNvPicPr>
          <p:nvPr/>
        </p:nvPicPr>
        <p:blipFill>
          <a:blip r:embed="rId3" cstate="print">
            <a:duotone>
              <a:srgbClr val="C0504D">
                <a:shade val="45000"/>
                <a:satMod val="135000"/>
              </a:srgbClr>
              <a:prstClr val="white"/>
            </a:duotone>
            <a:extLst>
              <a:ext uri="{28A0092B-C50C-407E-A947-70E740481C1C}">
                <a14:useLocalDpi xmlns:a14="http://schemas.microsoft.com/office/drawing/2010/main" val="0"/>
              </a:ext>
            </a:extLst>
          </a:blip>
          <a:stretch>
            <a:fillRect/>
          </a:stretch>
        </p:blipFill>
        <p:spPr>
          <a:xfrm>
            <a:off x="5020046" y="1930065"/>
            <a:ext cx="735189" cy="735189"/>
          </a:xfrm>
          <a:prstGeom prst="rect">
            <a:avLst/>
          </a:prstGeom>
        </p:spPr>
      </p:pic>
      <p:grpSp>
        <p:nvGrpSpPr>
          <p:cNvPr id="9" name="Groupe 8"/>
          <p:cNvGrpSpPr/>
          <p:nvPr/>
        </p:nvGrpSpPr>
        <p:grpSpPr>
          <a:xfrm>
            <a:off x="1907703" y="74711"/>
            <a:ext cx="4500498" cy="1237128"/>
            <a:chOff x="1907703" y="74711"/>
            <a:chExt cx="4500498" cy="1237128"/>
          </a:xfrm>
        </p:grpSpPr>
        <p:sp>
          <p:nvSpPr>
            <p:cNvPr id="10" name="Titre 14"/>
            <p:cNvSpPr txBox="1">
              <a:spLocks/>
            </p:cNvSpPr>
            <p:nvPr/>
          </p:nvSpPr>
          <p:spPr>
            <a:xfrm>
              <a:off x="2015714" y="482939"/>
              <a:ext cx="4392487" cy="459966"/>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800" b="0" i="1" u="none" strike="noStrike" kern="1200" cap="none" spc="0" normalizeH="0" baseline="0" noProof="0" dirty="0" smtClean="0">
                  <a:ln>
                    <a:noFill/>
                  </a:ln>
                  <a:solidFill>
                    <a:schemeClr val="accent5">
                      <a:lumMod val="75000"/>
                    </a:schemeClr>
                  </a:solidFill>
                  <a:effectLst/>
                  <a:uLnTx/>
                  <a:uFillTx/>
                  <a:latin typeface="Calibri"/>
                  <a:ea typeface="+mj-ea"/>
                  <a:cs typeface="+mj-cs"/>
                </a:rPr>
                <a:t>Réussir le virage numérique des parcours</a:t>
              </a:r>
              <a:endParaRPr kumimoji="0" lang="fr-FR" sz="1800" b="0" i="0" u="none" strike="noStrike" kern="1200" cap="none" spc="0" normalizeH="0" baseline="0" noProof="0" dirty="0">
                <a:ln>
                  <a:noFill/>
                </a:ln>
                <a:solidFill>
                  <a:schemeClr val="accent5">
                    <a:lumMod val="75000"/>
                  </a:schemeClr>
                </a:solidFill>
                <a:effectLst/>
                <a:uLnTx/>
                <a:uFillTx/>
                <a:latin typeface="Calibri"/>
                <a:ea typeface="+mj-ea"/>
                <a:cs typeface="+mj-cs"/>
              </a:endParaRPr>
            </a:p>
          </p:txBody>
        </p:sp>
        <p:sp>
          <p:nvSpPr>
            <p:cNvPr id="11" name="Rectangle 10"/>
            <p:cNvSpPr/>
            <p:nvPr/>
          </p:nvSpPr>
          <p:spPr>
            <a:xfrm>
              <a:off x="2081757" y="712922"/>
              <a:ext cx="3960442" cy="598917"/>
            </a:xfrm>
            <a:prstGeom prst="rect">
              <a:avLst/>
            </a:prstGeom>
            <a:no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schemeClr val="accent5">
                      <a:lumMod val="75000"/>
                    </a:schemeClr>
                  </a:solidFill>
                  <a:effectLst/>
                  <a:uLnTx/>
                  <a:uFillTx/>
                  <a:latin typeface="Calibri"/>
                  <a:ea typeface="+mn-ea"/>
                  <a:cs typeface="+mn-cs"/>
                </a:rPr>
                <a:t>Un pilotage national commun DGOS-CNAM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schemeClr val="accent5">
                      <a:lumMod val="75000"/>
                    </a:schemeClr>
                  </a:solidFill>
                  <a:effectLst/>
                  <a:uLnTx/>
                  <a:uFillTx/>
                  <a:latin typeface="Calibri"/>
                  <a:ea typeface="+mn-ea"/>
                  <a:cs typeface="+mn-cs"/>
                </a:rPr>
                <a:t>2018-2022  </a:t>
              </a:r>
            </a:p>
          </p:txBody>
        </p:sp>
        <p:sp>
          <p:nvSpPr>
            <p:cNvPr id="12" name="ZoneTexte 11"/>
            <p:cNvSpPr txBox="1"/>
            <p:nvPr/>
          </p:nvSpPr>
          <p:spPr>
            <a:xfrm>
              <a:off x="1907703" y="74711"/>
              <a:ext cx="4308549" cy="523220"/>
            </a:xfrm>
            <a:prstGeom prst="rect">
              <a:avLst/>
            </a:prstGeom>
            <a:noFill/>
          </p:spPr>
          <p:txBody>
            <a:bodyPr wrap="square" rtlCol="0">
              <a:spAutoFit/>
            </a:bodyPr>
            <a:lstStyle/>
            <a:p>
              <a:pPr algn="ctr"/>
              <a:r>
                <a:rPr lang="fr-FR" sz="2400" b="1" dirty="0" smtClean="0">
                  <a:solidFill>
                    <a:schemeClr val="accent5">
                      <a:lumMod val="75000"/>
                    </a:schemeClr>
                  </a:solidFill>
                  <a:latin typeface="Typist" pitchFamily="34" charset="0"/>
                </a:rPr>
                <a:t>Le programme </a:t>
              </a:r>
              <a:r>
                <a:rPr lang="fr-FR" sz="2800" b="1" dirty="0" smtClean="0">
                  <a:solidFill>
                    <a:schemeClr val="accent5">
                      <a:lumMod val="75000"/>
                    </a:schemeClr>
                  </a:solidFill>
                  <a:latin typeface="Typist" pitchFamily="34" charset="0"/>
                </a:rPr>
                <a:t>e-parcours</a:t>
              </a:r>
            </a:p>
          </p:txBody>
        </p:sp>
      </p:grpSp>
      <p:grpSp>
        <p:nvGrpSpPr>
          <p:cNvPr id="13" name="Groupe 12"/>
          <p:cNvGrpSpPr/>
          <p:nvPr/>
        </p:nvGrpSpPr>
        <p:grpSpPr>
          <a:xfrm>
            <a:off x="127403" y="1087792"/>
            <a:ext cx="2080263" cy="741306"/>
            <a:chOff x="6408054" y="339897"/>
            <a:chExt cx="2791686" cy="776713"/>
          </a:xfrm>
        </p:grpSpPr>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3897" y="339897"/>
              <a:ext cx="883573" cy="492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userDrawn="1"/>
          </p:nvSpPr>
          <p:spPr>
            <a:xfrm>
              <a:off x="6408054" y="770230"/>
              <a:ext cx="2791686" cy="34638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smtClean="0">
                  <a:ln>
                    <a:noFill/>
                  </a:ln>
                  <a:solidFill>
                    <a:srgbClr val="0070C0"/>
                  </a:solidFill>
                  <a:effectLst/>
                  <a:uLnTx/>
                  <a:uFillTx/>
                  <a:latin typeface="Arial Narrow" panose="020B0606020202030204" pitchFamily="34" charset="0"/>
                </a:rPr>
                <a:t>Action 14  du Virage numérique</a:t>
              </a:r>
              <a:endParaRPr kumimoji="0" lang="fr-FR" sz="10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6" name="Rectangle à coins arrondis 15"/>
            <p:cNvSpPr/>
            <p:nvPr userDrawn="1"/>
          </p:nvSpPr>
          <p:spPr>
            <a:xfrm>
              <a:off x="6660232" y="439511"/>
              <a:ext cx="1143666" cy="309530"/>
            </a:xfrm>
            <a:prstGeom prst="roundRect">
              <a:avLst/>
            </a:prstGeom>
            <a:solidFill>
              <a:srgbClr val="4BACC6">
                <a:lumMod val="20000"/>
                <a:lumOff val="80000"/>
              </a:srgbClr>
            </a:solidFill>
            <a:ln w="25400" cap="flat" cmpd="sng" algn="ctr">
              <a:solidFill>
                <a:srgbClr val="4F81BD">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srgbClr val="4F81BD">
                      <a:lumMod val="75000"/>
                    </a:srgbClr>
                  </a:solidFill>
                  <a:effectLst/>
                  <a:uLnTx/>
                  <a:uFillTx/>
                  <a:latin typeface="Arial Narrow" panose="020B0606020202030204" pitchFamily="34" charset="0"/>
                  <a:ea typeface="+mn-ea"/>
                  <a:cs typeface="+mn-cs"/>
                </a:rPr>
                <a:t>e-parcours</a:t>
              </a:r>
              <a:endParaRPr kumimoji="0" lang="fr-FR" sz="1400" b="1" i="0" u="none" strike="noStrike" kern="0" cap="none" spc="0" normalizeH="0" baseline="0" noProof="0" dirty="0" smtClean="0">
                <a:ln>
                  <a:noFill/>
                </a:ln>
                <a:solidFill>
                  <a:srgbClr val="4F81BD">
                    <a:lumMod val="75000"/>
                  </a:srgbClr>
                </a:solidFill>
                <a:effectLst/>
                <a:uLnTx/>
                <a:uFillTx/>
                <a:latin typeface="Arial Narrow" panose="020B0606020202030204" pitchFamily="34" charset="0"/>
                <a:ea typeface="+mn-ea"/>
                <a:cs typeface="+mn-cs"/>
              </a:endParaRPr>
            </a:p>
          </p:txBody>
        </p:sp>
      </p:grpSp>
    </p:spTree>
    <p:extLst>
      <p:ext uri="{BB962C8B-B14F-4D97-AF65-F5344CB8AC3E}">
        <p14:creationId xmlns:p14="http://schemas.microsoft.com/office/powerpoint/2010/main" val="619603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1907703" y="74711"/>
            <a:ext cx="4500498" cy="1237128"/>
            <a:chOff x="1907703" y="74711"/>
            <a:chExt cx="4500498" cy="1237128"/>
          </a:xfrm>
        </p:grpSpPr>
        <p:sp>
          <p:nvSpPr>
            <p:cNvPr id="7" name="Titre 14"/>
            <p:cNvSpPr txBox="1">
              <a:spLocks/>
            </p:cNvSpPr>
            <p:nvPr/>
          </p:nvSpPr>
          <p:spPr>
            <a:xfrm>
              <a:off x="2015714" y="482939"/>
              <a:ext cx="4392487" cy="459966"/>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1800" b="0" i="1" u="none" strike="noStrike" kern="1200" cap="none" spc="0" normalizeH="0" baseline="0" noProof="0" dirty="0" smtClean="0">
                  <a:ln>
                    <a:noFill/>
                  </a:ln>
                  <a:solidFill>
                    <a:srgbClr val="4F81BD">
                      <a:lumMod val="75000"/>
                    </a:srgbClr>
                  </a:solidFill>
                  <a:effectLst/>
                  <a:uLnTx/>
                  <a:uFillTx/>
                  <a:latin typeface="Calibri"/>
                  <a:ea typeface="+mj-ea"/>
                  <a:cs typeface="+mj-cs"/>
                </a:rPr>
                <a:t>Réussir le virage numérique des parcours</a:t>
              </a:r>
              <a:endParaRPr kumimoji="0" lang="fr-FR" sz="1800" b="0" i="0" u="none" strike="noStrike" kern="1200" cap="none" spc="0" normalizeH="0" baseline="0" noProof="0" dirty="0">
                <a:ln>
                  <a:noFill/>
                </a:ln>
                <a:solidFill>
                  <a:srgbClr val="4F81BD">
                    <a:lumMod val="75000"/>
                  </a:srgbClr>
                </a:solidFill>
                <a:effectLst/>
                <a:uLnTx/>
                <a:uFillTx/>
                <a:latin typeface="Calibri"/>
                <a:ea typeface="+mj-ea"/>
                <a:cs typeface="+mj-cs"/>
              </a:endParaRPr>
            </a:p>
          </p:txBody>
        </p:sp>
        <p:sp>
          <p:nvSpPr>
            <p:cNvPr id="8" name="Rectangle 7"/>
            <p:cNvSpPr/>
            <p:nvPr/>
          </p:nvSpPr>
          <p:spPr>
            <a:xfrm>
              <a:off x="2081757" y="712922"/>
              <a:ext cx="3960442" cy="598917"/>
            </a:xfrm>
            <a:prstGeom prst="rect">
              <a:avLst/>
            </a:prstGeom>
            <a:no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srgbClr val="4F81BD">
                      <a:lumMod val="75000"/>
                    </a:srgbClr>
                  </a:solidFill>
                  <a:effectLst/>
                  <a:uLnTx/>
                  <a:uFillTx/>
                  <a:latin typeface="Calibri"/>
                  <a:ea typeface="+mn-ea"/>
                  <a:cs typeface="+mn-cs"/>
                </a:rPr>
                <a:t>Un pilotage national commun DGOS-CNAM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srgbClr val="4F81BD">
                      <a:lumMod val="75000"/>
                    </a:srgbClr>
                  </a:solidFill>
                  <a:effectLst/>
                  <a:uLnTx/>
                  <a:uFillTx/>
                  <a:latin typeface="Calibri"/>
                  <a:ea typeface="+mn-ea"/>
                  <a:cs typeface="+mn-cs"/>
                </a:rPr>
                <a:t>2018-2022  </a:t>
              </a:r>
            </a:p>
          </p:txBody>
        </p:sp>
        <p:sp>
          <p:nvSpPr>
            <p:cNvPr id="9" name="ZoneTexte 8"/>
            <p:cNvSpPr txBox="1"/>
            <p:nvPr/>
          </p:nvSpPr>
          <p:spPr>
            <a:xfrm>
              <a:off x="1907703" y="74711"/>
              <a:ext cx="4308549" cy="523220"/>
            </a:xfrm>
            <a:prstGeom prst="rect">
              <a:avLst/>
            </a:prstGeom>
            <a:noFill/>
          </p:spPr>
          <p:txBody>
            <a:bodyPr wrap="square" rtlCol="0">
              <a:spAutoFit/>
            </a:bodyPr>
            <a:lstStyle/>
            <a:p>
              <a:pPr algn="ctr"/>
              <a:r>
                <a:rPr lang="fr-FR" sz="2400" b="1" dirty="0" smtClean="0">
                  <a:solidFill>
                    <a:srgbClr val="4F81BD">
                      <a:lumMod val="75000"/>
                    </a:srgbClr>
                  </a:solidFill>
                  <a:latin typeface="Typist" pitchFamily="34" charset="0"/>
                </a:rPr>
                <a:t>Le programme </a:t>
              </a:r>
              <a:r>
                <a:rPr lang="fr-FR" sz="2800" b="1" dirty="0" smtClean="0">
                  <a:solidFill>
                    <a:srgbClr val="4F81BD">
                      <a:lumMod val="75000"/>
                    </a:srgbClr>
                  </a:solidFill>
                  <a:latin typeface="Typist" pitchFamily="34" charset="0"/>
                </a:rPr>
                <a:t>e-parcours</a:t>
              </a:r>
              <a:endParaRPr lang="fr-FR" sz="2800" b="1" dirty="0" smtClean="0">
                <a:solidFill>
                  <a:srgbClr val="CC0066"/>
                </a:solidFill>
                <a:latin typeface="Typist" pitchFamily="34" charset="0"/>
              </a:endParaRPr>
            </a:p>
          </p:txBody>
        </p:sp>
      </p:grpSp>
      <p:grpSp>
        <p:nvGrpSpPr>
          <p:cNvPr id="12" name="Groupe 11"/>
          <p:cNvGrpSpPr/>
          <p:nvPr/>
        </p:nvGrpSpPr>
        <p:grpSpPr>
          <a:xfrm>
            <a:off x="94057" y="1775846"/>
            <a:ext cx="8931275" cy="5297939"/>
            <a:chOff x="107504" y="1297726"/>
            <a:chExt cx="8931275" cy="5420494"/>
          </a:xfrm>
        </p:grpSpPr>
        <p:sp>
          <p:nvSpPr>
            <p:cNvPr id="13" name="Rectangle 12">
              <a:extLst/>
            </p:cNvPr>
            <p:cNvSpPr/>
            <p:nvPr/>
          </p:nvSpPr>
          <p:spPr>
            <a:xfrm>
              <a:off x="107504" y="1297726"/>
              <a:ext cx="8931275" cy="5088563"/>
            </a:xfrm>
            <a:prstGeom prst="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noProof="0" dirty="0">
                <a:ln>
                  <a:noFill/>
                </a:ln>
                <a:solidFill>
                  <a:prstClr val="white"/>
                </a:solidFill>
                <a:effectLst/>
                <a:uLnTx/>
                <a:uFillTx/>
                <a:latin typeface="Calibri"/>
                <a:ea typeface="+mn-ea"/>
                <a:cs typeface="+mn-cs"/>
              </a:endParaRPr>
            </a:p>
          </p:txBody>
        </p:sp>
        <p:sp>
          <p:nvSpPr>
            <p:cNvPr id="14" name="Rectangle 13">
              <a:extLst/>
            </p:cNvPr>
            <p:cNvSpPr/>
            <p:nvPr/>
          </p:nvSpPr>
          <p:spPr>
            <a:xfrm>
              <a:off x="3678238" y="1994777"/>
              <a:ext cx="5183187" cy="280789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white"/>
                  </a:solidFill>
                  <a:effectLst/>
                  <a:uLnTx/>
                  <a:uFillTx/>
                  <a:latin typeface="Calibri"/>
                  <a:ea typeface="+mn-ea"/>
                  <a:cs typeface="+mn-cs"/>
                </a:rPr>
                <a:t> </a:t>
              </a:r>
              <a:r>
                <a:rPr kumimoji="0" lang="fr-FR" sz="1800" b="1" i="0" u="none" strike="noStrike" kern="0" cap="none" spc="0" normalizeH="0" baseline="0" noProof="0" dirty="0">
                  <a:ln>
                    <a:noFill/>
                  </a:ln>
                  <a:solidFill>
                    <a:prstClr val="white"/>
                  </a:solidFill>
                  <a:effectLst/>
                  <a:uLnTx/>
                  <a:uFillTx/>
                  <a:latin typeface="Calibri"/>
                  <a:ea typeface="+mn-ea"/>
                  <a:cs typeface="+mn-cs"/>
                </a:rPr>
                <a:t>Services de gestion du parcours et de la </a:t>
              </a:r>
              <a:r>
                <a:rPr kumimoji="0" lang="fr-FR" sz="1800" b="1" i="0" u="none" strike="noStrike" kern="0" cap="none" spc="0" normalizeH="0" baseline="0" noProof="0" dirty="0" smtClean="0">
                  <a:ln>
                    <a:noFill/>
                  </a:ln>
                  <a:solidFill>
                    <a:prstClr val="white"/>
                  </a:solidFill>
                  <a:effectLst/>
                  <a:uLnTx/>
                  <a:uFillTx/>
                  <a:latin typeface="Calibri"/>
                  <a:ea typeface="+mn-ea"/>
                  <a:cs typeface="+mn-cs"/>
                </a:rPr>
                <a:t>coordination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5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60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Calibri"/>
                  <a:ea typeface="+mn-ea"/>
                  <a:cs typeface="+mn-cs"/>
                </a:rPr>
                <a:t>*Repérage, évaluation du patient,</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Calibri"/>
                  <a:ea typeface="+mn-ea"/>
                  <a:cs typeface="+mn-cs"/>
                </a:rPr>
                <a:t>*Outils d’aide à l’orientation / programmation, </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fr-FR" sz="1400" b="0" i="0" u="none" strike="noStrike" kern="0" cap="none" spc="0" normalizeH="0" baseline="0" noProof="0" dirty="0" smtClean="0">
                  <a:ln>
                    <a:noFill/>
                  </a:ln>
                  <a:solidFill>
                    <a:prstClr val="white"/>
                  </a:solidFill>
                  <a:effectLst/>
                  <a:uLnTx/>
                  <a:uFillTx/>
                  <a:latin typeface="Calibri"/>
                  <a:ea typeface="+mn-ea"/>
                  <a:cs typeface="+mn-cs"/>
                </a:rPr>
                <a:t>*Outil </a:t>
              </a:r>
              <a:r>
                <a:rPr kumimoji="0" lang="fr-FR" sz="1400" b="0" i="0" u="none" strike="noStrike" kern="0" cap="none" spc="0" normalizeH="0" baseline="0" noProof="0" dirty="0">
                  <a:ln>
                    <a:noFill/>
                  </a:ln>
                  <a:solidFill>
                    <a:prstClr val="white"/>
                  </a:solidFill>
                  <a:effectLst/>
                  <a:uLnTx/>
                  <a:uFillTx/>
                  <a:latin typeface="Calibri"/>
                  <a:ea typeface="+mn-ea"/>
                  <a:cs typeface="+mn-cs"/>
                </a:rPr>
                <a:t>de coordination (PPS dynamique, cahier de </a:t>
              </a:r>
              <a:r>
                <a:rPr kumimoji="0" lang="fr-FR" sz="1400" b="0" i="0" u="none" strike="noStrike" kern="0" cap="none" spc="0" normalizeH="0" baseline="0" noProof="0" dirty="0" smtClean="0">
                  <a:ln>
                    <a:noFill/>
                  </a:ln>
                  <a:solidFill>
                    <a:prstClr val="white"/>
                  </a:solidFill>
                  <a:effectLst/>
                  <a:uLnTx/>
                  <a:uFillTx/>
                  <a:latin typeface="Calibri"/>
                  <a:ea typeface="+mn-ea"/>
                  <a:cs typeface="+mn-cs"/>
                </a:rPr>
                <a:t>liaison, </a:t>
              </a:r>
              <a:r>
                <a:rPr kumimoji="0" lang="fr-FR" sz="1400" b="0" i="0" u="none" strike="noStrike" kern="0" cap="none" spc="0" normalizeH="0" baseline="0" noProof="0" dirty="0">
                  <a:ln>
                    <a:noFill/>
                  </a:ln>
                  <a:solidFill>
                    <a:prstClr val="white"/>
                  </a:solidFill>
                  <a:effectLst/>
                  <a:uLnTx/>
                  <a:uFillTx/>
                  <a:latin typeface="Calibri"/>
                  <a:ea typeface="+mn-ea"/>
                  <a:cs typeface="+mn-cs"/>
                </a:rPr>
                <a:t>gestion d’alerte, notification </a:t>
              </a:r>
              <a:r>
                <a:rPr kumimoji="0" lang="fr-FR" sz="1400" b="0" i="0" u="none" strike="noStrike" kern="0" cap="none" spc="0" normalizeH="0" baseline="0" noProof="0" dirty="0" smtClean="0">
                  <a:ln>
                    <a:noFill/>
                  </a:ln>
                  <a:solidFill>
                    <a:prstClr val="white"/>
                  </a:solidFill>
                  <a:effectLst/>
                  <a:uLnTx/>
                  <a:uFillTx/>
                  <a:latin typeface="Calibri"/>
                  <a:ea typeface="+mn-ea"/>
                  <a:cs typeface="+mn-cs"/>
                </a:rPr>
                <a:t>d’évènements), </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fr-FR" sz="1400" b="0" i="0" u="none" strike="noStrike" kern="0" cap="none" spc="0" normalizeH="0" baseline="0" noProof="0" dirty="0" smtClean="0">
                  <a:ln>
                    <a:noFill/>
                  </a:ln>
                  <a:solidFill>
                    <a:prstClr val="white"/>
                  </a:solidFill>
                  <a:effectLst/>
                  <a:uLnTx/>
                  <a:uFillTx/>
                  <a:latin typeface="Calibri"/>
                  <a:ea typeface="+mn-ea"/>
                  <a:cs typeface="+mn-cs"/>
                </a:rPr>
                <a:t>*</a:t>
              </a:r>
              <a:r>
                <a:rPr kumimoji="0" lang="fr-FR" sz="1400" b="0" i="0" u="none" strike="noStrike" kern="0" cap="none" spc="0" normalizeH="0" baseline="0" noProof="0" dirty="0">
                  <a:ln>
                    <a:noFill/>
                  </a:ln>
                  <a:solidFill>
                    <a:prstClr val="white"/>
                  </a:solidFill>
                  <a:effectLst/>
                  <a:uLnTx/>
                  <a:uFillTx/>
                  <a:latin typeface="Calibri"/>
                  <a:ea typeface="+mn-ea"/>
                  <a:cs typeface="+mn-cs"/>
                </a:rPr>
                <a:t>Réseau professionnel, </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fr-FR" sz="1400" b="0" i="0" u="none" strike="noStrike" kern="0" cap="none" spc="0" normalizeH="0" baseline="0" noProof="0" dirty="0" smtClean="0">
                  <a:ln>
                    <a:noFill/>
                  </a:ln>
                  <a:solidFill>
                    <a:prstClr val="white"/>
                  </a:solidFill>
                  <a:effectLst/>
                  <a:uLnTx/>
                  <a:uFillTx/>
                  <a:latin typeface="Calibri"/>
                  <a:ea typeface="+mn-ea"/>
                  <a:cs typeface="+mn-cs"/>
                </a:rPr>
                <a:t>*Agenda partagé (vue patient et consolidation des agendas PS), </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fr-FR" sz="1400" b="0" i="0" u="none" strike="noStrike" kern="0" cap="none" spc="0" normalizeH="0" baseline="0" noProof="0" dirty="0" smtClean="0">
                  <a:ln>
                    <a:noFill/>
                  </a:ln>
                  <a:solidFill>
                    <a:prstClr val="white"/>
                  </a:solidFill>
                  <a:effectLst/>
                  <a:uLnTx/>
                  <a:uFillTx/>
                  <a:latin typeface="Calibri"/>
                  <a:ea typeface="+mn-ea"/>
                  <a:cs typeface="+mn-cs"/>
                </a:rPr>
                <a:t>*</a:t>
              </a:r>
              <a:r>
                <a:rPr kumimoji="0" lang="fr-FR" sz="1400" b="0" i="0" u="none" strike="noStrike" kern="0" cap="none" spc="0" normalizeH="0" baseline="0" noProof="0" dirty="0">
                  <a:ln>
                    <a:noFill/>
                  </a:ln>
                  <a:solidFill>
                    <a:prstClr val="white"/>
                  </a:solidFill>
                  <a:effectLst/>
                  <a:uLnTx/>
                  <a:uFillTx/>
                  <a:latin typeface="Calibri"/>
                  <a:ea typeface="+mn-ea"/>
                  <a:cs typeface="+mn-cs"/>
                </a:rPr>
                <a:t>Pilotage et gestion des ressources d’appui à la </a:t>
              </a:r>
              <a:r>
                <a:rPr kumimoji="0" lang="fr-FR" sz="1400" b="0" i="0" u="none" strike="noStrike" kern="0" cap="none" spc="0" normalizeH="0" baseline="0" noProof="0" dirty="0" smtClean="0">
                  <a:ln>
                    <a:noFill/>
                  </a:ln>
                  <a:solidFill>
                    <a:prstClr val="white"/>
                  </a:solidFill>
                  <a:effectLst/>
                  <a:uLnTx/>
                  <a:uFillTx/>
                  <a:latin typeface="Calibri"/>
                  <a:ea typeface="+mn-ea"/>
                  <a:cs typeface="+mn-cs"/>
                </a:rPr>
                <a:t>coordination</a:t>
              </a:r>
              <a:endParaRPr kumimoji="0" lang="fr-FR"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Rectangle 14">
              <a:extLst/>
            </p:cNvPr>
            <p:cNvSpPr/>
            <p:nvPr/>
          </p:nvSpPr>
          <p:spPr>
            <a:xfrm>
              <a:off x="3678238" y="5010032"/>
              <a:ext cx="5183187" cy="1176657"/>
            </a:xfrm>
            <a:prstGeom prst="rect">
              <a:avLst/>
            </a:prstGeom>
            <a:solidFill>
              <a:srgbClr val="9BBB59">
                <a:lumMod val="75000"/>
              </a:srgbClr>
            </a:solidFill>
            <a:ln w="25400" cap="flat" cmpd="sng" algn="ctr">
              <a:solidFill>
                <a:srgbClr val="9BBB59">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Autres services complémentaires </a:t>
              </a:r>
              <a:r>
                <a:rPr kumimoji="0" lang="fr-FR" sz="1200" b="0" i="0" u="none" strike="noStrike" kern="0" cap="none" spc="0" normalizeH="0" baseline="0" noProof="0" dirty="0" smtClean="0">
                  <a:ln>
                    <a:noFill/>
                  </a:ln>
                  <a:solidFill>
                    <a:prstClr val="white"/>
                  </a:solidFill>
                  <a:effectLst/>
                  <a:uLnTx/>
                  <a:uFillTx/>
                  <a:latin typeface="Calibri"/>
                  <a:ea typeface="+mn-ea"/>
                  <a:cs typeface="+mn-cs"/>
                </a:rPr>
                <a:t>(selon situation locale)</a:t>
              </a:r>
              <a:endParaRPr kumimoji="0" lang="fr-FR" sz="12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white"/>
                  </a:solidFill>
                  <a:effectLst/>
                  <a:uLnTx/>
                  <a:uFillTx/>
                  <a:latin typeface="Calibri"/>
                  <a:ea typeface="+mn-ea"/>
                  <a:cs typeface="+mn-cs"/>
                </a:rPr>
                <a:t>Objets </a:t>
              </a:r>
              <a:r>
                <a:rPr kumimoji="0" lang="fr-FR" sz="1400" b="0" i="0" u="none" strike="noStrike" kern="0" cap="none" spc="0" normalizeH="0" baseline="0" noProof="0" dirty="0">
                  <a:ln>
                    <a:noFill/>
                  </a:ln>
                  <a:solidFill>
                    <a:prstClr val="white"/>
                  </a:solidFill>
                  <a:effectLst/>
                  <a:uLnTx/>
                  <a:uFillTx/>
                  <a:latin typeface="Calibri"/>
                  <a:ea typeface="+mn-ea"/>
                  <a:cs typeface="+mn-cs"/>
                </a:rPr>
                <a:t>connectés, télésurveillance, domotique, éducation thérapeutique, </a:t>
              </a:r>
              <a:r>
                <a:rPr kumimoji="0" lang="fr-FR" sz="1400" b="0" i="1" u="none" strike="noStrike" kern="0" cap="none" spc="0" normalizeH="0" baseline="0" noProof="0" dirty="0" smtClean="0">
                  <a:ln>
                    <a:noFill/>
                  </a:ln>
                  <a:solidFill>
                    <a:prstClr val="white"/>
                  </a:solidFill>
                  <a:effectLst/>
                  <a:uLnTx/>
                  <a:uFillTx/>
                  <a:latin typeface="Calibri"/>
                  <a:ea typeface="+mn-ea"/>
                  <a:cs typeface="+mn-cs"/>
                </a:rPr>
                <a:t>e-learning</a:t>
              </a:r>
              <a:r>
                <a:rPr kumimoji="0" lang="fr-FR" sz="1400" b="0" i="1" u="none" strike="noStrike" kern="0" cap="none" spc="0" normalizeH="0" baseline="0" noProof="0" dirty="0">
                  <a:ln>
                    <a:noFill/>
                  </a:ln>
                  <a:solidFill>
                    <a:prstClr val="white"/>
                  </a:solidFill>
                  <a:effectLst/>
                  <a:uLnTx/>
                  <a:uFillTx/>
                  <a:latin typeface="Calibri"/>
                  <a:ea typeface="+mn-ea"/>
                  <a:cs typeface="+mn-cs"/>
                </a:rPr>
                <a:t>, serious </a:t>
              </a:r>
              <a:r>
                <a:rPr kumimoji="0" lang="fr-FR" sz="1400" b="0" i="1" u="none" strike="noStrike" kern="0" cap="none" spc="0" normalizeH="0" baseline="0" noProof="0" dirty="0" err="1">
                  <a:ln>
                    <a:noFill/>
                  </a:ln>
                  <a:solidFill>
                    <a:prstClr val="white"/>
                  </a:solidFill>
                  <a:effectLst/>
                  <a:uLnTx/>
                  <a:uFillTx/>
                  <a:latin typeface="Calibri"/>
                  <a:ea typeface="+mn-ea"/>
                  <a:cs typeface="+mn-cs"/>
                </a:rPr>
                <a:t>games</a:t>
              </a:r>
              <a:r>
                <a:rPr kumimoji="0" lang="fr-FR" sz="1400" b="0" i="0" u="none" strike="noStrike" kern="0" cap="none" spc="0" normalizeH="0" baseline="0" noProof="0" dirty="0">
                  <a:ln>
                    <a:noFill/>
                  </a:ln>
                  <a:solidFill>
                    <a:prstClr val="white"/>
                  </a:solidFill>
                  <a:effectLst/>
                  <a:uLnTx/>
                  <a:uFillTx/>
                  <a:latin typeface="Calibri"/>
                  <a:ea typeface="+mn-ea"/>
                  <a:cs typeface="+mn-cs"/>
                </a:rPr>
                <a:t>, </a:t>
              </a:r>
              <a:r>
                <a:rPr kumimoji="0" lang="fr-FR" sz="1400" b="0" i="0" u="none" strike="noStrike" kern="0" cap="none" spc="0" normalizeH="0" baseline="0" noProof="0" dirty="0" smtClean="0">
                  <a:ln>
                    <a:noFill/>
                  </a:ln>
                  <a:solidFill>
                    <a:prstClr val="white"/>
                  </a:solidFill>
                  <a:effectLst/>
                  <a:uLnTx/>
                  <a:uFillTx/>
                  <a:latin typeface="Calibri"/>
                  <a:ea typeface="+mn-ea"/>
                  <a:cs typeface="+mn-cs"/>
                </a:rPr>
                <a:t>exploitation </a:t>
              </a:r>
              <a:r>
                <a:rPr kumimoji="0" lang="fr-FR" sz="1400" b="0" i="0" u="none" strike="noStrike" kern="0" cap="none" spc="0" normalizeH="0" baseline="0" noProof="0" dirty="0">
                  <a:ln>
                    <a:noFill/>
                  </a:ln>
                  <a:solidFill>
                    <a:prstClr val="white"/>
                  </a:solidFill>
                  <a:effectLst/>
                  <a:uLnTx/>
                  <a:uFillTx/>
                  <a:latin typeface="Calibri"/>
                  <a:ea typeface="+mn-ea"/>
                  <a:cs typeface="+mn-cs"/>
                </a:rPr>
                <a:t>de </a:t>
              </a:r>
              <a:r>
                <a:rPr kumimoji="0" lang="fr-FR" sz="1400" b="0" i="0" u="none" strike="noStrike" kern="0" cap="none" spc="0" normalizeH="0" baseline="0" noProof="0" dirty="0" smtClean="0">
                  <a:ln>
                    <a:noFill/>
                  </a:ln>
                  <a:solidFill>
                    <a:prstClr val="white"/>
                  </a:solidFill>
                  <a:effectLst/>
                  <a:uLnTx/>
                  <a:uFillTx/>
                  <a:latin typeface="Calibri"/>
                  <a:ea typeface="+mn-ea"/>
                  <a:cs typeface="+mn-cs"/>
                </a:rPr>
                <a:t>données…</a:t>
              </a:r>
              <a:endParaRPr kumimoji="0" lang="fr-FR"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Ellipse 15">
              <a:extLst/>
            </p:cNvPr>
            <p:cNvSpPr/>
            <p:nvPr/>
          </p:nvSpPr>
          <p:spPr>
            <a:xfrm>
              <a:off x="265095" y="1426150"/>
              <a:ext cx="432000" cy="324000"/>
            </a:xfrm>
            <a:prstGeom prst="ellipse">
              <a:avLst/>
            </a:prstGeom>
            <a:solidFill>
              <a:srgbClr val="92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prstClr val="white"/>
                  </a:solidFill>
                  <a:effectLst/>
                  <a:uLnTx/>
                  <a:uFillTx/>
                  <a:latin typeface="Calibri"/>
                  <a:ea typeface="+mn-ea"/>
                  <a:cs typeface="+mn-cs"/>
                </a:rPr>
                <a:t>1</a:t>
              </a:r>
            </a:p>
          </p:txBody>
        </p:sp>
        <p:sp>
          <p:nvSpPr>
            <p:cNvPr id="17" name="Ellipse 16">
              <a:extLst/>
            </p:cNvPr>
            <p:cNvSpPr/>
            <p:nvPr/>
          </p:nvSpPr>
          <p:spPr>
            <a:xfrm>
              <a:off x="3471863" y="1914231"/>
              <a:ext cx="432000" cy="324000"/>
            </a:xfrm>
            <a:prstGeom prst="ellipse">
              <a:avLst/>
            </a:prstGeom>
            <a:solidFill>
              <a:srgbClr val="01426C"/>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prstClr val="white"/>
                  </a:solidFill>
                  <a:effectLst/>
                  <a:uLnTx/>
                  <a:uFillTx/>
                  <a:latin typeface="Calibri"/>
                  <a:ea typeface="+mn-ea"/>
                  <a:cs typeface="+mn-cs"/>
                </a:rPr>
                <a:t>2</a:t>
              </a:r>
            </a:p>
          </p:txBody>
        </p:sp>
        <p:sp>
          <p:nvSpPr>
            <p:cNvPr id="18" name="Ellipse 17">
              <a:extLst/>
            </p:cNvPr>
            <p:cNvSpPr/>
            <p:nvPr/>
          </p:nvSpPr>
          <p:spPr>
            <a:xfrm>
              <a:off x="3471863" y="4875097"/>
              <a:ext cx="432000" cy="324000"/>
            </a:xfrm>
            <a:prstGeom prst="ellipse">
              <a:avLst/>
            </a:prstGeom>
            <a:solidFill>
              <a:srgbClr val="9BBB59">
                <a:lumMod val="5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smtClean="0">
                  <a:ln>
                    <a:noFill/>
                  </a:ln>
                  <a:solidFill>
                    <a:prstClr val="white"/>
                  </a:solidFill>
                  <a:effectLst/>
                  <a:uLnTx/>
                  <a:uFillTx/>
                  <a:latin typeface="Calibri"/>
                  <a:ea typeface="+mn-ea"/>
                  <a:cs typeface="+mn-cs"/>
                </a:rPr>
                <a:t>3</a:t>
              </a:r>
            </a:p>
          </p:txBody>
        </p:sp>
        <p:sp>
          <p:nvSpPr>
            <p:cNvPr id="19" name="Rectangle 18"/>
            <p:cNvSpPr/>
            <p:nvPr/>
          </p:nvSpPr>
          <p:spPr>
            <a:xfrm>
              <a:off x="107504" y="1994777"/>
              <a:ext cx="3155059" cy="4723443"/>
            </a:xfrm>
            <a:prstGeom prst="rect">
              <a:avLst/>
            </a:prstGeom>
          </p:spPr>
          <p:txBody>
            <a:bodyPr wrap="square">
              <a:spAutoFit/>
            </a:bodyPr>
            <a:lstStyle/>
            <a:p>
              <a:pPr marL="180975" marR="0" lvl="0" indent="-180975" defTabSz="91440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fr-FR" sz="1600" b="1" i="0" u="none" strike="noStrike" kern="0" cap="none" spc="0" normalizeH="0" baseline="0" noProof="0" dirty="0" smtClean="0">
                  <a:ln>
                    <a:noFill/>
                  </a:ln>
                  <a:solidFill>
                    <a:prstClr val="white"/>
                  </a:solidFill>
                  <a:effectLst/>
                  <a:uLnTx/>
                  <a:uFillTx/>
                </a:rPr>
                <a:t>Identification </a:t>
              </a:r>
              <a:r>
                <a:rPr kumimoji="0" lang="fr-FR" sz="1600" b="1" i="0" u="none" strike="noStrike" kern="0" cap="none" spc="0" normalizeH="0" baseline="0" noProof="0" dirty="0">
                  <a:ln>
                    <a:noFill/>
                  </a:ln>
                  <a:solidFill>
                    <a:prstClr val="white"/>
                  </a:solidFill>
                  <a:effectLst/>
                  <a:uLnTx/>
                  <a:uFillTx/>
                </a:rPr>
                <a:t>des acteurs du parcours (annuaires, ROR, …), </a:t>
              </a:r>
            </a:p>
            <a:p>
              <a:pPr marL="180975" marR="0" lvl="0" indent="-180975" defTabSz="91440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fr-FR" sz="1600" b="1" i="0" u="none" strike="noStrike" kern="0" cap="none" spc="0" normalizeH="0" baseline="0" noProof="0" dirty="0" smtClean="0">
                  <a:ln>
                    <a:noFill/>
                  </a:ln>
                  <a:solidFill>
                    <a:prstClr val="white"/>
                  </a:solidFill>
                  <a:effectLst/>
                  <a:uLnTx/>
                  <a:uFillTx/>
                </a:rPr>
                <a:t>Identification </a:t>
              </a:r>
              <a:r>
                <a:rPr kumimoji="0" lang="fr-FR" sz="1600" b="1" i="0" u="none" strike="noStrike" kern="0" cap="none" spc="0" normalizeH="0" baseline="0" noProof="0" dirty="0">
                  <a:ln>
                    <a:noFill/>
                  </a:ln>
                  <a:solidFill>
                    <a:prstClr val="white"/>
                  </a:solidFill>
                  <a:effectLst/>
                  <a:uLnTx/>
                  <a:uFillTx/>
                </a:rPr>
                <a:t>des patients / usagers et </a:t>
              </a:r>
              <a:r>
                <a:rPr kumimoji="0" lang="fr-FR" sz="1600" b="1" i="0" u="none" strike="noStrike" kern="0" cap="none" spc="0" normalizeH="0" baseline="0" noProof="0" dirty="0" smtClean="0">
                  <a:ln>
                    <a:noFill/>
                  </a:ln>
                  <a:solidFill>
                    <a:prstClr val="white"/>
                  </a:solidFill>
                  <a:effectLst/>
                  <a:uLnTx/>
                  <a:uFillTx/>
                </a:rPr>
                <a:t>Identitovigilance, </a:t>
              </a:r>
            </a:p>
            <a:p>
              <a:pPr marL="180975" marR="0" lvl="0" indent="-180975" defTabSz="91440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fr-FR" sz="1600" b="1" i="0" u="none" strike="noStrike" kern="0" cap="none" spc="0" normalizeH="0" baseline="0" noProof="0" dirty="0" smtClean="0">
                  <a:ln>
                    <a:noFill/>
                  </a:ln>
                  <a:solidFill>
                    <a:prstClr val="white"/>
                  </a:solidFill>
                  <a:effectLst/>
                  <a:uLnTx/>
                  <a:uFillTx/>
                </a:rPr>
                <a:t>Référentiels et standards de sécurité et d’interopérabilité </a:t>
              </a:r>
              <a:endParaRPr kumimoji="0" lang="fr-FR" sz="1600" b="1" i="0" u="none" strike="noStrike" kern="0" cap="none" spc="0" normalizeH="0" baseline="0" noProof="0" dirty="0">
                <a:ln>
                  <a:noFill/>
                </a:ln>
                <a:solidFill>
                  <a:prstClr val="white"/>
                </a:solidFill>
                <a:effectLst/>
                <a:uLnTx/>
                <a:uFillTx/>
              </a:endParaRPr>
            </a:p>
            <a:p>
              <a:pPr marL="180975" marR="0" lvl="0" indent="-180975" defTabSz="91440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fr-FR" sz="1600" b="1" i="0" u="none" strike="noStrike" kern="0" cap="none" spc="0" normalizeH="0" baseline="0" noProof="0" dirty="0" smtClean="0">
                  <a:ln>
                    <a:noFill/>
                  </a:ln>
                  <a:solidFill>
                    <a:prstClr val="white"/>
                  </a:solidFill>
                  <a:effectLst/>
                  <a:uLnTx/>
                  <a:uFillTx/>
                </a:rPr>
                <a:t>Services </a:t>
              </a:r>
              <a:r>
                <a:rPr kumimoji="0" lang="fr-FR" sz="1600" b="1" i="0" u="none" strike="noStrike" kern="0" cap="none" spc="0" normalizeH="0" baseline="0" noProof="0" dirty="0">
                  <a:ln>
                    <a:noFill/>
                  </a:ln>
                  <a:solidFill>
                    <a:prstClr val="white"/>
                  </a:solidFill>
                  <a:effectLst/>
                  <a:uLnTx/>
                  <a:uFillTx/>
                </a:rPr>
                <a:t>de partage (DMP) </a:t>
              </a:r>
              <a:r>
                <a:rPr kumimoji="0" lang="fr-FR" sz="1600" b="1" i="0" u="none" strike="noStrike" kern="0" cap="none" spc="0" normalizeH="0" baseline="0" noProof="0" dirty="0" smtClean="0">
                  <a:ln>
                    <a:noFill/>
                  </a:ln>
                  <a:solidFill>
                    <a:prstClr val="white"/>
                  </a:solidFill>
                  <a:effectLst/>
                  <a:uLnTx/>
                  <a:uFillTx/>
                </a:rPr>
                <a:t> </a:t>
              </a:r>
              <a:r>
                <a:rPr kumimoji="0" lang="fr-FR" sz="1600" b="1" i="0" u="none" strike="noStrike" kern="0" cap="none" spc="0" normalizeH="0" baseline="0" noProof="0" dirty="0">
                  <a:ln>
                    <a:noFill/>
                  </a:ln>
                  <a:solidFill>
                    <a:prstClr val="white"/>
                  </a:solidFill>
                  <a:effectLst/>
                  <a:uLnTx/>
                  <a:uFillTx/>
                </a:rPr>
                <a:t>d’échange (MSS), </a:t>
              </a:r>
            </a:p>
            <a:p>
              <a:pPr marL="180975" marR="0" lvl="0" indent="-180975" defTabSz="91440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fr-FR" sz="1600" b="1" i="0" u="none" strike="noStrike" kern="0" cap="none" spc="0" normalizeH="0" baseline="0" noProof="0" dirty="0" smtClean="0">
                  <a:ln>
                    <a:noFill/>
                  </a:ln>
                  <a:solidFill>
                    <a:prstClr val="white"/>
                  </a:solidFill>
                  <a:effectLst/>
                  <a:uLnTx/>
                  <a:uFillTx/>
                </a:rPr>
                <a:t>E-prescription</a:t>
              </a:r>
            </a:p>
            <a:p>
              <a:pPr marL="180975" marR="0" lvl="0" indent="-180975" defTabSz="91440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fr-FR" sz="1600" b="1" i="0" u="none" strike="noStrike" kern="0" cap="none" spc="0" normalizeH="0" baseline="0" noProof="0" dirty="0" smtClean="0">
                  <a:ln>
                    <a:noFill/>
                  </a:ln>
                  <a:solidFill>
                    <a:prstClr val="white"/>
                  </a:solidFill>
                  <a:effectLst/>
                  <a:uLnTx/>
                  <a:uFillTx/>
                </a:rPr>
                <a:t>Lien Bouquet de services aux professionnels </a:t>
              </a:r>
              <a:r>
                <a:rPr kumimoji="0" lang="fr-FR" sz="1600" b="1" i="1" u="none" strike="noStrike" kern="0" cap="none" spc="0" normalizeH="0" baseline="0" noProof="0" dirty="0">
                  <a:ln>
                    <a:noFill/>
                  </a:ln>
                  <a:solidFill>
                    <a:prstClr val="white"/>
                  </a:solidFill>
                  <a:effectLst/>
                  <a:uLnTx/>
                  <a:uFillTx/>
                </a:rPr>
                <a:t>(à </a:t>
              </a:r>
              <a:r>
                <a:rPr kumimoji="0" lang="fr-FR" sz="1600" b="1" i="1" u="none" strike="noStrike" kern="0" cap="none" spc="0" normalizeH="0" baseline="0" noProof="0" dirty="0" smtClean="0">
                  <a:ln>
                    <a:noFill/>
                  </a:ln>
                  <a:solidFill>
                    <a:prstClr val="white"/>
                  </a:solidFill>
                  <a:effectLst/>
                  <a:uLnTx/>
                  <a:uFillTx/>
                </a:rPr>
                <a:t>venir)</a:t>
              </a:r>
              <a:endParaRPr kumimoji="0" lang="fr-FR" sz="1600" b="1" i="0" u="none" strike="noStrike" kern="0" cap="none" spc="0" normalizeH="0" baseline="0" noProof="0" dirty="0" smtClean="0">
                <a:ln>
                  <a:noFill/>
                </a:ln>
                <a:solidFill>
                  <a:prstClr val="white"/>
                </a:solidFill>
                <a:effectLst/>
                <a:uLnTx/>
                <a:uFillTx/>
              </a:endParaRPr>
            </a:p>
            <a:p>
              <a:pPr marL="180975" marR="0" lvl="0" indent="-180975" defTabSz="91440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fr-FR" sz="1600" b="1" i="0" u="none" strike="noStrike" kern="0" cap="none" spc="0" normalizeH="0" baseline="0" noProof="0" dirty="0" smtClean="0">
                  <a:ln>
                    <a:noFill/>
                  </a:ln>
                  <a:solidFill>
                    <a:prstClr val="white"/>
                  </a:solidFill>
                  <a:effectLst/>
                  <a:uLnTx/>
                  <a:uFillTx/>
                </a:rPr>
                <a:t>Lien Espace numérique personnel de santé </a:t>
              </a:r>
              <a:r>
                <a:rPr kumimoji="0" lang="fr-FR" sz="1600" b="1" i="1" u="none" strike="noStrike" kern="0" cap="none" spc="0" normalizeH="0" baseline="0" noProof="0" dirty="0" smtClean="0">
                  <a:ln>
                    <a:noFill/>
                  </a:ln>
                  <a:solidFill>
                    <a:prstClr val="white"/>
                  </a:solidFill>
                  <a:effectLst/>
                  <a:uLnTx/>
                  <a:uFillTx/>
                </a:rPr>
                <a:t>(à venir)</a:t>
              </a:r>
              <a:endParaRPr kumimoji="0" lang="fr-FR" sz="1600" b="1" i="1"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1200"/>
                </a:spcBef>
                <a:spcAft>
                  <a:spcPts val="0"/>
                </a:spcAft>
                <a:buClrTx/>
                <a:buSzTx/>
                <a:buFontTx/>
                <a:buNone/>
                <a:tabLst/>
                <a:defRPr/>
              </a:pPr>
              <a:endParaRPr kumimoji="0" lang="fr-FR" sz="1600" b="1" i="0" u="none" strike="noStrike" kern="0" cap="none" spc="0" normalizeH="0" baseline="0" noProof="0" dirty="0">
                <a:ln>
                  <a:noFill/>
                </a:ln>
                <a:solidFill>
                  <a:prstClr val="white"/>
                </a:solidFill>
                <a:effectLst/>
                <a:uLnTx/>
                <a:uFillTx/>
              </a:endParaRPr>
            </a:p>
          </p:txBody>
        </p:sp>
        <p:sp>
          <p:nvSpPr>
            <p:cNvPr id="20" name="Rectangle 19"/>
            <p:cNvSpPr/>
            <p:nvPr/>
          </p:nvSpPr>
          <p:spPr>
            <a:xfrm>
              <a:off x="754766" y="1403484"/>
              <a:ext cx="770566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prstClr val="white"/>
                  </a:solidFill>
                  <a:effectLst/>
                  <a:uLnTx/>
                  <a:uFillTx/>
                </a:rPr>
                <a:t>Services (et référentiels) numériques </a:t>
              </a:r>
              <a:r>
                <a:rPr kumimoji="0" lang="fr-FR" sz="1800" b="1" i="0" u="none" strike="noStrike" kern="0" cap="none" spc="0" normalizeH="0" baseline="0" noProof="0" dirty="0">
                  <a:ln>
                    <a:noFill/>
                  </a:ln>
                  <a:solidFill>
                    <a:prstClr val="white"/>
                  </a:solidFill>
                  <a:effectLst/>
                  <a:uLnTx/>
                  <a:uFillTx/>
                </a:rPr>
                <a:t>socles</a:t>
              </a:r>
            </a:p>
          </p:txBody>
        </p:sp>
      </p:grpSp>
      <p:pic>
        <p:nvPicPr>
          <p:cNvPr id="21" name="Image 20"/>
          <p:cNvPicPr>
            <a:picLocks noChangeAspect="1"/>
          </p:cNvPicPr>
          <p:nvPr/>
        </p:nvPicPr>
        <p:blipFill>
          <a:blip r:embed="rId2"/>
          <a:stretch>
            <a:fillRect/>
          </a:stretch>
        </p:blipFill>
        <p:spPr>
          <a:xfrm>
            <a:off x="2771325" y="4394510"/>
            <a:ext cx="507161" cy="316083"/>
          </a:xfrm>
          <a:prstGeom prst="rect">
            <a:avLst/>
          </a:prstGeom>
        </p:spPr>
      </p:pic>
      <p:pic>
        <p:nvPicPr>
          <p:cNvPr id="22" name="Image 21"/>
          <p:cNvPicPr>
            <a:picLocks noChangeAspect="1"/>
          </p:cNvPicPr>
          <p:nvPr/>
        </p:nvPicPr>
        <p:blipFill>
          <a:blip r:embed="rId3"/>
          <a:stretch>
            <a:fillRect/>
          </a:stretch>
        </p:blipFill>
        <p:spPr>
          <a:xfrm>
            <a:off x="2808881" y="4733665"/>
            <a:ext cx="432048" cy="432048"/>
          </a:xfrm>
          <a:prstGeom prst="rect">
            <a:avLst/>
          </a:prstGeom>
        </p:spPr>
      </p:pic>
      <p:sp>
        <p:nvSpPr>
          <p:cNvPr id="23" name="Rectangle 22"/>
          <p:cNvSpPr/>
          <p:nvPr/>
        </p:nvSpPr>
        <p:spPr>
          <a:xfrm>
            <a:off x="2083499" y="1404674"/>
            <a:ext cx="6768864" cy="364682"/>
          </a:xfrm>
          <a:prstGeom prst="rect">
            <a:avLst/>
          </a:prstGeom>
          <a:no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srgbClr val="CC0066"/>
                </a:solidFill>
                <a:effectLst/>
                <a:uLnTx/>
                <a:uFillTx/>
                <a:latin typeface="Calibri"/>
                <a:ea typeface="+mn-ea"/>
                <a:cs typeface="+mn-cs"/>
              </a:rPr>
              <a:t>3 niveaux de services numériques d’appui à la coordination</a:t>
            </a:r>
          </a:p>
        </p:txBody>
      </p:sp>
      <p:grpSp>
        <p:nvGrpSpPr>
          <p:cNvPr id="24" name="Groupe 23"/>
          <p:cNvGrpSpPr/>
          <p:nvPr/>
        </p:nvGrpSpPr>
        <p:grpSpPr>
          <a:xfrm>
            <a:off x="127403" y="1087792"/>
            <a:ext cx="2080263" cy="741306"/>
            <a:chOff x="6408054" y="339897"/>
            <a:chExt cx="2791686" cy="776713"/>
          </a:xfrm>
        </p:grpSpPr>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3897" y="339897"/>
              <a:ext cx="883573" cy="492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userDrawn="1"/>
          </p:nvSpPr>
          <p:spPr>
            <a:xfrm>
              <a:off x="6408054" y="770230"/>
              <a:ext cx="2791686" cy="34638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dirty="0" smtClean="0">
                  <a:ln>
                    <a:noFill/>
                  </a:ln>
                  <a:solidFill>
                    <a:srgbClr val="0070C0"/>
                  </a:solidFill>
                  <a:effectLst/>
                  <a:uLnTx/>
                  <a:uFillTx/>
                  <a:latin typeface="Arial Narrow" panose="020B0606020202030204" pitchFamily="34" charset="0"/>
                </a:rPr>
                <a:t>Action 14  du Virage numérique</a:t>
              </a:r>
              <a:endParaRPr kumimoji="0" lang="fr-FR" sz="10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27" name="Rectangle à coins arrondis 26"/>
            <p:cNvSpPr/>
            <p:nvPr userDrawn="1"/>
          </p:nvSpPr>
          <p:spPr>
            <a:xfrm>
              <a:off x="6660232" y="439511"/>
              <a:ext cx="1143666" cy="309530"/>
            </a:xfrm>
            <a:prstGeom prst="roundRect">
              <a:avLst/>
            </a:prstGeom>
            <a:solidFill>
              <a:srgbClr val="4BACC6">
                <a:lumMod val="20000"/>
                <a:lumOff val="80000"/>
              </a:srgbClr>
            </a:solidFill>
            <a:ln w="25400" cap="flat" cmpd="sng" algn="ctr">
              <a:solidFill>
                <a:srgbClr val="4F81BD">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smtClean="0">
                  <a:ln>
                    <a:noFill/>
                  </a:ln>
                  <a:solidFill>
                    <a:srgbClr val="4F81BD">
                      <a:lumMod val="75000"/>
                    </a:srgbClr>
                  </a:solidFill>
                  <a:effectLst/>
                  <a:uLnTx/>
                  <a:uFillTx/>
                  <a:latin typeface="Arial Narrow" panose="020B0606020202030204" pitchFamily="34" charset="0"/>
                  <a:ea typeface="+mn-ea"/>
                  <a:cs typeface="+mn-cs"/>
                </a:rPr>
                <a:t>e-parcours</a:t>
              </a:r>
              <a:endParaRPr kumimoji="0" lang="fr-FR" sz="1400" b="1" i="0" u="none" strike="noStrike" kern="0" cap="none" spc="0" normalizeH="0" baseline="0" noProof="0" dirty="0" smtClean="0">
                <a:ln>
                  <a:noFill/>
                </a:ln>
                <a:solidFill>
                  <a:srgbClr val="4F81BD">
                    <a:lumMod val="75000"/>
                  </a:srgbClr>
                </a:solidFill>
                <a:effectLst/>
                <a:uLnTx/>
                <a:uFillTx/>
                <a:latin typeface="Arial Narrow" panose="020B0606020202030204" pitchFamily="34" charset="0"/>
                <a:ea typeface="+mn-ea"/>
                <a:cs typeface="+mn-cs"/>
              </a:endParaRPr>
            </a:p>
          </p:txBody>
        </p:sp>
      </p:grpSp>
    </p:spTree>
    <p:extLst>
      <p:ext uri="{BB962C8B-B14F-4D97-AF65-F5344CB8AC3E}">
        <p14:creationId xmlns:p14="http://schemas.microsoft.com/office/powerpoint/2010/main" val="2937187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209" y="6098491"/>
            <a:ext cx="8352928" cy="646321"/>
          </a:xfrm>
          <a:prstGeom prst="rect">
            <a:avLst/>
          </a:prstGeom>
        </p:spPr>
        <p:txBody>
          <a:bodyPr wrap="square" lIns="91430" tIns="45715" rIns="91430" bIns="4571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1F497D"/>
                </a:solidFill>
                <a:effectLst/>
                <a:uLnTx/>
                <a:uFillTx/>
                <a:latin typeface="Arial" pitchFamily="34" charset="0"/>
              </a:rPr>
              <a:t>À télécharger sur :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1F497D"/>
                </a:solidFill>
                <a:effectLst/>
                <a:uLnTx/>
                <a:uFillTx/>
                <a:latin typeface="Arial" pitchFamily="34" charset="0"/>
                <a:hlinkClick r:id="rId2"/>
              </a:rPr>
              <a:t>https://solidarites-sante.gouv.fr/systeme-de-sante-et-medico-social/e-sante/sih/</a:t>
            </a:r>
            <a:endParaRPr kumimoji="0" lang="fr-FR" sz="1800" b="0" i="0" u="none" strike="noStrike" kern="0" cap="none" spc="0" normalizeH="0" baseline="0" noProof="0" dirty="0" smtClean="0">
              <a:ln>
                <a:noFill/>
              </a:ln>
              <a:solidFill>
                <a:srgbClr val="1F497D"/>
              </a:solidFill>
              <a:effectLst/>
              <a:uLnTx/>
              <a:uFillTx/>
              <a:latin typeface="Arial"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3580" y="1952147"/>
            <a:ext cx="2422875" cy="3387129"/>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pic>
        <p:nvPicPr>
          <p:cNvPr id="6" name="Image 5"/>
          <p:cNvPicPr>
            <a:picLocks noChangeAspect="1"/>
          </p:cNvPicPr>
          <p:nvPr/>
        </p:nvPicPr>
        <p:blipFill>
          <a:blip r:embed="rId4"/>
          <a:stretch>
            <a:fillRect/>
          </a:stretch>
        </p:blipFill>
        <p:spPr>
          <a:xfrm rot="1765592">
            <a:off x="5407376" y="2343224"/>
            <a:ext cx="2484534" cy="3398980"/>
          </a:xfrm>
          <a:prstGeom prst="rect">
            <a:avLst/>
          </a:prstGeom>
          <a:ln>
            <a:solidFill>
              <a:sysClr val="windowText" lastClr="000000"/>
            </a:solidFill>
          </a:ln>
        </p:spPr>
      </p:pic>
      <p:sp>
        <p:nvSpPr>
          <p:cNvPr id="7" name="Rectangle 6"/>
          <p:cNvSpPr/>
          <p:nvPr/>
        </p:nvSpPr>
        <p:spPr>
          <a:xfrm>
            <a:off x="2208522" y="1138491"/>
            <a:ext cx="4952989"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smtClean="0">
                <a:ln>
                  <a:noFill/>
                </a:ln>
                <a:solidFill>
                  <a:srgbClr val="1F497D"/>
                </a:solidFill>
                <a:effectLst/>
                <a:uLnTx/>
                <a:uFillTx/>
                <a:latin typeface="Arial" pitchFamily="34" charset="0"/>
              </a:rPr>
              <a:t>Merci de votre attention</a:t>
            </a:r>
            <a:endParaRPr kumimoji="0" lang="fr-FR" sz="3200" b="1" i="0" u="none" strike="noStrike" kern="0" cap="none" spc="0" normalizeH="0" baseline="0" noProof="0" dirty="0" smtClean="0">
              <a:ln>
                <a:noFill/>
              </a:ln>
              <a:solidFill>
                <a:prstClr val="black"/>
              </a:solidFill>
              <a:effectLst/>
              <a:uLnTx/>
              <a:uFillTx/>
            </a:endParaRP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93489">
            <a:off x="1489856" y="2400243"/>
            <a:ext cx="2309166" cy="3284941"/>
          </a:xfrm>
          <a:prstGeom prst="rect">
            <a:avLst/>
          </a:prstGeom>
          <a:noFill/>
          <a:ln w="317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22706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35093" y="1274645"/>
            <a:ext cx="5808786" cy="861774"/>
          </a:xfrm>
          <a:prstGeom prst="rect">
            <a:avLst/>
          </a:prstGeom>
          <a:noFill/>
        </p:spPr>
        <p:txBody>
          <a:bodyPr wrap="square" rtlCol="0">
            <a:spAutoFit/>
          </a:bodyPr>
          <a:lstStyle/>
          <a:p>
            <a:pPr algn="ctr"/>
            <a:r>
              <a:rPr lang="fr-FR" sz="3200" b="1" dirty="0" smtClean="0">
                <a:solidFill>
                  <a:schemeClr val="accent5">
                    <a:lumMod val="75000"/>
                  </a:schemeClr>
                </a:solidFill>
              </a:rPr>
              <a:t>Le programme HOP’</a:t>
            </a:r>
            <a:r>
              <a:rPr lang="fr-FR" sz="3200" b="1" dirty="0" smtClean="0">
                <a:solidFill>
                  <a:srgbClr val="CC0066"/>
                </a:solidFill>
              </a:rPr>
              <a:t>EN</a:t>
            </a:r>
          </a:p>
          <a:p>
            <a:pPr algn="ctr"/>
            <a:r>
              <a:rPr lang="fr-FR" b="1" i="1" cap="small" dirty="0" smtClean="0">
                <a:solidFill>
                  <a:schemeClr val="accent5">
                    <a:lumMod val="75000"/>
                  </a:schemeClr>
                </a:solidFill>
                <a:cs typeface="Arial" panose="020B0604020202020204" pitchFamily="34" charset="0"/>
              </a:rPr>
              <a:t>Hôpital numérique </a:t>
            </a:r>
            <a:r>
              <a:rPr lang="fr-FR" b="1" i="1" cap="small" dirty="0" smtClean="0">
                <a:solidFill>
                  <a:srgbClr val="CC0066"/>
                </a:solidFill>
                <a:cs typeface="Arial" panose="020B0604020202020204" pitchFamily="34" charset="0"/>
              </a:rPr>
              <a:t>ouvert sur son environnement</a:t>
            </a:r>
            <a:endParaRPr lang="fr-FR" b="1" i="1" cap="small" dirty="0" smtClean="0">
              <a:solidFill>
                <a:srgbClr val="CC0066"/>
              </a:solidFill>
            </a:endParaRPr>
          </a:p>
        </p:txBody>
      </p:sp>
      <p:sp>
        <p:nvSpPr>
          <p:cNvPr id="3" name="Rectangle 2"/>
          <p:cNvSpPr/>
          <p:nvPr/>
        </p:nvSpPr>
        <p:spPr>
          <a:xfrm>
            <a:off x="179645" y="4225495"/>
            <a:ext cx="8647082" cy="461665"/>
          </a:xfrm>
          <a:prstGeom prst="rect">
            <a:avLst/>
          </a:prstGeom>
        </p:spPr>
        <p:txBody>
          <a:bodyPr wrap="square">
            <a:spAutoFit/>
          </a:bodyPr>
          <a:lstStyle/>
          <a:p>
            <a:pPr algn="ctr">
              <a:spcBef>
                <a:spcPts val="600"/>
              </a:spcBef>
              <a:spcAft>
                <a:spcPts val="1200"/>
              </a:spcAft>
            </a:pPr>
            <a:r>
              <a:rPr lang="fr-FR" sz="2400" b="1" dirty="0" smtClean="0">
                <a:solidFill>
                  <a:schemeClr val="accent5">
                    <a:lumMod val="75000"/>
                  </a:schemeClr>
                </a:solidFill>
                <a:latin typeface="Arial" panose="020B0604020202020204" pitchFamily="34" charset="0"/>
                <a:cs typeface="Arial" panose="020B0604020202020204" pitchFamily="34" charset="0"/>
              </a:rPr>
              <a:t>La </a:t>
            </a:r>
            <a:r>
              <a:rPr lang="fr-FR" sz="2400" b="1" dirty="0" smtClean="0">
                <a:solidFill>
                  <a:schemeClr val="accent5">
                    <a:lumMod val="75000"/>
                  </a:schemeClr>
                </a:solidFill>
                <a:latin typeface="Arial" panose="020B0604020202020204" pitchFamily="34" charset="0"/>
                <a:cs typeface="Arial" panose="020B0604020202020204" pitchFamily="34" charset="0"/>
              </a:rPr>
              <a:t>feuille de </a:t>
            </a:r>
            <a:r>
              <a:rPr lang="fr-FR" sz="2400" b="1" dirty="0" smtClean="0">
                <a:solidFill>
                  <a:schemeClr val="accent5">
                    <a:lumMod val="75000"/>
                  </a:schemeClr>
                </a:solidFill>
                <a:latin typeface="Arial" panose="020B0604020202020204" pitchFamily="34" charset="0"/>
                <a:cs typeface="Arial" panose="020B0604020202020204" pitchFamily="34" charset="0"/>
              </a:rPr>
              <a:t>route c’est :</a:t>
            </a:r>
            <a:endParaRPr lang="fr-FR" sz="2400" b="1" dirty="0" smtClean="0">
              <a:solidFill>
                <a:srgbClr val="CC0066"/>
              </a:solidFill>
              <a:latin typeface="Arial" panose="020B0604020202020204" pitchFamily="34" charset="0"/>
              <a:cs typeface="Arial" panose="020B0604020202020204" pitchFamily="34" charset="0"/>
            </a:endParaRPr>
          </a:p>
        </p:txBody>
      </p:sp>
      <p:grpSp>
        <p:nvGrpSpPr>
          <p:cNvPr id="16" name="Groupe 15"/>
          <p:cNvGrpSpPr/>
          <p:nvPr/>
        </p:nvGrpSpPr>
        <p:grpSpPr>
          <a:xfrm>
            <a:off x="210490" y="2572611"/>
            <a:ext cx="4505525" cy="1323439"/>
            <a:chOff x="1115526" y="2294728"/>
            <a:chExt cx="4387160" cy="1323439"/>
          </a:xfrm>
        </p:grpSpPr>
        <p:sp>
          <p:nvSpPr>
            <p:cNvPr id="4" name="Rectangle 3"/>
            <p:cNvSpPr/>
            <p:nvPr/>
          </p:nvSpPr>
          <p:spPr>
            <a:xfrm>
              <a:off x="1115526" y="2294728"/>
              <a:ext cx="4387160" cy="1323439"/>
            </a:xfrm>
            <a:prstGeom prst="rect">
              <a:avLst/>
            </a:prstGeom>
          </p:spPr>
          <p:txBody>
            <a:bodyPr wrap="square">
              <a:spAutoFit/>
            </a:bodyPr>
            <a:lstStyle/>
            <a:p>
              <a:pPr algn="r">
                <a:spcAft>
                  <a:spcPts val="1200"/>
                </a:spcAft>
              </a:pPr>
              <a:r>
                <a:rPr lang="fr-FR" sz="2000" b="1" dirty="0" smtClean="0">
                  <a:solidFill>
                    <a:schemeClr val="accent5">
                      <a:lumMod val="75000"/>
                    </a:schemeClr>
                  </a:solidFill>
                  <a:latin typeface="Arial" panose="020B0604020202020204" pitchFamily="34" charset="0"/>
                  <a:cs typeface="Arial" panose="020B0604020202020204" pitchFamily="34" charset="0"/>
                </a:rPr>
                <a:t>Feuille de </a:t>
              </a:r>
              <a:r>
                <a:rPr lang="fr-FR" sz="2000" b="1" dirty="0">
                  <a:solidFill>
                    <a:schemeClr val="accent5">
                      <a:lumMod val="75000"/>
                    </a:schemeClr>
                  </a:solidFill>
                  <a:latin typeface="Arial" panose="020B0604020202020204" pitchFamily="34" charset="0"/>
                  <a:cs typeface="Arial" panose="020B0604020202020204" pitchFamily="34" charset="0"/>
                </a:rPr>
                <a:t>route pour le développement </a:t>
              </a:r>
              <a:r>
                <a:rPr lang="fr-FR" sz="2000" b="1" dirty="0" smtClean="0">
                  <a:solidFill>
                    <a:schemeClr val="accent5">
                      <a:lumMod val="75000"/>
                    </a:schemeClr>
                  </a:solidFill>
                  <a:latin typeface="Arial" panose="020B0604020202020204" pitchFamily="34" charset="0"/>
                  <a:cs typeface="Arial" panose="020B0604020202020204" pitchFamily="34" charset="0"/>
                </a:rPr>
                <a:t>du </a:t>
              </a:r>
              <a:br>
                <a:rPr lang="fr-FR" sz="2000" b="1" dirty="0" smtClean="0">
                  <a:solidFill>
                    <a:schemeClr val="accent5">
                      <a:lumMod val="75000"/>
                    </a:schemeClr>
                  </a:solidFill>
                  <a:latin typeface="Arial" panose="020B0604020202020204" pitchFamily="34" charset="0"/>
                  <a:cs typeface="Arial" panose="020B0604020202020204" pitchFamily="34" charset="0"/>
                </a:rPr>
              </a:br>
              <a:r>
                <a:rPr lang="fr-FR" sz="2000" b="1" dirty="0" smtClean="0">
                  <a:solidFill>
                    <a:schemeClr val="accent5">
                      <a:lumMod val="75000"/>
                    </a:schemeClr>
                  </a:solidFill>
                  <a:latin typeface="Arial" panose="020B0604020202020204" pitchFamily="34" charset="0"/>
                  <a:cs typeface="Arial" panose="020B0604020202020204" pitchFamily="34" charset="0"/>
                </a:rPr>
                <a:t>système </a:t>
              </a:r>
              <a:r>
                <a:rPr lang="fr-FR" sz="2000" b="1" dirty="0">
                  <a:solidFill>
                    <a:schemeClr val="accent5">
                      <a:lumMod val="75000"/>
                    </a:schemeClr>
                  </a:solidFill>
                  <a:latin typeface="Arial" panose="020B0604020202020204" pitchFamily="34" charset="0"/>
                  <a:cs typeface="Arial" panose="020B0604020202020204" pitchFamily="34" charset="0"/>
                </a:rPr>
                <a:t>d’information </a:t>
              </a:r>
              <a:r>
                <a:rPr lang="fr-FR" sz="2000" b="1" dirty="0" smtClean="0">
                  <a:solidFill>
                    <a:schemeClr val="accent5">
                      <a:lumMod val="75000"/>
                    </a:schemeClr>
                  </a:solidFill>
                  <a:latin typeface="Arial" panose="020B0604020202020204" pitchFamily="34" charset="0"/>
                  <a:cs typeface="Arial" panose="020B0604020202020204" pitchFamily="34" charset="0"/>
                </a:rPr>
                <a:t/>
              </a:r>
              <a:br>
                <a:rPr lang="fr-FR" sz="2000" b="1" dirty="0" smtClean="0">
                  <a:solidFill>
                    <a:schemeClr val="accent5">
                      <a:lumMod val="75000"/>
                    </a:schemeClr>
                  </a:solidFill>
                  <a:latin typeface="Arial" panose="020B0604020202020204" pitchFamily="34" charset="0"/>
                  <a:cs typeface="Arial" panose="020B0604020202020204" pitchFamily="34" charset="0"/>
                </a:rPr>
              </a:br>
              <a:r>
                <a:rPr lang="fr-FR" sz="2000" b="1" dirty="0" smtClean="0">
                  <a:solidFill>
                    <a:schemeClr val="accent5">
                      <a:lumMod val="75000"/>
                    </a:schemeClr>
                  </a:solidFill>
                  <a:latin typeface="Arial" panose="020B0604020202020204" pitchFamily="34" charset="0"/>
                  <a:cs typeface="Arial" panose="020B0604020202020204" pitchFamily="34" charset="0"/>
                </a:rPr>
                <a:t>de </a:t>
              </a:r>
              <a:r>
                <a:rPr lang="fr-FR" sz="2000" b="1" dirty="0">
                  <a:solidFill>
                    <a:schemeClr val="accent5">
                      <a:lumMod val="75000"/>
                    </a:schemeClr>
                  </a:solidFill>
                  <a:latin typeface="Arial" panose="020B0604020202020204" pitchFamily="34" charset="0"/>
                  <a:cs typeface="Arial" panose="020B0604020202020204" pitchFamily="34" charset="0"/>
                </a:rPr>
                <a:t>production des soins </a:t>
              </a:r>
              <a:r>
                <a:rPr lang="fr-FR" sz="2000" b="1" dirty="0" smtClean="0">
                  <a:solidFill>
                    <a:schemeClr val="accent5">
                      <a:lumMod val="75000"/>
                    </a:schemeClr>
                  </a:solidFill>
                  <a:latin typeface="Arial" panose="020B0604020202020204" pitchFamily="34" charset="0"/>
                  <a:cs typeface="Arial" panose="020B0604020202020204" pitchFamily="34" charset="0"/>
                </a:rPr>
                <a:t>à </a:t>
              </a:r>
              <a:r>
                <a:rPr lang="fr-FR" sz="2000" b="1" dirty="0" smtClean="0">
                  <a:solidFill>
                    <a:schemeClr val="accent5">
                      <a:lumMod val="75000"/>
                    </a:schemeClr>
                  </a:solidFill>
                  <a:latin typeface="Arial" panose="020B0604020202020204" pitchFamily="34" charset="0"/>
                  <a:cs typeface="Arial" panose="020B0604020202020204" pitchFamily="34" charset="0"/>
                </a:rPr>
                <a:t>l’hôpital</a:t>
              </a:r>
            </a:p>
          </p:txBody>
        </p:sp>
        <p:pic>
          <p:nvPicPr>
            <p:cNvPr id="7" name="Image 6" descr="C:\Users\tristan.roth\Downloads\roa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049" y="2320855"/>
              <a:ext cx="881346" cy="736192"/>
            </a:xfrm>
            <a:prstGeom prst="rect">
              <a:avLst/>
            </a:prstGeom>
            <a:noFill/>
            <a:ln>
              <a:noFill/>
            </a:ln>
          </p:spPr>
        </p:pic>
      </p:grpSp>
      <p:grpSp>
        <p:nvGrpSpPr>
          <p:cNvPr id="15" name="Groupe 14"/>
          <p:cNvGrpSpPr/>
          <p:nvPr/>
        </p:nvGrpSpPr>
        <p:grpSpPr>
          <a:xfrm>
            <a:off x="210491" y="1103897"/>
            <a:ext cx="1810071" cy="601635"/>
            <a:chOff x="2101170" y="428977"/>
            <a:chExt cx="1894768" cy="621224"/>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2149" y="457821"/>
              <a:ext cx="679092" cy="37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1170" y="428977"/>
              <a:ext cx="1123068" cy="402391"/>
            </a:xfrm>
            <a:prstGeom prst="rect">
              <a:avLst/>
            </a:prstGeom>
          </p:spPr>
        </p:pic>
        <p:sp>
          <p:nvSpPr>
            <p:cNvPr id="13" name="Rectangle 12"/>
            <p:cNvSpPr/>
            <p:nvPr/>
          </p:nvSpPr>
          <p:spPr>
            <a:xfrm>
              <a:off x="2101170" y="788591"/>
              <a:ext cx="1894768" cy="261610"/>
            </a:xfrm>
            <a:prstGeom prst="rect">
              <a:avLst/>
            </a:prstGeom>
          </p:spPr>
          <p:txBody>
            <a:bodyPr wrap="square">
              <a:spAutoFit/>
            </a:bodyPr>
            <a:lstStyle/>
            <a:p>
              <a:pPr algn="ctr"/>
              <a:r>
                <a:rPr lang="fr-FR" sz="1100" dirty="0" smtClean="0">
                  <a:solidFill>
                    <a:srgbClr val="0070C0"/>
                  </a:solidFill>
                  <a:latin typeface="Arial Narrow" panose="020B0606020202030204" pitchFamily="34" charset="0"/>
                </a:rPr>
                <a:t>Action 19  du Virage numérique</a:t>
              </a:r>
              <a:endParaRPr lang="fr-FR" sz="1050" dirty="0">
                <a:latin typeface="Arial Narrow" panose="020B0606020202030204" pitchFamily="34" charset="0"/>
              </a:endParaRPr>
            </a:p>
          </p:txBody>
        </p:sp>
      </p:grpSp>
      <p:grpSp>
        <p:nvGrpSpPr>
          <p:cNvPr id="19" name="Groupe 18"/>
          <p:cNvGrpSpPr/>
          <p:nvPr/>
        </p:nvGrpSpPr>
        <p:grpSpPr>
          <a:xfrm>
            <a:off x="7592764" y="5546052"/>
            <a:ext cx="1287532" cy="1123308"/>
            <a:chOff x="5198101" y="2795122"/>
            <a:chExt cx="1287532" cy="1123308"/>
          </a:xfrm>
        </p:grpSpPr>
        <p:pic>
          <p:nvPicPr>
            <p:cNvPr id="5" name="Image 4"/>
            <p:cNvPicPr>
              <a:picLocks noChangeAspect="1"/>
            </p:cNvPicPr>
            <p:nvPr/>
          </p:nvPicPr>
          <p:blipFill>
            <a:blip r:embed="rId5"/>
            <a:stretch>
              <a:fillRect/>
            </a:stretch>
          </p:blipFill>
          <p:spPr>
            <a:xfrm>
              <a:off x="5454725" y="2795122"/>
              <a:ext cx="794339" cy="794339"/>
            </a:xfrm>
            <a:prstGeom prst="rect">
              <a:avLst/>
            </a:prstGeom>
          </p:spPr>
        </p:pic>
        <p:sp>
          <p:nvSpPr>
            <p:cNvPr id="10" name="Rectangle 9"/>
            <p:cNvSpPr/>
            <p:nvPr/>
          </p:nvSpPr>
          <p:spPr>
            <a:xfrm>
              <a:off x="5198101" y="3549098"/>
              <a:ext cx="1287532" cy="369332"/>
            </a:xfrm>
            <a:prstGeom prst="rect">
              <a:avLst/>
            </a:prstGeom>
          </p:spPr>
          <p:txBody>
            <a:bodyPr wrap="none">
              <a:spAutoFit/>
            </a:bodyPr>
            <a:lstStyle/>
            <a:p>
              <a:pPr>
                <a:spcBef>
                  <a:spcPts val="600"/>
                </a:spcBef>
                <a:spcAft>
                  <a:spcPts val="1200"/>
                </a:spcAft>
              </a:pPr>
              <a:r>
                <a:rPr lang="fr-FR" b="1" dirty="0" smtClean="0">
                  <a:solidFill>
                    <a:srgbClr val="CC0066"/>
                  </a:solidFill>
                  <a:latin typeface="Arial" panose="020B0604020202020204" pitchFamily="34" charset="0"/>
                  <a:cs typeface="Arial" panose="020B0604020202020204" pitchFamily="34" charset="0"/>
                </a:rPr>
                <a:t>2018-2022</a:t>
              </a:r>
              <a:endParaRPr lang="fr-FR" b="1" dirty="0">
                <a:solidFill>
                  <a:srgbClr val="CC0066"/>
                </a:solidFill>
                <a:latin typeface="Arial" panose="020B0604020202020204" pitchFamily="34" charset="0"/>
                <a:cs typeface="Arial" panose="020B0604020202020204" pitchFamily="34" charset="0"/>
              </a:endParaRPr>
            </a:p>
          </p:txBody>
        </p:sp>
      </p:grpSp>
      <p:grpSp>
        <p:nvGrpSpPr>
          <p:cNvPr id="17" name="Groupe 16"/>
          <p:cNvGrpSpPr/>
          <p:nvPr/>
        </p:nvGrpSpPr>
        <p:grpSpPr>
          <a:xfrm>
            <a:off x="5312326" y="2595141"/>
            <a:ext cx="3831674" cy="1323439"/>
            <a:chOff x="1364200" y="3925610"/>
            <a:chExt cx="3918507" cy="1323439"/>
          </a:xfrm>
        </p:grpSpPr>
        <p:pic>
          <p:nvPicPr>
            <p:cNvPr id="6" name="Image 5"/>
            <p:cNvPicPr>
              <a:picLocks noChangeAspect="1"/>
            </p:cNvPicPr>
            <p:nvPr/>
          </p:nvPicPr>
          <p:blipFill>
            <a:blip r:embed="rId6">
              <a:duotone>
                <a:schemeClr val="accent1">
                  <a:shade val="45000"/>
                  <a:satMod val="135000"/>
                </a:schemeClr>
                <a:prstClr val="white"/>
              </a:duotone>
            </a:blip>
            <a:stretch>
              <a:fillRect/>
            </a:stretch>
          </p:blipFill>
          <p:spPr>
            <a:xfrm>
              <a:off x="1364200" y="3998732"/>
              <a:ext cx="969909" cy="969909"/>
            </a:xfrm>
            <a:prstGeom prst="rect">
              <a:avLst/>
            </a:prstGeom>
          </p:spPr>
        </p:pic>
        <p:sp>
          <p:nvSpPr>
            <p:cNvPr id="14" name="Rectangle 13"/>
            <p:cNvSpPr/>
            <p:nvPr/>
          </p:nvSpPr>
          <p:spPr>
            <a:xfrm>
              <a:off x="2471528" y="3925610"/>
              <a:ext cx="2811179" cy="1323439"/>
            </a:xfrm>
            <a:prstGeom prst="rect">
              <a:avLst/>
            </a:prstGeom>
          </p:spPr>
          <p:txBody>
            <a:bodyPr wrap="square">
              <a:spAutoFit/>
            </a:bodyPr>
            <a:lstStyle/>
            <a:p>
              <a:pPr>
                <a:spcBef>
                  <a:spcPts val="600"/>
                </a:spcBef>
                <a:spcAft>
                  <a:spcPts val="1200"/>
                </a:spcAft>
              </a:pPr>
              <a:r>
                <a:rPr lang="fr-FR" sz="2000" b="1" dirty="0">
                  <a:solidFill>
                    <a:schemeClr val="accent5">
                      <a:lumMod val="75000"/>
                    </a:schemeClr>
                  </a:solidFill>
                  <a:latin typeface="Arial" panose="020B0604020202020204" pitchFamily="34" charset="0"/>
                  <a:cs typeface="Arial" panose="020B0604020202020204" pitchFamily="34" charset="0"/>
                </a:rPr>
                <a:t>Concerne plus de </a:t>
              </a:r>
              <a:br>
                <a:rPr lang="fr-FR" sz="2000" b="1" dirty="0">
                  <a:solidFill>
                    <a:schemeClr val="accent5">
                      <a:lumMod val="75000"/>
                    </a:schemeClr>
                  </a:solidFill>
                  <a:latin typeface="Arial" panose="020B0604020202020204" pitchFamily="34" charset="0"/>
                  <a:cs typeface="Arial" panose="020B0604020202020204" pitchFamily="34" charset="0"/>
                </a:rPr>
              </a:br>
              <a:r>
                <a:rPr lang="fr-FR" sz="2000" b="1" dirty="0">
                  <a:solidFill>
                    <a:schemeClr val="accent5">
                      <a:lumMod val="75000"/>
                    </a:schemeClr>
                  </a:solidFill>
                  <a:latin typeface="Arial" panose="020B0604020202020204" pitchFamily="34" charset="0"/>
                  <a:cs typeface="Arial" panose="020B0604020202020204" pitchFamily="34" charset="0"/>
                </a:rPr>
                <a:t>3 000 établissements </a:t>
              </a:r>
              <a:br>
                <a:rPr lang="fr-FR" sz="2000" b="1" dirty="0">
                  <a:solidFill>
                    <a:schemeClr val="accent5">
                      <a:lumMod val="75000"/>
                    </a:schemeClr>
                  </a:solidFill>
                  <a:latin typeface="Arial" panose="020B0604020202020204" pitchFamily="34" charset="0"/>
                  <a:cs typeface="Arial" panose="020B0604020202020204" pitchFamily="34" charset="0"/>
                </a:rPr>
              </a:br>
              <a:r>
                <a:rPr lang="fr-FR" sz="2000" b="1" dirty="0">
                  <a:solidFill>
                    <a:schemeClr val="accent5">
                      <a:lumMod val="75000"/>
                    </a:schemeClr>
                  </a:solidFill>
                  <a:latin typeface="Arial" panose="020B0604020202020204" pitchFamily="34" charset="0"/>
                  <a:cs typeface="Arial" panose="020B0604020202020204" pitchFamily="34" charset="0"/>
                </a:rPr>
                <a:t>de </a:t>
              </a:r>
              <a:r>
                <a:rPr lang="fr-FR" sz="2000" b="1" dirty="0" smtClean="0">
                  <a:solidFill>
                    <a:schemeClr val="accent5">
                      <a:lumMod val="75000"/>
                    </a:schemeClr>
                  </a:solidFill>
                  <a:latin typeface="Arial" panose="020B0604020202020204" pitchFamily="34" charset="0"/>
                  <a:cs typeface="Arial" panose="020B0604020202020204" pitchFamily="34" charset="0"/>
                </a:rPr>
                <a:t>santé publics et privés</a:t>
              </a:r>
              <a:endParaRPr lang="fr-FR" sz="2000" b="1" dirty="0">
                <a:solidFill>
                  <a:schemeClr val="accent5">
                    <a:lumMod val="75000"/>
                  </a:schemeClr>
                </a:solidFill>
                <a:latin typeface="Arial" panose="020B0604020202020204" pitchFamily="34" charset="0"/>
                <a:cs typeface="Arial" panose="020B0604020202020204" pitchFamily="34" charset="0"/>
              </a:endParaRPr>
            </a:p>
          </p:txBody>
        </p:sp>
      </p:grpSp>
      <p:sp>
        <p:nvSpPr>
          <p:cNvPr id="20" name="Rectangle 19"/>
          <p:cNvSpPr/>
          <p:nvPr/>
        </p:nvSpPr>
        <p:spPr>
          <a:xfrm>
            <a:off x="7349516" y="5136156"/>
            <a:ext cx="1794081" cy="400110"/>
          </a:xfrm>
          <a:prstGeom prst="rect">
            <a:avLst/>
          </a:prstGeom>
        </p:spPr>
        <p:txBody>
          <a:bodyPr wrap="none">
            <a:spAutoFit/>
          </a:bodyPr>
          <a:lstStyle/>
          <a:p>
            <a:r>
              <a:rPr lang="fr-FR" sz="2000" b="1" dirty="0">
                <a:solidFill>
                  <a:schemeClr val="accent5">
                    <a:lumMod val="75000"/>
                  </a:schemeClr>
                </a:solidFill>
                <a:latin typeface="Arial" panose="020B0604020202020204" pitchFamily="34" charset="0"/>
                <a:cs typeface="Arial" panose="020B0604020202020204" pitchFamily="34" charset="0"/>
              </a:rPr>
              <a:t>u</a:t>
            </a:r>
            <a:r>
              <a:rPr lang="fr-FR" sz="2000" b="1" dirty="0" smtClean="0">
                <a:solidFill>
                  <a:schemeClr val="accent5">
                    <a:lumMod val="75000"/>
                  </a:schemeClr>
                </a:solidFill>
                <a:latin typeface="Arial" panose="020B0604020202020204" pitchFamily="34" charset="0"/>
                <a:cs typeface="Arial" panose="020B0604020202020204" pitchFamily="34" charset="0"/>
              </a:rPr>
              <a:t>n calendrier</a:t>
            </a:r>
            <a:endParaRPr lang="fr-FR" sz="2000" b="1" dirty="0"/>
          </a:p>
        </p:txBody>
      </p:sp>
      <p:pic>
        <p:nvPicPr>
          <p:cNvPr id="21" name="Image 20" descr="C:\Users\tristan.roth\Pictures\Saved Pictures\target.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0140" y="5547323"/>
            <a:ext cx="725830" cy="743136"/>
          </a:xfrm>
          <a:prstGeom prst="rect">
            <a:avLst/>
          </a:prstGeom>
          <a:noFill/>
          <a:ln>
            <a:noFill/>
          </a:ln>
        </p:spPr>
      </p:pic>
      <p:sp>
        <p:nvSpPr>
          <p:cNvPr id="22" name="Rectangle 21"/>
          <p:cNvSpPr/>
          <p:nvPr/>
        </p:nvSpPr>
        <p:spPr>
          <a:xfrm>
            <a:off x="35496" y="5175294"/>
            <a:ext cx="2775119" cy="400110"/>
          </a:xfrm>
          <a:prstGeom prst="rect">
            <a:avLst/>
          </a:prstGeom>
        </p:spPr>
        <p:txBody>
          <a:bodyPr wrap="none">
            <a:spAutoFit/>
          </a:bodyPr>
          <a:lstStyle/>
          <a:p>
            <a:r>
              <a:rPr lang="fr-FR" sz="2000" b="1" dirty="0" smtClean="0">
                <a:solidFill>
                  <a:schemeClr val="accent5">
                    <a:lumMod val="75000"/>
                  </a:schemeClr>
                </a:solidFill>
                <a:latin typeface="Arial" panose="020B0604020202020204" pitchFamily="34" charset="0"/>
                <a:cs typeface="Arial" panose="020B0604020202020204" pitchFamily="34" charset="0"/>
              </a:rPr>
              <a:t>une cible de maturité</a:t>
            </a:r>
            <a:endParaRPr lang="fr-FR" sz="2000" b="1" dirty="0"/>
          </a:p>
        </p:txBody>
      </p:sp>
      <p:sp>
        <p:nvSpPr>
          <p:cNvPr id="23" name="Rectangle 22"/>
          <p:cNvSpPr/>
          <p:nvPr/>
        </p:nvSpPr>
        <p:spPr>
          <a:xfrm>
            <a:off x="3043041" y="5150792"/>
            <a:ext cx="3940502" cy="400110"/>
          </a:xfrm>
          <a:prstGeom prst="rect">
            <a:avLst/>
          </a:prstGeom>
        </p:spPr>
        <p:txBody>
          <a:bodyPr wrap="none">
            <a:spAutoFit/>
          </a:bodyPr>
          <a:lstStyle/>
          <a:p>
            <a:r>
              <a:rPr lang="fr-FR" sz="2000" b="1" dirty="0" smtClean="0">
                <a:solidFill>
                  <a:schemeClr val="accent5">
                    <a:lumMod val="75000"/>
                  </a:schemeClr>
                </a:solidFill>
                <a:latin typeface="Arial" panose="020B0604020202020204" pitchFamily="34" charset="0"/>
                <a:cs typeface="Arial" panose="020B0604020202020204" pitchFamily="34" charset="0"/>
              </a:rPr>
              <a:t>7 leviers pour atteindre la cible</a:t>
            </a:r>
            <a:endParaRPr lang="fr-FR" sz="2000" b="1" dirty="0"/>
          </a:p>
        </p:txBody>
      </p:sp>
      <p:pic>
        <p:nvPicPr>
          <p:cNvPr id="24" name="Image 23" descr="C:\Users\tristan.roth\Downloads\control.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03186" y="5733384"/>
            <a:ext cx="644878" cy="607007"/>
          </a:xfrm>
          <a:prstGeom prst="rect">
            <a:avLst/>
          </a:prstGeom>
          <a:noFill/>
          <a:ln>
            <a:noFill/>
          </a:ln>
        </p:spPr>
      </p:pic>
    </p:spTree>
    <p:extLst>
      <p:ext uri="{BB962C8B-B14F-4D97-AF65-F5344CB8AC3E}">
        <p14:creationId xmlns:p14="http://schemas.microsoft.com/office/powerpoint/2010/main" val="3379085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rot="10800000">
            <a:off x="373005" y="5603248"/>
            <a:ext cx="8447465" cy="126044"/>
          </a:xfrm>
          <a:prstGeom prst="triangle">
            <a:avLst>
              <a:gd name="adj" fmla="val 49173"/>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7" name="Groupe 36"/>
          <p:cNvGrpSpPr/>
          <p:nvPr/>
        </p:nvGrpSpPr>
        <p:grpSpPr>
          <a:xfrm>
            <a:off x="168260" y="5842601"/>
            <a:ext cx="3558885" cy="935308"/>
            <a:chOff x="5416708" y="5853127"/>
            <a:chExt cx="3558885" cy="935308"/>
          </a:xfrm>
        </p:grpSpPr>
        <p:sp>
          <p:nvSpPr>
            <p:cNvPr id="4" name="Rectangle 3"/>
            <p:cNvSpPr/>
            <p:nvPr/>
          </p:nvSpPr>
          <p:spPr>
            <a:xfrm>
              <a:off x="5416708" y="5853127"/>
              <a:ext cx="3558885" cy="935308"/>
            </a:xfrm>
            <a:prstGeom prst="rect">
              <a:avLst/>
            </a:prstGeom>
            <a:noFill/>
            <a:ln>
              <a:solidFill>
                <a:srgbClr val="CC0066"/>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fr-FR" sz="2000" b="1" dirty="0" smtClean="0">
                  <a:solidFill>
                    <a:srgbClr val="CC0066"/>
                  </a:solidFill>
                </a:rPr>
                <a:t>Rendez-vous</a:t>
              </a:r>
            </a:p>
            <a:p>
              <a:pPr algn="r"/>
              <a:r>
                <a:rPr lang="fr-FR" sz="2000" b="1" dirty="0" smtClean="0">
                  <a:solidFill>
                    <a:srgbClr val="CC0066"/>
                  </a:solidFill>
                </a:rPr>
                <a:t>Préadmission</a:t>
              </a:r>
            </a:p>
            <a:p>
              <a:pPr algn="r"/>
              <a:r>
                <a:rPr lang="fr-FR" sz="2000" b="1" dirty="0" smtClean="0">
                  <a:solidFill>
                    <a:srgbClr val="CC0066"/>
                  </a:solidFill>
                </a:rPr>
                <a:t>Paiement en ligne</a:t>
              </a:r>
              <a:endParaRPr lang="fr-FR" sz="2000" b="1" dirty="0">
                <a:solidFill>
                  <a:srgbClr val="CC0066"/>
                </a:solidFill>
              </a:endParaRPr>
            </a:p>
          </p:txBody>
        </p:sp>
        <p:pic>
          <p:nvPicPr>
            <p:cNvPr id="6" name="Image 5"/>
            <p:cNvPicPr>
              <a:picLocks noChangeAspect="1"/>
            </p:cNvPicPr>
            <p:nvPr/>
          </p:nvPicPr>
          <p:blipFill>
            <a:blip r:embed="rId2"/>
            <a:stretch>
              <a:fillRect/>
            </a:stretch>
          </p:blipFill>
          <p:spPr>
            <a:xfrm>
              <a:off x="5466821" y="6106116"/>
              <a:ext cx="789184" cy="491851"/>
            </a:xfrm>
            <a:prstGeom prst="rect">
              <a:avLst/>
            </a:prstGeom>
          </p:spPr>
        </p:pic>
        <p:pic>
          <p:nvPicPr>
            <p:cNvPr id="7" name="Image 6"/>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6154682" y="5888586"/>
              <a:ext cx="826713" cy="826713"/>
            </a:xfrm>
            <a:prstGeom prst="rect">
              <a:avLst/>
            </a:prstGeom>
            <a:solidFill>
              <a:schemeClr val="accent2">
                <a:lumMod val="20000"/>
                <a:lumOff val="80000"/>
              </a:schemeClr>
            </a:solidFill>
          </p:spPr>
        </p:pic>
      </p:grpSp>
      <p:grpSp>
        <p:nvGrpSpPr>
          <p:cNvPr id="39" name="Groupe 38"/>
          <p:cNvGrpSpPr/>
          <p:nvPr/>
        </p:nvGrpSpPr>
        <p:grpSpPr>
          <a:xfrm>
            <a:off x="3874014" y="5842601"/>
            <a:ext cx="5036554" cy="935308"/>
            <a:chOff x="111510" y="5853127"/>
            <a:chExt cx="5036554" cy="935308"/>
          </a:xfrm>
        </p:grpSpPr>
        <p:grpSp>
          <p:nvGrpSpPr>
            <p:cNvPr id="38" name="Groupe 37"/>
            <p:cNvGrpSpPr/>
            <p:nvPr/>
          </p:nvGrpSpPr>
          <p:grpSpPr>
            <a:xfrm>
              <a:off x="111510" y="5853127"/>
              <a:ext cx="5036554" cy="935308"/>
              <a:chOff x="111510" y="5853127"/>
              <a:chExt cx="5036554" cy="935308"/>
            </a:xfrm>
          </p:grpSpPr>
          <p:sp>
            <p:nvSpPr>
              <p:cNvPr id="2" name="Rectangle 1"/>
              <p:cNvSpPr/>
              <p:nvPr/>
            </p:nvSpPr>
            <p:spPr>
              <a:xfrm>
                <a:off x="111510" y="5853127"/>
                <a:ext cx="5036554" cy="935308"/>
              </a:xfrm>
              <a:prstGeom prst="rect">
                <a:avLst/>
              </a:prstGeom>
              <a:noFill/>
              <a:ln>
                <a:solidFill>
                  <a:srgbClr val="CC0066"/>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fr-FR" sz="2000" b="1" dirty="0" smtClean="0">
                    <a:solidFill>
                      <a:srgbClr val="CC0066"/>
                    </a:solidFill>
                  </a:rPr>
                  <a:t>Coordination </a:t>
                </a:r>
                <a:br>
                  <a:rPr lang="fr-FR" sz="2000" b="1" dirty="0" smtClean="0">
                    <a:solidFill>
                      <a:srgbClr val="CC0066"/>
                    </a:solidFill>
                  </a:rPr>
                </a:br>
                <a:r>
                  <a:rPr lang="fr-FR" sz="2000" b="1" dirty="0" smtClean="0">
                    <a:solidFill>
                      <a:srgbClr val="CC0066"/>
                    </a:solidFill>
                  </a:rPr>
                  <a:t>territoriale </a:t>
                </a:r>
                <a:br>
                  <a:rPr lang="fr-FR" sz="2000" b="1" dirty="0" smtClean="0">
                    <a:solidFill>
                      <a:srgbClr val="CC0066"/>
                    </a:solidFill>
                  </a:rPr>
                </a:br>
                <a:r>
                  <a:rPr lang="fr-FR" sz="2000" b="1" dirty="0" smtClean="0">
                    <a:solidFill>
                      <a:srgbClr val="CC0066"/>
                    </a:solidFill>
                  </a:rPr>
                  <a:t>des soins </a:t>
                </a:r>
                <a:endParaRPr lang="fr-FR" sz="2000" b="1" dirty="0">
                  <a:solidFill>
                    <a:srgbClr val="CC0066"/>
                  </a:solidFill>
                </a:endParaRPr>
              </a:p>
            </p:txBody>
          </p:sp>
          <p:pic>
            <p:nvPicPr>
              <p:cNvPr id="3" name="Image 2"/>
              <p:cNvPicPr>
                <a:picLocks noChangeAspect="1"/>
              </p:cNvPicPr>
              <p:nvPr/>
            </p:nvPicPr>
            <p:blipFill>
              <a:blip r:embed="rId2"/>
              <a:stretch>
                <a:fillRect/>
              </a:stretch>
            </p:blipFill>
            <p:spPr>
              <a:xfrm>
                <a:off x="144486" y="6083337"/>
                <a:ext cx="874803" cy="545212"/>
              </a:xfrm>
              <a:prstGeom prst="rect">
                <a:avLst/>
              </a:prstGeom>
            </p:spPr>
          </p:pic>
          <p:pic>
            <p:nvPicPr>
              <p:cNvPr id="8" name="Image 7"/>
              <p:cNvPicPr>
                <a:picLocks noChangeAspect="1"/>
              </p:cNvPicPr>
              <p:nvPr/>
            </p:nvPicPr>
            <p:blipFill>
              <a:blip r:embed="rId5"/>
              <a:stretch>
                <a:fillRect/>
              </a:stretch>
            </p:blipFill>
            <p:spPr>
              <a:xfrm>
                <a:off x="983988" y="6027821"/>
                <a:ext cx="548245" cy="548245"/>
              </a:xfrm>
              <a:prstGeom prst="rect">
                <a:avLst/>
              </a:prstGeom>
            </p:spPr>
          </p:pic>
          <p:sp>
            <p:nvSpPr>
              <p:cNvPr id="9" name="Rectangle à coins arrondis 8"/>
              <p:cNvSpPr/>
              <p:nvPr/>
            </p:nvSpPr>
            <p:spPr>
              <a:xfrm>
                <a:off x="1600332" y="6110152"/>
                <a:ext cx="1292371" cy="44931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2000" b="1" dirty="0">
                    <a:solidFill>
                      <a:schemeClr val="accent1">
                        <a:lumMod val="75000"/>
                      </a:schemeClr>
                    </a:solidFill>
                    <a:latin typeface="Arial Narrow" panose="020B0606020202030204" pitchFamily="34" charset="0"/>
                  </a:rPr>
                  <a:t>e</a:t>
                </a:r>
                <a:r>
                  <a:rPr lang="fr-FR" sz="2000" b="1" dirty="0" smtClean="0">
                    <a:solidFill>
                      <a:schemeClr val="accent1">
                        <a:lumMod val="75000"/>
                      </a:schemeClr>
                    </a:solidFill>
                    <a:latin typeface="Arial Narrow" panose="020B0606020202030204" pitchFamily="34" charset="0"/>
                  </a:rPr>
                  <a:t>-parcours</a:t>
                </a:r>
                <a:endParaRPr lang="fr-FR" sz="2000" b="1" dirty="0">
                  <a:solidFill>
                    <a:schemeClr val="accent1">
                      <a:lumMod val="75000"/>
                    </a:schemeClr>
                  </a:solidFill>
                  <a:latin typeface="Arial Narrow" panose="020B0606020202030204" pitchFamily="34" charset="0"/>
                </a:endParaRPr>
              </a:p>
            </p:txBody>
          </p:sp>
        </p:grpSp>
        <p:pic>
          <p:nvPicPr>
            <p:cNvPr id="10" name="Image 9"/>
            <p:cNvPicPr>
              <a:picLocks noChangeAspect="1"/>
            </p:cNvPicPr>
            <p:nvPr/>
          </p:nvPicPr>
          <p:blipFill>
            <a:blip r:embed="rId6">
              <a:duotone>
                <a:schemeClr val="accent2">
                  <a:shade val="45000"/>
                  <a:satMod val="135000"/>
                </a:schemeClr>
                <a:prstClr val="white"/>
              </a:duotone>
            </a:blip>
            <a:stretch>
              <a:fillRect/>
            </a:stretch>
          </p:blipFill>
          <p:spPr>
            <a:xfrm>
              <a:off x="2950995" y="6013242"/>
              <a:ext cx="723062" cy="723062"/>
            </a:xfrm>
            <a:prstGeom prst="rect">
              <a:avLst/>
            </a:prstGeom>
          </p:spPr>
        </p:pic>
      </p:grpSp>
      <p:grpSp>
        <p:nvGrpSpPr>
          <p:cNvPr id="11" name="Groupe 10"/>
          <p:cNvGrpSpPr/>
          <p:nvPr/>
        </p:nvGrpSpPr>
        <p:grpSpPr>
          <a:xfrm>
            <a:off x="563781" y="1623240"/>
            <a:ext cx="8256689" cy="4687015"/>
            <a:chOff x="419767" y="1340768"/>
            <a:chExt cx="8256689" cy="4687015"/>
          </a:xfrm>
        </p:grpSpPr>
        <p:sp>
          <p:nvSpPr>
            <p:cNvPr id="12" name="Arc 11"/>
            <p:cNvSpPr/>
            <p:nvPr/>
          </p:nvSpPr>
          <p:spPr>
            <a:xfrm rot="16200000">
              <a:off x="2442995" y="731948"/>
              <a:ext cx="4110950" cy="6480719"/>
            </a:xfrm>
            <a:prstGeom prst="arc">
              <a:avLst>
                <a:gd name="adj1" fmla="val 16098841"/>
                <a:gd name="adj2" fmla="val 5555499"/>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3" name="Rectangle à coins arrondis 12"/>
            <p:cNvSpPr/>
            <p:nvPr/>
          </p:nvSpPr>
          <p:spPr>
            <a:xfrm>
              <a:off x="1357744" y="4024346"/>
              <a:ext cx="1368152" cy="5760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dirty="0"/>
                <a:t>Identités, mouvements</a:t>
              </a:r>
            </a:p>
          </p:txBody>
        </p:sp>
        <p:sp>
          <p:nvSpPr>
            <p:cNvPr id="14" name="Rectangle à coins arrondis 13"/>
            <p:cNvSpPr/>
            <p:nvPr/>
          </p:nvSpPr>
          <p:spPr>
            <a:xfrm>
              <a:off x="6228184" y="4024346"/>
              <a:ext cx="1368152" cy="5760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b="1" dirty="0" smtClean="0">
                  <a:solidFill>
                    <a:srgbClr val="CC0066"/>
                  </a:solidFill>
                </a:rPr>
                <a:t>Echanges et partage</a:t>
              </a:r>
              <a:endParaRPr lang="fr-FR" sz="1600" b="1" dirty="0">
                <a:solidFill>
                  <a:srgbClr val="CC0066"/>
                </a:solidFill>
              </a:endParaRPr>
            </a:p>
          </p:txBody>
        </p:sp>
        <p:sp>
          <p:nvSpPr>
            <p:cNvPr id="15" name="Rectangle à coins arrondis 14"/>
            <p:cNvSpPr/>
            <p:nvPr/>
          </p:nvSpPr>
          <p:spPr>
            <a:xfrm>
              <a:off x="4510382" y="4024346"/>
              <a:ext cx="1509634" cy="5760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dirty="0" smtClean="0"/>
                <a:t>Confidentialité</a:t>
              </a:r>
              <a:endParaRPr lang="fr-FR" sz="1600" dirty="0"/>
            </a:p>
          </p:txBody>
        </p:sp>
        <p:sp>
          <p:nvSpPr>
            <p:cNvPr id="16" name="Rectangle à coins arrondis 15"/>
            <p:cNvSpPr/>
            <p:nvPr/>
          </p:nvSpPr>
          <p:spPr>
            <a:xfrm>
              <a:off x="2934063" y="4024346"/>
              <a:ext cx="1368152" cy="5760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dirty="0" smtClean="0"/>
                <a:t>Sécurité</a:t>
              </a:r>
              <a:endParaRPr lang="fr-FR" sz="1600" dirty="0"/>
            </a:p>
          </p:txBody>
        </p:sp>
        <p:sp>
          <p:nvSpPr>
            <p:cNvPr id="17" name="Rectangle à coins arrondis 16"/>
            <p:cNvSpPr/>
            <p:nvPr/>
          </p:nvSpPr>
          <p:spPr>
            <a:xfrm>
              <a:off x="419767" y="3212976"/>
              <a:ext cx="136815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smtClean="0"/>
                <a:t>Résultats</a:t>
              </a:r>
              <a:endParaRPr lang="fr-FR" sz="1600" dirty="0"/>
            </a:p>
          </p:txBody>
        </p:sp>
        <p:sp>
          <p:nvSpPr>
            <p:cNvPr id="18" name="Rectangle à coins arrondis 17"/>
            <p:cNvSpPr/>
            <p:nvPr/>
          </p:nvSpPr>
          <p:spPr>
            <a:xfrm>
              <a:off x="767304" y="2420888"/>
              <a:ext cx="1638255"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smtClean="0"/>
                <a:t>DPI et DMP</a:t>
              </a:r>
              <a:endParaRPr lang="fr-FR" sz="1600" dirty="0"/>
            </a:p>
          </p:txBody>
        </p:sp>
        <p:sp>
          <p:nvSpPr>
            <p:cNvPr id="19" name="Rectangle à coins arrondis 18"/>
            <p:cNvSpPr/>
            <p:nvPr/>
          </p:nvSpPr>
          <p:spPr>
            <a:xfrm>
              <a:off x="2059893" y="1700808"/>
              <a:ext cx="1440160"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smtClean="0"/>
                <a:t>Prescription</a:t>
              </a:r>
              <a:endParaRPr lang="fr-FR" sz="1600" dirty="0"/>
            </a:p>
          </p:txBody>
        </p:sp>
        <p:sp>
          <p:nvSpPr>
            <p:cNvPr id="20" name="Rectangle à coins arrondis 19"/>
            <p:cNvSpPr/>
            <p:nvPr/>
          </p:nvSpPr>
          <p:spPr>
            <a:xfrm>
              <a:off x="3838931" y="1340768"/>
              <a:ext cx="136815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smtClean="0"/>
                <a:t>Ressources et agenda</a:t>
              </a:r>
              <a:endParaRPr lang="fr-FR" sz="1600" dirty="0"/>
            </a:p>
          </p:txBody>
        </p:sp>
        <p:sp>
          <p:nvSpPr>
            <p:cNvPr id="21" name="Rectangle à coins arrondis 20"/>
            <p:cNvSpPr/>
            <p:nvPr/>
          </p:nvSpPr>
          <p:spPr>
            <a:xfrm>
              <a:off x="5570515" y="1700808"/>
              <a:ext cx="1767069"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smtClean="0"/>
                <a:t>Activités médico-économiques</a:t>
              </a:r>
              <a:endParaRPr lang="fr-FR" sz="1600" dirty="0"/>
            </a:p>
          </p:txBody>
        </p:sp>
        <p:sp>
          <p:nvSpPr>
            <p:cNvPr id="22" name="Rectangle à coins arrondis 21"/>
            <p:cNvSpPr/>
            <p:nvPr/>
          </p:nvSpPr>
          <p:spPr>
            <a:xfrm>
              <a:off x="6797596" y="2420888"/>
              <a:ext cx="1709595"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b="1" dirty="0" smtClean="0">
                  <a:solidFill>
                    <a:srgbClr val="CC0066"/>
                  </a:solidFill>
                </a:rPr>
                <a:t>Communication et échanges</a:t>
              </a:r>
              <a:endParaRPr lang="fr-FR" sz="1600" b="1" dirty="0">
                <a:solidFill>
                  <a:srgbClr val="CC0066"/>
                </a:solidFill>
              </a:endParaRPr>
            </a:p>
          </p:txBody>
        </p:sp>
        <p:sp>
          <p:nvSpPr>
            <p:cNvPr id="23" name="Rectangle à coins arrondis 22"/>
            <p:cNvSpPr/>
            <p:nvPr/>
          </p:nvSpPr>
          <p:spPr>
            <a:xfrm>
              <a:off x="7308304" y="3212976"/>
              <a:ext cx="136815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b="1" dirty="0" smtClean="0">
                  <a:solidFill>
                    <a:srgbClr val="CC0066"/>
                  </a:solidFill>
                </a:rPr>
                <a:t>Services en ligne</a:t>
              </a:r>
              <a:endParaRPr lang="fr-FR" sz="1600" b="1" dirty="0">
                <a:solidFill>
                  <a:srgbClr val="CC0066"/>
                </a:solidFill>
              </a:endParaRPr>
            </a:p>
          </p:txBody>
        </p:sp>
        <p:sp>
          <p:nvSpPr>
            <p:cNvPr id="24" name="ZoneTexte 23"/>
            <p:cNvSpPr txBox="1"/>
            <p:nvPr/>
          </p:nvSpPr>
          <p:spPr>
            <a:xfrm>
              <a:off x="3248265" y="3561827"/>
              <a:ext cx="2845651" cy="369332"/>
            </a:xfrm>
            <a:prstGeom prst="rect">
              <a:avLst/>
            </a:prstGeom>
            <a:noFill/>
          </p:spPr>
          <p:txBody>
            <a:bodyPr wrap="none" rtlCol="0">
              <a:spAutoFit/>
            </a:bodyPr>
            <a:lstStyle/>
            <a:p>
              <a:pPr algn="ctr">
                <a:spcBef>
                  <a:spcPts val="600"/>
                </a:spcBef>
                <a:spcAft>
                  <a:spcPts val="1200"/>
                </a:spcAft>
              </a:pPr>
              <a:r>
                <a:rPr lang="fr-FR" b="1" cap="small" dirty="0" smtClean="0">
                  <a:solidFill>
                    <a:schemeClr val="accent1">
                      <a:lumMod val="75000"/>
                    </a:schemeClr>
                  </a:solidFill>
                  <a:latin typeface="Arial" panose="020B0604020202020204" pitchFamily="34" charset="0"/>
                  <a:cs typeface="Arial" panose="020B0604020202020204" pitchFamily="34" charset="0"/>
                </a:rPr>
                <a:t>4 domaines de prérequis</a:t>
              </a:r>
              <a:endParaRPr lang="fr-FR" b="1" cap="small" dirty="0">
                <a:solidFill>
                  <a:schemeClr val="accent1">
                    <a:lumMod val="75000"/>
                  </a:schemeClr>
                </a:solidFill>
                <a:latin typeface="Arial" panose="020B0604020202020204" pitchFamily="34" charset="0"/>
                <a:cs typeface="Arial" panose="020B0604020202020204" pitchFamily="34" charset="0"/>
              </a:endParaRPr>
            </a:p>
          </p:txBody>
        </p:sp>
        <p:pic>
          <p:nvPicPr>
            <p:cNvPr id="25" name="Image 24" descr="C:\Users\tristan.roth\Downloads\checked.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44753" y="3275348"/>
              <a:ext cx="321431" cy="278982"/>
            </a:xfrm>
            <a:prstGeom prst="rect">
              <a:avLst/>
            </a:prstGeom>
            <a:noFill/>
            <a:ln>
              <a:noFill/>
            </a:ln>
          </p:spPr>
        </p:pic>
        <p:pic>
          <p:nvPicPr>
            <p:cNvPr id="26" name="Image 25" descr="C:\Users\tristan.roth\Downloads\gold-medal.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08786" y="2024344"/>
              <a:ext cx="393368" cy="396543"/>
            </a:xfrm>
            <a:prstGeom prst="rect">
              <a:avLst/>
            </a:prstGeom>
            <a:noFill/>
            <a:ln>
              <a:noFill/>
            </a:ln>
          </p:spPr>
        </p:pic>
      </p:grpSp>
      <p:sp>
        <p:nvSpPr>
          <p:cNvPr id="27" name="ZoneTexte 26"/>
          <p:cNvSpPr txBox="1"/>
          <p:nvPr/>
        </p:nvSpPr>
        <p:spPr>
          <a:xfrm>
            <a:off x="24737" y="4964481"/>
            <a:ext cx="9144000" cy="584775"/>
          </a:xfrm>
          <a:prstGeom prst="rect">
            <a:avLst/>
          </a:prstGeom>
          <a:noFill/>
        </p:spPr>
        <p:txBody>
          <a:bodyPr wrap="square" rtlCol="0">
            <a:spAutoFit/>
          </a:bodyPr>
          <a:lstStyle/>
          <a:p>
            <a:pPr algn="ctr"/>
            <a:r>
              <a:rPr lang="fr-FR" sz="1600" b="1" dirty="0">
                <a:solidFill>
                  <a:schemeClr val="accent1">
                    <a:lumMod val="75000"/>
                  </a:schemeClr>
                </a:solidFill>
                <a:latin typeface="Arial" panose="020B0604020202020204" pitchFamily="34" charset="0"/>
                <a:cs typeface="Arial" panose="020B0604020202020204" pitchFamily="34" charset="0"/>
              </a:rPr>
              <a:t>Développer les usages et les bonnes pratiques du </a:t>
            </a:r>
            <a:r>
              <a:rPr lang="fr-FR" sz="1600" b="1" dirty="0" smtClean="0">
                <a:solidFill>
                  <a:schemeClr val="accent1">
                    <a:lumMod val="75000"/>
                  </a:schemeClr>
                </a:solidFill>
                <a:latin typeface="Arial" panose="020B0604020202020204" pitchFamily="34" charset="0"/>
                <a:cs typeface="Arial" panose="020B0604020202020204" pitchFamily="34" charset="0"/>
              </a:rPr>
              <a:t>numérique </a:t>
            </a:r>
            <a:r>
              <a:rPr lang="fr-FR" sz="1600" b="1" dirty="0" smtClean="0">
                <a:solidFill>
                  <a:schemeClr val="accent1">
                    <a:lumMod val="75000"/>
                  </a:schemeClr>
                </a:solidFill>
                <a:latin typeface="Arial" panose="020B0604020202020204" pitchFamily="34" charset="0"/>
                <a:cs typeface="Arial" panose="020B0604020202020204" pitchFamily="34" charset="0"/>
              </a:rPr>
              <a:t>dans </a:t>
            </a:r>
            <a:r>
              <a:rPr lang="fr-FR" sz="1600" b="1" dirty="0">
                <a:solidFill>
                  <a:schemeClr val="accent1">
                    <a:lumMod val="75000"/>
                  </a:schemeClr>
                </a:solidFill>
                <a:latin typeface="Arial" panose="020B0604020202020204" pitchFamily="34" charset="0"/>
                <a:cs typeface="Arial" panose="020B0604020202020204" pitchFamily="34" charset="0"/>
              </a:rPr>
              <a:t>la production des soins à </a:t>
            </a:r>
            <a:r>
              <a:rPr lang="fr-FR" sz="1600" b="1" dirty="0" smtClean="0">
                <a:solidFill>
                  <a:schemeClr val="accent1">
                    <a:lumMod val="75000"/>
                  </a:schemeClr>
                </a:solidFill>
                <a:latin typeface="Arial" panose="020B0604020202020204" pitchFamily="34" charset="0"/>
                <a:cs typeface="Arial" panose="020B0604020202020204" pitchFamily="34" charset="0"/>
              </a:rPr>
              <a:t>l’Hôpital et </a:t>
            </a:r>
            <a:r>
              <a:rPr lang="fr-FR" sz="1600" b="1" dirty="0">
                <a:solidFill>
                  <a:schemeClr val="accent1">
                    <a:lumMod val="75000"/>
                  </a:schemeClr>
                </a:solidFill>
                <a:latin typeface="Arial" panose="020B0604020202020204" pitchFamily="34" charset="0"/>
                <a:cs typeface="Arial" panose="020B0604020202020204" pitchFamily="34" charset="0"/>
              </a:rPr>
              <a:t>s’inscrire dans la coordination territoriales des soins (GHT et Parcours</a:t>
            </a:r>
            <a:r>
              <a:rPr lang="fr-FR" sz="1600" b="1" dirty="0" smtClean="0">
                <a:solidFill>
                  <a:schemeClr val="accent1">
                    <a:lumMod val="75000"/>
                  </a:schemeClr>
                </a:solidFill>
                <a:latin typeface="Arial" panose="020B0604020202020204" pitchFamily="34" charset="0"/>
                <a:cs typeface="Arial" panose="020B0604020202020204" pitchFamily="34" charset="0"/>
              </a:rPr>
              <a:t>)</a:t>
            </a:r>
            <a:endParaRPr lang="fr-FR" sz="1600" b="1" dirty="0">
              <a:solidFill>
                <a:schemeClr val="accent1">
                  <a:lumMod val="75000"/>
                </a:schemeClr>
              </a:solidFill>
              <a:latin typeface="Arial" panose="020B0604020202020204" pitchFamily="34" charset="0"/>
              <a:cs typeface="Arial" panose="020B0604020202020204" pitchFamily="34" charset="0"/>
            </a:endParaRPr>
          </a:p>
        </p:txBody>
      </p:sp>
      <p:grpSp>
        <p:nvGrpSpPr>
          <p:cNvPr id="33" name="Groupe 32"/>
          <p:cNvGrpSpPr/>
          <p:nvPr/>
        </p:nvGrpSpPr>
        <p:grpSpPr>
          <a:xfrm>
            <a:off x="210491" y="1103897"/>
            <a:ext cx="1810071" cy="601635"/>
            <a:chOff x="2101170" y="428977"/>
            <a:chExt cx="1894768" cy="621224"/>
          </a:xfrm>
        </p:grpSpPr>
        <p:pic>
          <p:nvPicPr>
            <p:cNvPr id="3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2149" y="457821"/>
              <a:ext cx="679092" cy="37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Image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01170" y="428977"/>
              <a:ext cx="1123068" cy="402391"/>
            </a:xfrm>
            <a:prstGeom prst="rect">
              <a:avLst/>
            </a:prstGeom>
          </p:spPr>
        </p:pic>
        <p:sp>
          <p:nvSpPr>
            <p:cNvPr id="36" name="Rectangle 35"/>
            <p:cNvSpPr/>
            <p:nvPr/>
          </p:nvSpPr>
          <p:spPr>
            <a:xfrm>
              <a:off x="2101170" y="788591"/>
              <a:ext cx="1894768" cy="261610"/>
            </a:xfrm>
            <a:prstGeom prst="rect">
              <a:avLst/>
            </a:prstGeom>
          </p:spPr>
          <p:txBody>
            <a:bodyPr wrap="square">
              <a:spAutoFit/>
            </a:bodyPr>
            <a:lstStyle/>
            <a:p>
              <a:pPr algn="ctr"/>
              <a:r>
                <a:rPr lang="fr-FR" sz="1100" dirty="0" smtClean="0">
                  <a:solidFill>
                    <a:srgbClr val="0070C0"/>
                  </a:solidFill>
                  <a:latin typeface="Arial Narrow" panose="020B0606020202030204" pitchFamily="34" charset="0"/>
                </a:rPr>
                <a:t>Action 19  du Virage numérique</a:t>
              </a:r>
              <a:endParaRPr lang="fr-FR" sz="1050" dirty="0">
                <a:latin typeface="Arial Narrow" panose="020B0606020202030204" pitchFamily="34" charset="0"/>
              </a:endParaRPr>
            </a:p>
          </p:txBody>
        </p:sp>
      </p:grpSp>
      <p:sp>
        <p:nvSpPr>
          <p:cNvPr id="28" name="Rectangle 27"/>
          <p:cNvSpPr/>
          <p:nvPr/>
        </p:nvSpPr>
        <p:spPr>
          <a:xfrm>
            <a:off x="3267462" y="2677877"/>
            <a:ext cx="2956259" cy="646331"/>
          </a:xfrm>
          <a:prstGeom prst="rect">
            <a:avLst/>
          </a:prstGeom>
        </p:spPr>
        <p:txBody>
          <a:bodyPr wrap="none">
            <a:spAutoFit/>
          </a:bodyPr>
          <a:lstStyle/>
          <a:p>
            <a:pPr algn="ctr"/>
            <a:r>
              <a:rPr lang="fr-FR" b="1" cap="small" dirty="0">
                <a:solidFill>
                  <a:schemeClr val="accent1">
                    <a:lumMod val="75000"/>
                  </a:schemeClr>
                </a:solidFill>
                <a:latin typeface="Arial" panose="020B0604020202020204" pitchFamily="34" charset="0"/>
                <a:cs typeface="Arial" panose="020B0604020202020204" pitchFamily="34" charset="0"/>
              </a:rPr>
              <a:t>7 domaines fonctionnels </a:t>
            </a:r>
            <a:endParaRPr lang="fr-FR" b="1" cap="small" dirty="0" smtClean="0">
              <a:solidFill>
                <a:schemeClr val="accent1">
                  <a:lumMod val="75000"/>
                </a:schemeClr>
              </a:solidFill>
              <a:latin typeface="Arial" panose="020B0604020202020204" pitchFamily="34" charset="0"/>
              <a:cs typeface="Arial" panose="020B0604020202020204" pitchFamily="34" charset="0"/>
            </a:endParaRPr>
          </a:p>
          <a:p>
            <a:pPr algn="ctr"/>
            <a:r>
              <a:rPr lang="fr-FR" b="1" cap="small" dirty="0" smtClean="0">
                <a:solidFill>
                  <a:schemeClr val="accent1">
                    <a:lumMod val="75000"/>
                  </a:schemeClr>
                </a:solidFill>
                <a:latin typeface="Arial" panose="020B0604020202020204" pitchFamily="34" charset="0"/>
                <a:cs typeface="Arial" panose="020B0604020202020204" pitchFamily="34" charset="0"/>
              </a:rPr>
              <a:t>prioritaires</a:t>
            </a:r>
            <a:endParaRPr lang="fr-FR" dirty="0"/>
          </a:p>
        </p:txBody>
      </p:sp>
      <p:sp>
        <p:nvSpPr>
          <p:cNvPr id="29" name="Rectangle 28"/>
          <p:cNvSpPr/>
          <p:nvPr/>
        </p:nvSpPr>
        <p:spPr>
          <a:xfrm>
            <a:off x="2328674" y="875657"/>
            <a:ext cx="5715257" cy="584775"/>
          </a:xfrm>
          <a:prstGeom prst="rect">
            <a:avLst/>
          </a:prstGeom>
        </p:spPr>
        <p:txBody>
          <a:bodyPr wrap="square">
            <a:spAutoFit/>
          </a:bodyPr>
          <a:lstStyle/>
          <a:p>
            <a:pPr lvl="0" algn="ctr"/>
            <a:r>
              <a:rPr lang="fr-FR" sz="3200" b="1" dirty="0" smtClean="0">
                <a:solidFill>
                  <a:srgbClr val="4472C4">
                    <a:lumMod val="75000"/>
                  </a:srgbClr>
                </a:solidFill>
              </a:rPr>
              <a:t>HOP’</a:t>
            </a:r>
            <a:r>
              <a:rPr lang="fr-FR" sz="3200" b="1" dirty="0" smtClean="0">
                <a:solidFill>
                  <a:srgbClr val="CC0066"/>
                </a:solidFill>
              </a:rPr>
              <a:t>EN </a:t>
            </a:r>
            <a:r>
              <a:rPr lang="fr-FR" sz="3200" b="1" dirty="0" smtClean="0">
                <a:solidFill>
                  <a:schemeClr val="accent5">
                    <a:lumMod val="75000"/>
                  </a:schemeClr>
                </a:solidFill>
              </a:rPr>
              <a:t>: une cible de maturité</a:t>
            </a:r>
            <a:endParaRPr lang="fr-FR" sz="3200" b="1" dirty="0">
              <a:solidFill>
                <a:schemeClr val="accent5">
                  <a:lumMod val="75000"/>
                </a:schemeClr>
              </a:solidFill>
            </a:endParaRPr>
          </a:p>
        </p:txBody>
      </p:sp>
    </p:spTree>
    <p:extLst>
      <p:ext uri="{BB962C8B-B14F-4D97-AF65-F5344CB8AC3E}">
        <p14:creationId xmlns:p14="http://schemas.microsoft.com/office/powerpoint/2010/main" val="4180522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210491" y="1103897"/>
            <a:ext cx="1810071" cy="601635"/>
            <a:chOff x="2101170" y="428977"/>
            <a:chExt cx="1894768" cy="621224"/>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149" y="457821"/>
              <a:ext cx="679092" cy="37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170" y="428977"/>
              <a:ext cx="1123068" cy="402391"/>
            </a:xfrm>
            <a:prstGeom prst="rect">
              <a:avLst/>
            </a:prstGeom>
          </p:spPr>
        </p:pic>
        <p:sp>
          <p:nvSpPr>
            <p:cNvPr id="14" name="Rectangle 13"/>
            <p:cNvSpPr/>
            <p:nvPr/>
          </p:nvSpPr>
          <p:spPr>
            <a:xfrm>
              <a:off x="2101170" y="788591"/>
              <a:ext cx="1894768" cy="261610"/>
            </a:xfrm>
            <a:prstGeom prst="rect">
              <a:avLst/>
            </a:prstGeom>
          </p:spPr>
          <p:txBody>
            <a:bodyPr wrap="square">
              <a:spAutoFit/>
            </a:bodyPr>
            <a:lstStyle/>
            <a:p>
              <a:pPr algn="ctr"/>
              <a:r>
                <a:rPr lang="fr-FR" sz="1100" dirty="0" smtClean="0">
                  <a:solidFill>
                    <a:srgbClr val="0070C0"/>
                  </a:solidFill>
                  <a:latin typeface="Arial Narrow" panose="020B0606020202030204" pitchFamily="34" charset="0"/>
                </a:rPr>
                <a:t>Action 19  du Virage numérique</a:t>
              </a:r>
              <a:endParaRPr lang="fr-FR" sz="1050" dirty="0">
                <a:latin typeface="Arial Narrow" panose="020B0606020202030204" pitchFamily="34" charset="0"/>
              </a:endParaRPr>
            </a:p>
          </p:txBody>
        </p:sp>
      </p:grpSp>
      <p:sp>
        <p:nvSpPr>
          <p:cNvPr id="16" name="Rectangle 15"/>
          <p:cNvSpPr/>
          <p:nvPr/>
        </p:nvSpPr>
        <p:spPr>
          <a:xfrm>
            <a:off x="2159224" y="1103897"/>
            <a:ext cx="6984776" cy="584775"/>
          </a:xfrm>
          <a:prstGeom prst="rect">
            <a:avLst/>
          </a:prstGeom>
        </p:spPr>
        <p:txBody>
          <a:bodyPr wrap="square">
            <a:spAutoFit/>
          </a:bodyPr>
          <a:lstStyle/>
          <a:p>
            <a:pPr lvl="0" algn="ctr"/>
            <a:r>
              <a:rPr lang="fr-FR" sz="3200" b="1" dirty="0" smtClean="0">
                <a:solidFill>
                  <a:srgbClr val="4472C4">
                    <a:lumMod val="75000"/>
                  </a:srgbClr>
                </a:solidFill>
              </a:rPr>
              <a:t>HOP’</a:t>
            </a:r>
            <a:r>
              <a:rPr lang="fr-FR" sz="3200" b="1" dirty="0" smtClean="0">
                <a:solidFill>
                  <a:srgbClr val="CC0066"/>
                </a:solidFill>
              </a:rPr>
              <a:t>EN </a:t>
            </a:r>
            <a:r>
              <a:rPr lang="fr-FR" sz="3200" b="1" dirty="0" smtClean="0">
                <a:solidFill>
                  <a:schemeClr val="accent5">
                    <a:lumMod val="75000"/>
                  </a:schemeClr>
                </a:solidFill>
              </a:rPr>
              <a:t>: 7 leviers d’accompagnement</a:t>
            </a:r>
            <a:endParaRPr lang="fr-FR" sz="3200" b="1" dirty="0">
              <a:solidFill>
                <a:schemeClr val="accent5">
                  <a:lumMod val="75000"/>
                </a:schemeClr>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2666531255"/>
              </p:ext>
            </p:extLst>
          </p:nvPr>
        </p:nvGraphicFramePr>
        <p:xfrm>
          <a:off x="449180" y="2001209"/>
          <a:ext cx="8145555" cy="4599860"/>
        </p:xfrm>
        <a:graphic>
          <a:graphicData uri="http://schemas.openxmlformats.org/drawingml/2006/table">
            <a:tbl>
              <a:tblPr firstRow="1" firstCol="1" bandRow="1"/>
              <a:tblGrid>
                <a:gridCol w="2269119">
                  <a:extLst>
                    <a:ext uri="{9D8B030D-6E8A-4147-A177-3AD203B41FA5}">
                      <a16:colId xmlns:a16="http://schemas.microsoft.com/office/drawing/2014/main" val="2636795950"/>
                    </a:ext>
                  </a:extLst>
                </a:gridCol>
                <a:gridCol w="816882">
                  <a:extLst>
                    <a:ext uri="{9D8B030D-6E8A-4147-A177-3AD203B41FA5}">
                      <a16:colId xmlns:a16="http://schemas.microsoft.com/office/drawing/2014/main" val="1564984447"/>
                    </a:ext>
                  </a:extLst>
                </a:gridCol>
                <a:gridCol w="5059554">
                  <a:extLst>
                    <a:ext uri="{9D8B030D-6E8A-4147-A177-3AD203B41FA5}">
                      <a16:colId xmlns:a16="http://schemas.microsoft.com/office/drawing/2014/main" val="2476167990"/>
                    </a:ext>
                  </a:extLst>
                </a:gridCol>
              </a:tblGrid>
              <a:tr h="446156">
                <a:tc>
                  <a:txBody>
                    <a:bodyPr/>
                    <a:lstStyle/>
                    <a:p>
                      <a:pPr algn="ctr">
                        <a:lnSpc>
                          <a:spcPct val="107000"/>
                        </a:lnSpc>
                        <a:spcAft>
                          <a:spcPts val="0"/>
                        </a:spcAft>
                      </a:pPr>
                      <a:r>
                        <a:rPr lang="fr-FR" sz="20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Leviers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5696"/>
                      </a:solidFill>
                      <a:prstDash val="solid"/>
                      <a:round/>
                      <a:headEnd type="none" w="med" len="med"/>
                      <a:tailEnd type="none" w="med" len="med"/>
                    </a:lnT>
                    <a:lnB w="19050" cap="flat" cmpd="sng" algn="ctr">
                      <a:solidFill>
                        <a:srgbClr val="005696"/>
                      </a:solidFill>
                      <a:prstDash val="solid"/>
                      <a:round/>
                      <a:headEnd type="none" w="med" len="med"/>
                      <a:tailEnd type="none" w="med" len="med"/>
                    </a:lnB>
                  </a:tcPr>
                </a:tc>
                <a:tc>
                  <a:txBody>
                    <a:bodyPr/>
                    <a:lstStyle/>
                    <a:p>
                      <a:pPr algn="ctr">
                        <a:lnSpc>
                          <a:spcPct val="107000"/>
                        </a:lnSpc>
                        <a:spcAft>
                          <a:spcPts val="0"/>
                        </a:spcAft>
                      </a:pPr>
                      <a:r>
                        <a:rPr lang="fr-FR" sz="2000" b="1" dirty="0">
                          <a:solidFill>
                            <a:schemeClr val="accent5">
                              <a:lumMod val="75000"/>
                            </a:schemeClr>
                          </a:solidFill>
                          <a:effectLst/>
                          <a:latin typeface="Carlito" panose="020F0502020204030204" pitchFamily="34" charset="0"/>
                          <a:ea typeface="Times New Roman" panose="02020603050405020304" pitchFamily="18" charset="0"/>
                          <a:cs typeface="Times New Roman" panose="02020603050405020304" pitchFamily="18" charset="0"/>
                        </a:rPr>
                        <a:t>N°</a:t>
                      </a:r>
                      <a:endParaRPr lang="fr-FR" sz="20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4472C4"/>
                      </a:solidFill>
                      <a:prstDash val="solid"/>
                      <a:round/>
                      <a:headEnd type="none" w="med" len="med"/>
                      <a:tailEnd type="none" w="med" len="med"/>
                    </a:lnT>
                    <a:lnB w="19050" cap="flat" cmpd="sng" algn="ctr">
                      <a:solidFill>
                        <a:srgbClr val="005696"/>
                      </a:solidFill>
                      <a:prstDash val="solid"/>
                      <a:round/>
                      <a:headEnd type="none" w="med" len="med"/>
                      <a:tailEnd type="none" w="med" len="med"/>
                    </a:lnB>
                  </a:tcPr>
                </a:tc>
                <a:tc>
                  <a:txBody>
                    <a:bodyPr/>
                    <a:lstStyle/>
                    <a:p>
                      <a:pPr algn="ctr">
                        <a:lnSpc>
                          <a:spcPct val="107000"/>
                        </a:lnSpc>
                        <a:spcAft>
                          <a:spcPts val="0"/>
                        </a:spcAft>
                      </a:pPr>
                      <a:r>
                        <a:rPr lang="fr-FR" sz="2000" b="1" dirty="0">
                          <a:solidFill>
                            <a:schemeClr val="accent5">
                              <a:lumMod val="75000"/>
                            </a:schemeClr>
                          </a:solidFill>
                          <a:effectLst/>
                          <a:latin typeface="Carlito" panose="020F0502020204030204" pitchFamily="34" charset="0"/>
                          <a:ea typeface="Times New Roman" panose="02020603050405020304" pitchFamily="18" charset="0"/>
                          <a:cs typeface="Times New Roman" panose="02020603050405020304" pitchFamily="18" charset="0"/>
                        </a:rPr>
                        <a:t>Engagements</a:t>
                      </a:r>
                      <a:endParaRPr lang="fr-FR" sz="20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4472C4"/>
                      </a:solidFill>
                      <a:prstDash val="solid"/>
                      <a:round/>
                      <a:headEnd type="none" w="med" len="med"/>
                      <a:tailEnd type="none" w="med" len="med"/>
                    </a:lnT>
                    <a:lnB w="19050" cap="flat" cmpd="sng" algn="ctr">
                      <a:solidFill>
                        <a:srgbClr val="005696"/>
                      </a:solidFill>
                      <a:prstDash val="solid"/>
                      <a:round/>
                      <a:headEnd type="none" w="med" len="med"/>
                      <a:tailEnd type="none" w="med" len="med"/>
                    </a:lnB>
                  </a:tcPr>
                </a:tc>
                <a:extLst>
                  <a:ext uri="{0D108BD9-81ED-4DB2-BD59-A6C34878D82A}">
                    <a16:rowId xmlns:a16="http://schemas.microsoft.com/office/drawing/2014/main" val="2070327200"/>
                  </a:ext>
                </a:extLst>
              </a:tr>
              <a:tr h="692284">
                <a:tc>
                  <a:txBody>
                    <a:bodyPr/>
                    <a:lstStyle/>
                    <a:p>
                      <a:pPr marL="0" algn="ctr" defTabSz="914400" rtl="0" eaLnBrk="1" latinLnBrk="0" hangingPunct="1">
                        <a:lnSpc>
                          <a:spcPct val="107000"/>
                        </a:lnSpc>
                        <a:spcAft>
                          <a:spcPts val="60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Levier 1</a:t>
                      </a:r>
                    </a:p>
                  </a:txBody>
                  <a:tcPr marL="44450" marR="44450" marT="0" marB="0" anchor="ctr">
                    <a:lnL>
                      <a:noFill/>
                    </a:lnL>
                    <a:lnR w="12700" cap="flat" cmpd="sng" algn="ctr">
                      <a:solidFill>
                        <a:srgbClr val="BFBFBF"/>
                      </a:solidFill>
                      <a:prstDash val="solid"/>
                      <a:round/>
                      <a:headEnd type="none" w="med" len="med"/>
                      <a:tailEnd type="none" w="med" len="med"/>
                    </a:lnR>
                    <a:lnT w="19050" cap="flat" cmpd="sng" algn="ctr">
                      <a:solidFill>
                        <a:srgbClr val="005696"/>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1</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9050" cap="flat" cmpd="sng" algn="ctr">
                      <a:solidFill>
                        <a:srgbClr val="005696"/>
                      </a:solidFill>
                      <a:prstDash val="solid"/>
                      <a:round/>
                      <a:headEnd type="none" w="med" len="med"/>
                      <a:tailEnd type="none" w="med" len="med"/>
                    </a:lnT>
                    <a:lnB>
                      <a:noFill/>
                    </a:lnB>
                    <a:solidFill>
                      <a:srgbClr val="FFFFFF"/>
                    </a:solidFill>
                  </a:tcPr>
                </a:tc>
                <a:tc>
                  <a:txBody>
                    <a:bodyPr/>
                    <a:lstStyle/>
                    <a:p>
                      <a:pPr algn="just">
                        <a:lnSpc>
                          <a:spcPct val="107000"/>
                        </a:lnSpc>
                        <a:spcAft>
                          <a:spcPts val="600"/>
                        </a:spcAft>
                      </a:pPr>
                      <a:r>
                        <a:rPr lang="fr-FR" sz="1800" b="1">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F</a:t>
                      </a:r>
                      <a:r>
                        <a:rPr lang="fr-FR" sz="180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avoriser la prise en compte stratégique du numérique par les décideurs et les professionnels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w="19050" cap="flat" cmpd="sng" algn="ctr">
                      <a:solidFill>
                        <a:srgbClr val="00569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45538133"/>
                  </a:ext>
                </a:extLst>
              </a:tr>
              <a:tr h="1038426">
                <a:tc>
                  <a:txBody>
                    <a:bodyPr/>
                    <a:lstStyle/>
                    <a:p>
                      <a:pPr algn="ctr">
                        <a:lnSpc>
                          <a:spcPct val="107000"/>
                        </a:lnSpc>
                        <a:spcAft>
                          <a:spcPts val="0"/>
                        </a:spcAft>
                      </a:pPr>
                      <a:r>
                        <a:rPr lang="fr-FR" sz="24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Gouvernance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2</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just">
                        <a:lnSpc>
                          <a:spcPct val="107000"/>
                        </a:lnSpc>
                        <a:spcAft>
                          <a:spcPts val="60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C</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ontribuer à l’urbanisation du SIH et le schéma cible de la e-santé dans la politique du numérique en santé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66381970"/>
                  </a:ext>
                </a:extLst>
              </a:tr>
              <a:tr h="692284">
                <a:tc>
                  <a:txBody>
                    <a:bodyPr/>
                    <a:lstStyle/>
                    <a:p>
                      <a:pPr>
                        <a:lnSpc>
                          <a:spcPct val="107000"/>
                        </a:lnSpc>
                        <a:spcAft>
                          <a:spcPts val="0"/>
                        </a:spcAft>
                      </a:pPr>
                      <a:r>
                        <a:rPr lang="fr-FR"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3</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just">
                        <a:lnSpc>
                          <a:spcPct val="107000"/>
                        </a:lnSpc>
                        <a:spcAft>
                          <a:spcPts val="60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D</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écliner les indicateurs HOP’EN dans la certification des établissements de santé par la HAS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43098861"/>
                  </a:ext>
                </a:extLst>
              </a:tr>
              <a:tr h="1038426">
                <a:tc>
                  <a:txBody>
                    <a:bodyPr/>
                    <a:lstStyle/>
                    <a:p>
                      <a:pPr>
                        <a:lnSpc>
                          <a:spcPct val="107000"/>
                        </a:lnSpc>
                        <a:spcAft>
                          <a:spcPts val="0"/>
                        </a:spcAft>
                      </a:pPr>
                      <a:r>
                        <a:rPr lang="fr-F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4</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just">
                        <a:lnSpc>
                          <a:spcPct val="107000"/>
                        </a:lnSpc>
                        <a:spcAft>
                          <a:spcPts val="60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I</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dentifier et mettre en cohérence les différentes exigences portant sur les SIH dans le cadre d’une démarche certifiante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66992216"/>
                  </a:ext>
                </a:extLst>
              </a:tr>
              <a:tr h="692284">
                <a:tc>
                  <a:txBody>
                    <a:bodyPr/>
                    <a:lstStyle/>
                    <a:p>
                      <a:pPr>
                        <a:lnSpc>
                          <a:spcPct val="107000"/>
                        </a:lnSpc>
                        <a:spcAft>
                          <a:spcPts val="0"/>
                        </a:spcAft>
                      </a:pPr>
                      <a:r>
                        <a:rPr lang="fr-F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5</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just">
                        <a:lnSpc>
                          <a:spcPct val="107000"/>
                        </a:lnSpc>
                        <a:spcAft>
                          <a:spcPts val="60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I</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ntégrer les travaux autour de l’éthique du numérique en santé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934471807"/>
                  </a:ext>
                </a:extLst>
              </a:tr>
            </a:tbl>
          </a:graphicData>
        </a:graphic>
      </p:graphicFrame>
    </p:spTree>
    <p:extLst>
      <p:ext uri="{BB962C8B-B14F-4D97-AF65-F5344CB8AC3E}">
        <p14:creationId xmlns:p14="http://schemas.microsoft.com/office/powerpoint/2010/main" val="3511370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210491" y="1103897"/>
            <a:ext cx="1810071" cy="601635"/>
            <a:chOff x="2101170" y="428977"/>
            <a:chExt cx="1894768" cy="621224"/>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149" y="457821"/>
              <a:ext cx="679092" cy="37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170" y="428977"/>
              <a:ext cx="1123068" cy="402391"/>
            </a:xfrm>
            <a:prstGeom prst="rect">
              <a:avLst/>
            </a:prstGeom>
          </p:spPr>
        </p:pic>
        <p:sp>
          <p:nvSpPr>
            <p:cNvPr id="5" name="Rectangle 4"/>
            <p:cNvSpPr/>
            <p:nvPr/>
          </p:nvSpPr>
          <p:spPr>
            <a:xfrm>
              <a:off x="2101170" y="788591"/>
              <a:ext cx="1894768" cy="261610"/>
            </a:xfrm>
            <a:prstGeom prst="rect">
              <a:avLst/>
            </a:prstGeom>
          </p:spPr>
          <p:txBody>
            <a:bodyPr wrap="square">
              <a:spAutoFit/>
            </a:bodyPr>
            <a:lstStyle/>
            <a:p>
              <a:pPr algn="ctr"/>
              <a:r>
                <a:rPr lang="fr-FR" sz="1100" dirty="0" smtClean="0">
                  <a:solidFill>
                    <a:srgbClr val="0070C0"/>
                  </a:solidFill>
                  <a:latin typeface="Arial Narrow" panose="020B0606020202030204" pitchFamily="34" charset="0"/>
                </a:rPr>
                <a:t>Action 19  du Virage numérique</a:t>
              </a:r>
              <a:endParaRPr lang="fr-FR" sz="1050" dirty="0">
                <a:latin typeface="Arial Narrow" panose="020B0606020202030204" pitchFamily="34" charset="0"/>
              </a:endParaRPr>
            </a:p>
          </p:txBody>
        </p:sp>
      </p:grpSp>
      <p:graphicFrame>
        <p:nvGraphicFramePr>
          <p:cNvPr id="6" name="Tableau 5"/>
          <p:cNvGraphicFramePr>
            <a:graphicFrameLocks noGrp="1"/>
          </p:cNvGraphicFramePr>
          <p:nvPr>
            <p:extLst>
              <p:ext uri="{D42A27DB-BD31-4B8C-83A1-F6EECF244321}">
                <p14:modId xmlns:p14="http://schemas.microsoft.com/office/powerpoint/2010/main" val="3794470658"/>
              </p:ext>
            </p:extLst>
          </p:nvPr>
        </p:nvGraphicFramePr>
        <p:xfrm>
          <a:off x="611560" y="2657952"/>
          <a:ext cx="8145555" cy="2902180"/>
        </p:xfrm>
        <a:graphic>
          <a:graphicData uri="http://schemas.openxmlformats.org/drawingml/2006/table">
            <a:tbl>
              <a:tblPr firstRow="1" firstCol="1" bandRow="1"/>
              <a:tblGrid>
                <a:gridCol w="2269119">
                  <a:extLst>
                    <a:ext uri="{9D8B030D-6E8A-4147-A177-3AD203B41FA5}">
                      <a16:colId xmlns:a16="http://schemas.microsoft.com/office/drawing/2014/main" val="3220024582"/>
                    </a:ext>
                  </a:extLst>
                </a:gridCol>
                <a:gridCol w="816883">
                  <a:extLst>
                    <a:ext uri="{9D8B030D-6E8A-4147-A177-3AD203B41FA5}">
                      <a16:colId xmlns:a16="http://schemas.microsoft.com/office/drawing/2014/main" val="3128430818"/>
                    </a:ext>
                  </a:extLst>
                </a:gridCol>
                <a:gridCol w="5059553">
                  <a:extLst>
                    <a:ext uri="{9D8B030D-6E8A-4147-A177-3AD203B41FA5}">
                      <a16:colId xmlns:a16="http://schemas.microsoft.com/office/drawing/2014/main" val="2097294013"/>
                    </a:ext>
                  </a:extLst>
                </a:gridCol>
              </a:tblGrid>
              <a:tr h="864096">
                <a:tc>
                  <a:txBody>
                    <a:bodyPr/>
                    <a:lstStyle/>
                    <a:p>
                      <a:pPr algn="ctr">
                        <a:lnSpc>
                          <a:spcPct val="107000"/>
                        </a:lnSpc>
                        <a:spcAft>
                          <a:spcPts val="600"/>
                        </a:spcAft>
                      </a:pPr>
                      <a:r>
                        <a:rPr lang="fr-FR" sz="2000" b="1"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Levier 2</a:t>
                      </a:r>
                      <a:endParaRPr lang="fr-FR" sz="2000" b="1" dirty="0">
                        <a:solidFill>
                          <a:srgbClr val="CC0066"/>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6</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just">
                        <a:lnSpc>
                          <a:spcPct val="107000"/>
                        </a:lnSpc>
                        <a:spcAft>
                          <a:spcPts val="60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A</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méliorer la qualité de la fonction SI en encourageant une démarche de certification du </a:t>
                      </a:r>
                      <a:r>
                        <a:rPr lang="fr-FR" sz="1800" dirty="0" smtClean="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SIH (en lien avec l’action 22 de la feuille de route du Virage Numérique)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88307165"/>
                  </a:ext>
                </a:extLst>
              </a:tr>
              <a:tr h="864096">
                <a:tc>
                  <a:txBody>
                    <a:bodyPr/>
                    <a:lstStyle/>
                    <a:p>
                      <a:pPr algn="ctr">
                        <a:lnSpc>
                          <a:spcPct val="107000"/>
                        </a:lnSpc>
                        <a:spcAft>
                          <a:spcPts val="0"/>
                        </a:spcAft>
                      </a:pPr>
                      <a:r>
                        <a:rPr lang="fr-FR" sz="24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Compétences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7</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just">
                        <a:lnSpc>
                          <a:spcPct val="107000"/>
                        </a:lnSpc>
                        <a:spcAft>
                          <a:spcPts val="60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R</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enforcer la formation et l’information sur le numérique et son usage auprès des professionnels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339395989"/>
                  </a:ext>
                </a:extLst>
              </a:tr>
              <a:tr h="864096">
                <a:tc>
                  <a:txBody>
                    <a:bodyPr/>
                    <a:lstStyle/>
                    <a:p>
                      <a:pPr>
                        <a:lnSpc>
                          <a:spcPct val="107000"/>
                        </a:lnSpc>
                        <a:spcAft>
                          <a:spcPts val="0"/>
                        </a:spcAft>
                      </a:pPr>
                      <a:r>
                        <a:rPr lang="fr-F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8</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just">
                        <a:lnSpc>
                          <a:spcPct val="107000"/>
                        </a:lnSpc>
                        <a:spcAft>
                          <a:spcPts val="60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D</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évelopper l’appétence des usagers et patients au numérique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88624426"/>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433086051"/>
              </p:ext>
            </p:extLst>
          </p:nvPr>
        </p:nvGraphicFramePr>
        <p:xfrm>
          <a:off x="611560" y="2204864"/>
          <a:ext cx="8145555" cy="446156"/>
        </p:xfrm>
        <a:graphic>
          <a:graphicData uri="http://schemas.openxmlformats.org/drawingml/2006/table">
            <a:tbl>
              <a:tblPr firstRow="1" firstCol="1" bandRow="1"/>
              <a:tblGrid>
                <a:gridCol w="2269119">
                  <a:extLst>
                    <a:ext uri="{9D8B030D-6E8A-4147-A177-3AD203B41FA5}">
                      <a16:colId xmlns:a16="http://schemas.microsoft.com/office/drawing/2014/main" val="2015009521"/>
                    </a:ext>
                  </a:extLst>
                </a:gridCol>
                <a:gridCol w="816882">
                  <a:extLst>
                    <a:ext uri="{9D8B030D-6E8A-4147-A177-3AD203B41FA5}">
                      <a16:colId xmlns:a16="http://schemas.microsoft.com/office/drawing/2014/main" val="1669548299"/>
                    </a:ext>
                  </a:extLst>
                </a:gridCol>
                <a:gridCol w="5059554">
                  <a:extLst>
                    <a:ext uri="{9D8B030D-6E8A-4147-A177-3AD203B41FA5}">
                      <a16:colId xmlns:a16="http://schemas.microsoft.com/office/drawing/2014/main" val="2588361276"/>
                    </a:ext>
                  </a:extLst>
                </a:gridCol>
              </a:tblGrid>
              <a:tr h="446156">
                <a:tc>
                  <a:txBody>
                    <a:bodyPr/>
                    <a:lstStyle/>
                    <a:p>
                      <a:pPr algn="ctr">
                        <a:lnSpc>
                          <a:spcPct val="107000"/>
                        </a:lnSpc>
                        <a:spcAft>
                          <a:spcPts val="0"/>
                        </a:spcAft>
                      </a:pPr>
                      <a:r>
                        <a:rPr lang="fr-FR" sz="20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Leviers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5696"/>
                      </a:solidFill>
                      <a:prstDash val="solid"/>
                      <a:round/>
                      <a:headEnd type="none" w="med" len="med"/>
                      <a:tailEnd type="none" w="med" len="med"/>
                    </a:lnT>
                    <a:lnB w="19050" cap="flat" cmpd="sng" algn="ctr">
                      <a:solidFill>
                        <a:srgbClr val="005696"/>
                      </a:solidFill>
                      <a:prstDash val="solid"/>
                      <a:round/>
                      <a:headEnd type="none" w="med" len="med"/>
                      <a:tailEnd type="none" w="med" len="med"/>
                    </a:lnB>
                  </a:tcPr>
                </a:tc>
                <a:tc>
                  <a:txBody>
                    <a:bodyPr/>
                    <a:lstStyle/>
                    <a:p>
                      <a:pPr algn="ctr">
                        <a:lnSpc>
                          <a:spcPct val="107000"/>
                        </a:lnSpc>
                        <a:spcAft>
                          <a:spcPts val="0"/>
                        </a:spcAft>
                      </a:pPr>
                      <a:r>
                        <a:rPr lang="fr-FR" sz="2000" b="1" dirty="0">
                          <a:solidFill>
                            <a:schemeClr val="accent5">
                              <a:lumMod val="75000"/>
                            </a:schemeClr>
                          </a:solidFill>
                          <a:effectLst/>
                          <a:latin typeface="Carlito" panose="020F0502020204030204" pitchFamily="34" charset="0"/>
                          <a:ea typeface="Times New Roman" panose="02020603050405020304" pitchFamily="18" charset="0"/>
                          <a:cs typeface="Times New Roman" panose="02020603050405020304" pitchFamily="18" charset="0"/>
                        </a:rPr>
                        <a:t>N°</a:t>
                      </a:r>
                      <a:endParaRPr lang="fr-FR" sz="20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4472C4"/>
                      </a:solidFill>
                      <a:prstDash val="solid"/>
                      <a:round/>
                      <a:headEnd type="none" w="med" len="med"/>
                      <a:tailEnd type="none" w="med" len="med"/>
                    </a:lnT>
                    <a:lnB w="19050" cap="flat" cmpd="sng" algn="ctr">
                      <a:solidFill>
                        <a:srgbClr val="005696"/>
                      </a:solidFill>
                      <a:prstDash val="solid"/>
                      <a:round/>
                      <a:headEnd type="none" w="med" len="med"/>
                      <a:tailEnd type="none" w="med" len="med"/>
                    </a:lnB>
                  </a:tcPr>
                </a:tc>
                <a:tc>
                  <a:txBody>
                    <a:bodyPr/>
                    <a:lstStyle/>
                    <a:p>
                      <a:pPr algn="ctr">
                        <a:lnSpc>
                          <a:spcPct val="107000"/>
                        </a:lnSpc>
                        <a:spcAft>
                          <a:spcPts val="0"/>
                        </a:spcAft>
                      </a:pPr>
                      <a:r>
                        <a:rPr lang="fr-FR" sz="2000" b="1" dirty="0">
                          <a:solidFill>
                            <a:schemeClr val="accent5">
                              <a:lumMod val="75000"/>
                            </a:schemeClr>
                          </a:solidFill>
                          <a:effectLst/>
                          <a:latin typeface="Carlito" panose="020F0502020204030204" pitchFamily="34" charset="0"/>
                          <a:ea typeface="Times New Roman" panose="02020603050405020304" pitchFamily="18" charset="0"/>
                          <a:cs typeface="Times New Roman" panose="02020603050405020304" pitchFamily="18" charset="0"/>
                        </a:rPr>
                        <a:t>Engagements</a:t>
                      </a:r>
                      <a:endParaRPr lang="fr-FR" sz="20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4472C4"/>
                      </a:solidFill>
                      <a:prstDash val="solid"/>
                      <a:round/>
                      <a:headEnd type="none" w="med" len="med"/>
                      <a:tailEnd type="none" w="med" len="med"/>
                    </a:lnT>
                    <a:lnB w="19050" cap="flat" cmpd="sng" algn="ctr">
                      <a:solidFill>
                        <a:srgbClr val="005696"/>
                      </a:solidFill>
                      <a:prstDash val="solid"/>
                      <a:round/>
                      <a:headEnd type="none" w="med" len="med"/>
                      <a:tailEnd type="none" w="med" len="med"/>
                    </a:lnB>
                  </a:tcPr>
                </a:tc>
                <a:extLst>
                  <a:ext uri="{0D108BD9-81ED-4DB2-BD59-A6C34878D82A}">
                    <a16:rowId xmlns:a16="http://schemas.microsoft.com/office/drawing/2014/main" val="87613667"/>
                  </a:ext>
                </a:extLst>
              </a:tr>
            </a:tbl>
          </a:graphicData>
        </a:graphic>
      </p:graphicFrame>
      <p:sp>
        <p:nvSpPr>
          <p:cNvPr id="8" name="Rectangle 7"/>
          <p:cNvSpPr/>
          <p:nvPr/>
        </p:nvSpPr>
        <p:spPr>
          <a:xfrm>
            <a:off x="2159224" y="1103897"/>
            <a:ext cx="6984776" cy="584775"/>
          </a:xfrm>
          <a:prstGeom prst="rect">
            <a:avLst/>
          </a:prstGeom>
        </p:spPr>
        <p:txBody>
          <a:bodyPr wrap="square">
            <a:spAutoFit/>
          </a:bodyPr>
          <a:lstStyle/>
          <a:p>
            <a:pPr lvl="0" algn="ctr"/>
            <a:r>
              <a:rPr lang="fr-FR" sz="3200" b="1" dirty="0" smtClean="0">
                <a:solidFill>
                  <a:srgbClr val="4472C4">
                    <a:lumMod val="75000"/>
                  </a:srgbClr>
                </a:solidFill>
              </a:rPr>
              <a:t>HOP’</a:t>
            </a:r>
            <a:r>
              <a:rPr lang="fr-FR" sz="3200" b="1" dirty="0" smtClean="0">
                <a:solidFill>
                  <a:srgbClr val="CC0066"/>
                </a:solidFill>
              </a:rPr>
              <a:t>EN </a:t>
            </a:r>
            <a:r>
              <a:rPr lang="fr-FR" sz="3200" b="1" dirty="0" smtClean="0">
                <a:solidFill>
                  <a:schemeClr val="accent5">
                    <a:lumMod val="75000"/>
                  </a:schemeClr>
                </a:solidFill>
              </a:rPr>
              <a:t>: 7 leviers d’accompagnement</a:t>
            </a:r>
            <a:endParaRPr lang="fr-FR" sz="3200" b="1" dirty="0">
              <a:solidFill>
                <a:schemeClr val="accent5">
                  <a:lumMod val="75000"/>
                </a:schemeClr>
              </a:solidFill>
            </a:endParaRPr>
          </a:p>
        </p:txBody>
      </p:sp>
    </p:spTree>
    <p:extLst>
      <p:ext uri="{BB962C8B-B14F-4D97-AF65-F5344CB8AC3E}">
        <p14:creationId xmlns:p14="http://schemas.microsoft.com/office/powerpoint/2010/main" val="858578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224" y="1103897"/>
            <a:ext cx="6984776" cy="584775"/>
          </a:xfrm>
          <a:prstGeom prst="rect">
            <a:avLst/>
          </a:prstGeom>
        </p:spPr>
        <p:txBody>
          <a:bodyPr wrap="square">
            <a:spAutoFit/>
          </a:bodyPr>
          <a:lstStyle/>
          <a:p>
            <a:pPr lvl="0" algn="ctr"/>
            <a:r>
              <a:rPr lang="fr-FR" sz="3200" b="1" dirty="0" smtClean="0">
                <a:solidFill>
                  <a:srgbClr val="4472C4">
                    <a:lumMod val="75000"/>
                  </a:srgbClr>
                </a:solidFill>
              </a:rPr>
              <a:t>HOP’</a:t>
            </a:r>
            <a:r>
              <a:rPr lang="fr-FR" sz="3200" b="1" dirty="0" smtClean="0">
                <a:solidFill>
                  <a:srgbClr val="CC0066"/>
                </a:solidFill>
              </a:rPr>
              <a:t>EN </a:t>
            </a:r>
            <a:r>
              <a:rPr lang="fr-FR" sz="3200" b="1" dirty="0" smtClean="0">
                <a:solidFill>
                  <a:schemeClr val="accent5">
                    <a:lumMod val="75000"/>
                  </a:schemeClr>
                </a:solidFill>
              </a:rPr>
              <a:t>: 7 leviers d’accompagnement</a:t>
            </a:r>
            <a:endParaRPr lang="fr-FR" sz="3200" b="1" dirty="0">
              <a:solidFill>
                <a:schemeClr val="accent5">
                  <a:lumMod val="75000"/>
                </a:schemeClr>
              </a:solidFill>
            </a:endParaRPr>
          </a:p>
        </p:txBody>
      </p:sp>
      <p:grpSp>
        <p:nvGrpSpPr>
          <p:cNvPr id="3" name="Groupe 2"/>
          <p:cNvGrpSpPr/>
          <p:nvPr/>
        </p:nvGrpSpPr>
        <p:grpSpPr>
          <a:xfrm>
            <a:off x="210491" y="1103897"/>
            <a:ext cx="1810071" cy="601635"/>
            <a:chOff x="2101170" y="428977"/>
            <a:chExt cx="1894768" cy="621224"/>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149" y="457821"/>
              <a:ext cx="679092" cy="37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170" y="428977"/>
              <a:ext cx="1123068" cy="402391"/>
            </a:xfrm>
            <a:prstGeom prst="rect">
              <a:avLst/>
            </a:prstGeom>
          </p:spPr>
        </p:pic>
        <p:sp>
          <p:nvSpPr>
            <p:cNvPr id="6" name="Rectangle 5"/>
            <p:cNvSpPr/>
            <p:nvPr/>
          </p:nvSpPr>
          <p:spPr>
            <a:xfrm>
              <a:off x="2101170" y="788591"/>
              <a:ext cx="1894768" cy="261610"/>
            </a:xfrm>
            <a:prstGeom prst="rect">
              <a:avLst/>
            </a:prstGeom>
          </p:spPr>
          <p:txBody>
            <a:bodyPr wrap="square">
              <a:spAutoFit/>
            </a:bodyPr>
            <a:lstStyle/>
            <a:p>
              <a:pPr algn="ctr"/>
              <a:r>
                <a:rPr lang="fr-FR" sz="1100" dirty="0" smtClean="0">
                  <a:solidFill>
                    <a:srgbClr val="0070C0"/>
                  </a:solidFill>
                  <a:latin typeface="Arial Narrow" panose="020B0606020202030204" pitchFamily="34" charset="0"/>
                </a:rPr>
                <a:t>Action 19  du Virage numérique</a:t>
              </a:r>
              <a:endParaRPr lang="fr-FR" sz="1050" dirty="0">
                <a:latin typeface="Arial Narrow" panose="020B0606020202030204" pitchFamily="34" charset="0"/>
              </a:endParaRPr>
            </a:p>
          </p:txBody>
        </p:sp>
      </p:grpSp>
      <p:graphicFrame>
        <p:nvGraphicFramePr>
          <p:cNvPr id="7" name="Tableau 6"/>
          <p:cNvGraphicFramePr>
            <a:graphicFrameLocks noGrp="1"/>
          </p:cNvGraphicFramePr>
          <p:nvPr/>
        </p:nvGraphicFramePr>
        <p:xfrm>
          <a:off x="628650" y="1825625"/>
          <a:ext cx="8145555" cy="446156"/>
        </p:xfrm>
        <a:graphic>
          <a:graphicData uri="http://schemas.openxmlformats.org/drawingml/2006/table">
            <a:tbl>
              <a:tblPr firstRow="1" firstCol="1" bandRow="1"/>
              <a:tblGrid>
                <a:gridCol w="2269119">
                  <a:extLst>
                    <a:ext uri="{9D8B030D-6E8A-4147-A177-3AD203B41FA5}">
                      <a16:colId xmlns:a16="http://schemas.microsoft.com/office/drawing/2014/main" val="2190429351"/>
                    </a:ext>
                  </a:extLst>
                </a:gridCol>
                <a:gridCol w="816882">
                  <a:extLst>
                    <a:ext uri="{9D8B030D-6E8A-4147-A177-3AD203B41FA5}">
                      <a16:colId xmlns:a16="http://schemas.microsoft.com/office/drawing/2014/main" val="1577908426"/>
                    </a:ext>
                  </a:extLst>
                </a:gridCol>
                <a:gridCol w="5059554">
                  <a:extLst>
                    <a:ext uri="{9D8B030D-6E8A-4147-A177-3AD203B41FA5}">
                      <a16:colId xmlns:a16="http://schemas.microsoft.com/office/drawing/2014/main" val="1858563854"/>
                    </a:ext>
                  </a:extLst>
                </a:gridCol>
              </a:tblGrid>
              <a:tr h="446156">
                <a:tc>
                  <a:txBody>
                    <a:bodyPr/>
                    <a:lstStyle/>
                    <a:p>
                      <a:pPr algn="ctr">
                        <a:lnSpc>
                          <a:spcPct val="107000"/>
                        </a:lnSpc>
                        <a:spcAft>
                          <a:spcPts val="0"/>
                        </a:spcAft>
                      </a:pPr>
                      <a:r>
                        <a:rPr lang="fr-FR" sz="20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Leviers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5696"/>
                      </a:solidFill>
                      <a:prstDash val="solid"/>
                      <a:round/>
                      <a:headEnd type="none" w="med" len="med"/>
                      <a:tailEnd type="none" w="med" len="med"/>
                    </a:lnT>
                    <a:lnB w="19050" cap="flat" cmpd="sng" algn="ctr">
                      <a:solidFill>
                        <a:srgbClr val="005696"/>
                      </a:solidFill>
                      <a:prstDash val="solid"/>
                      <a:round/>
                      <a:headEnd type="none" w="med" len="med"/>
                      <a:tailEnd type="none" w="med" len="med"/>
                    </a:lnB>
                  </a:tcPr>
                </a:tc>
                <a:tc>
                  <a:txBody>
                    <a:bodyPr/>
                    <a:lstStyle/>
                    <a:p>
                      <a:pPr algn="ctr">
                        <a:lnSpc>
                          <a:spcPct val="107000"/>
                        </a:lnSpc>
                        <a:spcAft>
                          <a:spcPts val="0"/>
                        </a:spcAft>
                      </a:pPr>
                      <a:r>
                        <a:rPr lang="fr-FR" sz="2000" b="1" dirty="0">
                          <a:solidFill>
                            <a:schemeClr val="accent5">
                              <a:lumMod val="75000"/>
                            </a:schemeClr>
                          </a:solidFill>
                          <a:effectLst/>
                          <a:latin typeface="Carlito" panose="020F0502020204030204" pitchFamily="34" charset="0"/>
                          <a:ea typeface="Times New Roman" panose="02020603050405020304" pitchFamily="18" charset="0"/>
                          <a:cs typeface="Times New Roman" panose="02020603050405020304" pitchFamily="18" charset="0"/>
                        </a:rPr>
                        <a:t>N°</a:t>
                      </a:r>
                      <a:endParaRPr lang="fr-FR" sz="20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4472C4"/>
                      </a:solidFill>
                      <a:prstDash val="solid"/>
                      <a:round/>
                      <a:headEnd type="none" w="med" len="med"/>
                      <a:tailEnd type="none" w="med" len="med"/>
                    </a:lnT>
                    <a:lnB w="19050" cap="flat" cmpd="sng" algn="ctr">
                      <a:solidFill>
                        <a:srgbClr val="005696"/>
                      </a:solidFill>
                      <a:prstDash val="solid"/>
                      <a:round/>
                      <a:headEnd type="none" w="med" len="med"/>
                      <a:tailEnd type="none" w="med" len="med"/>
                    </a:lnB>
                  </a:tcPr>
                </a:tc>
                <a:tc>
                  <a:txBody>
                    <a:bodyPr/>
                    <a:lstStyle/>
                    <a:p>
                      <a:pPr algn="ctr">
                        <a:lnSpc>
                          <a:spcPct val="107000"/>
                        </a:lnSpc>
                        <a:spcAft>
                          <a:spcPts val="0"/>
                        </a:spcAft>
                      </a:pPr>
                      <a:r>
                        <a:rPr lang="fr-FR" sz="2000" b="1" dirty="0">
                          <a:solidFill>
                            <a:schemeClr val="accent5">
                              <a:lumMod val="75000"/>
                            </a:schemeClr>
                          </a:solidFill>
                          <a:effectLst/>
                          <a:latin typeface="Carlito" panose="020F0502020204030204" pitchFamily="34" charset="0"/>
                          <a:ea typeface="Times New Roman" panose="02020603050405020304" pitchFamily="18" charset="0"/>
                          <a:cs typeface="Times New Roman" panose="02020603050405020304" pitchFamily="18" charset="0"/>
                        </a:rPr>
                        <a:t>Engagements</a:t>
                      </a:r>
                      <a:endParaRPr lang="fr-FR" sz="20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4472C4"/>
                      </a:solidFill>
                      <a:prstDash val="solid"/>
                      <a:round/>
                      <a:headEnd type="none" w="med" len="med"/>
                      <a:tailEnd type="none" w="med" len="med"/>
                    </a:lnT>
                    <a:lnB w="19050" cap="flat" cmpd="sng" algn="ctr">
                      <a:solidFill>
                        <a:srgbClr val="005696"/>
                      </a:solidFill>
                      <a:prstDash val="solid"/>
                      <a:round/>
                      <a:headEnd type="none" w="med" len="med"/>
                      <a:tailEnd type="none" w="med" len="med"/>
                    </a:lnB>
                  </a:tcPr>
                </a:tc>
                <a:extLst>
                  <a:ext uri="{0D108BD9-81ED-4DB2-BD59-A6C34878D82A}">
                    <a16:rowId xmlns:a16="http://schemas.microsoft.com/office/drawing/2014/main" val="3807349036"/>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1507135484"/>
              </p:ext>
            </p:extLst>
          </p:nvPr>
        </p:nvGraphicFramePr>
        <p:xfrm>
          <a:off x="628649" y="2391873"/>
          <a:ext cx="8145555" cy="4205476"/>
        </p:xfrm>
        <a:graphic>
          <a:graphicData uri="http://schemas.openxmlformats.org/drawingml/2006/table">
            <a:tbl>
              <a:tblPr firstRow="1" firstCol="1" bandRow="1"/>
              <a:tblGrid>
                <a:gridCol w="2269119">
                  <a:extLst>
                    <a:ext uri="{9D8B030D-6E8A-4147-A177-3AD203B41FA5}">
                      <a16:colId xmlns:a16="http://schemas.microsoft.com/office/drawing/2014/main" val="1426817301"/>
                    </a:ext>
                  </a:extLst>
                </a:gridCol>
                <a:gridCol w="816883">
                  <a:extLst>
                    <a:ext uri="{9D8B030D-6E8A-4147-A177-3AD203B41FA5}">
                      <a16:colId xmlns:a16="http://schemas.microsoft.com/office/drawing/2014/main" val="431622894"/>
                    </a:ext>
                  </a:extLst>
                </a:gridCol>
                <a:gridCol w="5059553">
                  <a:extLst>
                    <a:ext uri="{9D8B030D-6E8A-4147-A177-3AD203B41FA5}">
                      <a16:colId xmlns:a16="http://schemas.microsoft.com/office/drawing/2014/main" val="2790746283"/>
                    </a:ext>
                  </a:extLst>
                </a:gridCol>
              </a:tblGrid>
              <a:tr h="1146948">
                <a:tc>
                  <a:txBody>
                    <a:bodyPr/>
                    <a:lstStyle/>
                    <a:p>
                      <a:pPr algn="ctr">
                        <a:lnSpc>
                          <a:spcPct val="107000"/>
                        </a:lnSpc>
                        <a:spcAft>
                          <a:spcPts val="60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Levier 3</a:t>
                      </a: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9</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just">
                        <a:lnSpc>
                          <a:spcPct val="107000"/>
                        </a:lnSpc>
                        <a:spcAft>
                          <a:spcPts val="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A</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méliorer le référencement des éditeurs de logiciels et intégrateurs du marché de la santé à travers RELIMS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831488146"/>
                  </a:ext>
                </a:extLst>
              </a:tr>
              <a:tr h="1146948">
                <a:tc>
                  <a:txBody>
                    <a:bodyPr/>
                    <a:lstStyle/>
                    <a:p>
                      <a:pPr algn="ctr">
                        <a:lnSpc>
                          <a:spcPct val="107000"/>
                        </a:lnSpc>
                        <a:spcAft>
                          <a:spcPts val="0"/>
                        </a:spcAft>
                      </a:pPr>
                      <a:r>
                        <a:rPr lang="fr-FR" sz="24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Partenaires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fr-FR" sz="2000" b="1" kern="120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10</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just">
                        <a:lnSpc>
                          <a:spcPct val="107000"/>
                        </a:lnSpc>
                        <a:spcAft>
                          <a:spcPts val="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R</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enforcer l’homologation des solutions informatiques hospitalières à travers le label «</a:t>
                      </a:r>
                      <a:r>
                        <a:rPr lang="fr-FR" sz="1800" dirty="0">
                          <a:solidFill>
                            <a:srgbClr val="005696"/>
                          </a:solidFill>
                          <a:effectLst/>
                          <a:latin typeface="Calibri" panose="020F0502020204030204" pitchFamily="34" charset="0"/>
                          <a:ea typeface="Times New Roman" panose="02020603050405020304" pitchFamily="18" charset="0"/>
                          <a:cs typeface="Calibri" panose="020F0502020204030204" pitchFamily="34" charset="0"/>
                        </a:rPr>
                        <a:t> </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Qualité Hôpital Numérique</a:t>
                      </a:r>
                      <a:r>
                        <a:rPr lang="fr-FR" sz="1800" dirty="0">
                          <a:solidFill>
                            <a:srgbClr val="005696"/>
                          </a:solidFill>
                          <a:effectLst/>
                          <a:latin typeface="Calibri" panose="020F0502020204030204" pitchFamily="34" charset="0"/>
                          <a:ea typeface="Times New Roman" panose="02020603050405020304" pitchFamily="18" charset="0"/>
                          <a:cs typeface="Calibri" panose="020F0502020204030204" pitchFamily="34" charset="0"/>
                        </a:rPr>
                        <a:t> </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377626980"/>
                  </a:ext>
                </a:extLst>
              </a:tr>
              <a:tr h="764632">
                <a:tc>
                  <a:txBody>
                    <a:bodyPr/>
                    <a:lstStyle/>
                    <a:p>
                      <a:pPr>
                        <a:lnSpc>
                          <a:spcPct val="107000"/>
                        </a:lnSpc>
                        <a:spcAft>
                          <a:spcPts val="0"/>
                        </a:spcAft>
                      </a:pPr>
                      <a:r>
                        <a:rPr lang="fr-F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11</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just">
                        <a:lnSpc>
                          <a:spcPct val="107000"/>
                        </a:lnSpc>
                        <a:spcAft>
                          <a:spcPts val="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P</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articiper au déploiement du cadre d’urbanisation nationale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765247623"/>
                  </a:ext>
                </a:extLst>
              </a:tr>
              <a:tr h="1146948">
                <a:tc>
                  <a:txBody>
                    <a:bodyPr/>
                    <a:lstStyle/>
                    <a:p>
                      <a:pPr>
                        <a:lnSpc>
                          <a:spcPct val="107000"/>
                        </a:lnSpc>
                        <a:spcAft>
                          <a:spcPts val="0"/>
                        </a:spcAft>
                      </a:pPr>
                      <a:r>
                        <a:rPr lang="fr-F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12</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just">
                        <a:lnSpc>
                          <a:spcPct val="107000"/>
                        </a:lnSpc>
                        <a:spcAft>
                          <a:spcPts val="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C</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ontribuer au déploiement de standards et référentiels nationaux et à l’interopérabilité (technique et sémantique)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192002861"/>
                  </a:ext>
                </a:extLst>
              </a:tr>
            </a:tbl>
          </a:graphicData>
        </a:graphic>
      </p:graphicFrame>
    </p:spTree>
    <p:extLst>
      <p:ext uri="{BB962C8B-B14F-4D97-AF65-F5344CB8AC3E}">
        <p14:creationId xmlns:p14="http://schemas.microsoft.com/office/powerpoint/2010/main" val="82576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224" y="1103897"/>
            <a:ext cx="6984776" cy="584775"/>
          </a:xfrm>
          <a:prstGeom prst="rect">
            <a:avLst/>
          </a:prstGeom>
        </p:spPr>
        <p:txBody>
          <a:bodyPr wrap="square">
            <a:spAutoFit/>
          </a:bodyPr>
          <a:lstStyle/>
          <a:p>
            <a:pPr lvl="0" algn="ctr"/>
            <a:r>
              <a:rPr lang="fr-FR" sz="3200" b="1" dirty="0" smtClean="0">
                <a:solidFill>
                  <a:srgbClr val="4472C4">
                    <a:lumMod val="75000"/>
                  </a:srgbClr>
                </a:solidFill>
              </a:rPr>
              <a:t>HOP’</a:t>
            </a:r>
            <a:r>
              <a:rPr lang="fr-FR" sz="3200" b="1" dirty="0" smtClean="0">
                <a:solidFill>
                  <a:srgbClr val="CC0066"/>
                </a:solidFill>
              </a:rPr>
              <a:t>EN </a:t>
            </a:r>
            <a:r>
              <a:rPr lang="fr-FR" sz="3200" b="1" dirty="0" smtClean="0">
                <a:solidFill>
                  <a:schemeClr val="accent5">
                    <a:lumMod val="75000"/>
                  </a:schemeClr>
                </a:solidFill>
              </a:rPr>
              <a:t>: 7 leviers d’accompagnement</a:t>
            </a:r>
            <a:endParaRPr lang="fr-FR" sz="3200" b="1" dirty="0">
              <a:solidFill>
                <a:schemeClr val="accent5">
                  <a:lumMod val="75000"/>
                </a:schemeClr>
              </a:solidFill>
            </a:endParaRPr>
          </a:p>
        </p:txBody>
      </p:sp>
      <p:grpSp>
        <p:nvGrpSpPr>
          <p:cNvPr id="3" name="Groupe 2"/>
          <p:cNvGrpSpPr/>
          <p:nvPr/>
        </p:nvGrpSpPr>
        <p:grpSpPr>
          <a:xfrm>
            <a:off x="210491" y="1103897"/>
            <a:ext cx="1810071" cy="601635"/>
            <a:chOff x="2101170" y="428977"/>
            <a:chExt cx="1894768" cy="621224"/>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149" y="457821"/>
              <a:ext cx="679092" cy="37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170" y="428977"/>
              <a:ext cx="1123068" cy="402391"/>
            </a:xfrm>
            <a:prstGeom prst="rect">
              <a:avLst/>
            </a:prstGeom>
          </p:spPr>
        </p:pic>
        <p:sp>
          <p:nvSpPr>
            <p:cNvPr id="6" name="Rectangle 5"/>
            <p:cNvSpPr/>
            <p:nvPr/>
          </p:nvSpPr>
          <p:spPr>
            <a:xfrm>
              <a:off x="2101170" y="788591"/>
              <a:ext cx="1894768" cy="261610"/>
            </a:xfrm>
            <a:prstGeom prst="rect">
              <a:avLst/>
            </a:prstGeom>
          </p:spPr>
          <p:txBody>
            <a:bodyPr wrap="square">
              <a:spAutoFit/>
            </a:bodyPr>
            <a:lstStyle/>
            <a:p>
              <a:pPr algn="ctr"/>
              <a:r>
                <a:rPr lang="fr-FR" sz="1100" dirty="0" smtClean="0">
                  <a:solidFill>
                    <a:srgbClr val="0070C0"/>
                  </a:solidFill>
                  <a:latin typeface="Arial Narrow" panose="020B0606020202030204" pitchFamily="34" charset="0"/>
                </a:rPr>
                <a:t>Action 19  du Virage numérique</a:t>
              </a:r>
              <a:endParaRPr lang="fr-FR" sz="1050" dirty="0">
                <a:latin typeface="Arial Narrow" panose="020B0606020202030204" pitchFamily="34" charset="0"/>
              </a:endParaRPr>
            </a:p>
          </p:txBody>
        </p:sp>
      </p:grpSp>
      <p:graphicFrame>
        <p:nvGraphicFramePr>
          <p:cNvPr id="7" name="Tableau 6"/>
          <p:cNvGraphicFramePr>
            <a:graphicFrameLocks noGrp="1"/>
          </p:cNvGraphicFramePr>
          <p:nvPr/>
        </p:nvGraphicFramePr>
        <p:xfrm>
          <a:off x="628650" y="1825625"/>
          <a:ext cx="8145555" cy="446156"/>
        </p:xfrm>
        <a:graphic>
          <a:graphicData uri="http://schemas.openxmlformats.org/drawingml/2006/table">
            <a:tbl>
              <a:tblPr firstRow="1" firstCol="1" bandRow="1"/>
              <a:tblGrid>
                <a:gridCol w="2269119">
                  <a:extLst>
                    <a:ext uri="{9D8B030D-6E8A-4147-A177-3AD203B41FA5}">
                      <a16:colId xmlns:a16="http://schemas.microsoft.com/office/drawing/2014/main" val="2190429351"/>
                    </a:ext>
                  </a:extLst>
                </a:gridCol>
                <a:gridCol w="816882">
                  <a:extLst>
                    <a:ext uri="{9D8B030D-6E8A-4147-A177-3AD203B41FA5}">
                      <a16:colId xmlns:a16="http://schemas.microsoft.com/office/drawing/2014/main" val="1577908426"/>
                    </a:ext>
                  </a:extLst>
                </a:gridCol>
                <a:gridCol w="5059554">
                  <a:extLst>
                    <a:ext uri="{9D8B030D-6E8A-4147-A177-3AD203B41FA5}">
                      <a16:colId xmlns:a16="http://schemas.microsoft.com/office/drawing/2014/main" val="1858563854"/>
                    </a:ext>
                  </a:extLst>
                </a:gridCol>
              </a:tblGrid>
              <a:tr h="446156">
                <a:tc>
                  <a:txBody>
                    <a:bodyPr/>
                    <a:lstStyle/>
                    <a:p>
                      <a:pPr algn="ctr">
                        <a:lnSpc>
                          <a:spcPct val="107000"/>
                        </a:lnSpc>
                        <a:spcAft>
                          <a:spcPts val="0"/>
                        </a:spcAft>
                      </a:pPr>
                      <a:r>
                        <a:rPr lang="fr-FR" sz="20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Leviers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5696"/>
                      </a:solidFill>
                      <a:prstDash val="solid"/>
                      <a:round/>
                      <a:headEnd type="none" w="med" len="med"/>
                      <a:tailEnd type="none" w="med" len="med"/>
                    </a:lnT>
                    <a:lnB w="19050" cap="flat" cmpd="sng" algn="ctr">
                      <a:solidFill>
                        <a:srgbClr val="005696"/>
                      </a:solidFill>
                      <a:prstDash val="solid"/>
                      <a:round/>
                      <a:headEnd type="none" w="med" len="med"/>
                      <a:tailEnd type="none" w="med" len="med"/>
                    </a:lnB>
                  </a:tcPr>
                </a:tc>
                <a:tc>
                  <a:txBody>
                    <a:bodyPr/>
                    <a:lstStyle/>
                    <a:p>
                      <a:pPr algn="ctr">
                        <a:lnSpc>
                          <a:spcPct val="107000"/>
                        </a:lnSpc>
                        <a:spcAft>
                          <a:spcPts val="0"/>
                        </a:spcAft>
                      </a:pPr>
                      <a:r>
                        <a:rPr lang="fr-FR" sz="2000" b="1" dirty="0">
                          <a:solidFill>
                            <a:schemeClr val="accent5">
                              <a:lumMod val="75000"/>
                            </a:schemeClr>
                          </a:solidFill>
                          <a:effectLst/>
                          <a:latin typeface="Carlito" panose="020F0502020204030204" pitchFamily="34" charset="0"/>
                          <a:ea typeface="Times New Roman" panose="02020603050405020304" pitchFamily="18" charset="0"/>
                          <a:cs typeface="Times New Roman" panose="02020603050405020304" pitchFamily="18" charset="0"/>
                        </a:rPr>
                        <a:t>N°</a:t>
                      </a:r>
                      <a:endParaRPr lang="fr-FR" sz="20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4472C4"/>
                      </a:solidFill>
                      <a:prstDash val="solid"/>
                      <a:round/>
                      <a:headEnd type="none" w="med" len="med"/>
                      <a:tailEnd type="none" w="med" len="med"/>
                    </a:lnT>
                    <a:lnB w="19050" cap="flat" cmpd="sng" algn="ctr">
                      <a:solidFill>
                        <a:srgbClr val="005696"/>
                      </a:solidFill>
                      <a:prstDash val="solid"/>
                      <a:round/>
                      <a:headEnd type="none" w="med" len="med"/>
                      <a:tailEnd type="none" w="med" len="med"/>
                    </a:lnB>
                  </a:tcPr>
                </a:tc>
                <a:tc>
                  <a:txBody>
                    <a:bodyPr/>
                    <a:lstStyle/>
                    <a:p>
                      <a:pPr algn="ctr">
                        <a:lnSpc>
                          <a:spcPct val="107000"/>
                        </a:lnSpc>
                        <a:spcAft>
                          <a:spcPts val="0"/>
                        </a:spcAft>
                      </a:pPr>
                      <a:r>
                        <a:rPr lang="fr-FR" sz="2000" b="1" dirty="0">
                          <a:solidFill>
                            <a:schemeClr val="accent5">
                              <a:lumMod val="75000"/>
                            </a:schemeClr>
                          </a:solidFill>
                          <a:effectLst/>
                          <a:latin typeface="Carlito" panose="020F0502020204030204" pitchFamily="34" charset="0"/>
                          <a:ea typeface="Times New Roman" panose="02020603050405020304" pitchFamily="18" charset="0"/>
                          <a:cs typeface="Times New Roman" panose="02020603050405020304" pitchFamily="18" charset="0"/>
                        </a:rPr>
                        <a:t>Engagements</a:t>
                      </a:r>
                      <a:endParaRPr lang="fr-FR" sz="20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4472C4"/>
                      </a:solidFill>
                      <a:prstDash val="solid"/>
                      <a:round/>
                      <a:headEnd type="none" w="med" len="med"/>
                      <a:tailEnd type="none" w="med" len="med"/>
                    </a:lnT>
                    <a:lnB w="19050" cap="flat" cmpd="sng" algn="ctr">
                      <a:solidFill>
                        <a:srgbClr val="005696"/>
                      </a:solidFill>
                      <a:prstDash val="solid"/>
                      <a:round/>
                      <a:headEnd type="none" w="med" len="med"/>
                      <a:tailEnd type="none" w="med" len="med"/>
                    </a:lnB>
                  </a:tcPr>
                </a:tc>
                <a:extLst>
                  <a:ext uri="{0D108BD9-81ED-4DB2-BD59-A6C34878D82A}">
                    <a16:rowId xmlns:a16="http://schemas.microsoft.com/office/drawing/2014/main" val="3807349036"/>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1575667502"/>
              </p:ext>
            </p:extLst>
          </p:nvPr>
        </p:nvGraphicFramePr>
        <p:xfrm>
          <a:off x="645581" y="2391874"/>
          <a:ext cx="8128624" cy="1984181"/>
        </p:xfrm>
        <a:graphic>
          <a:graphicData uri="http://schemas.openxmlformats.org/drawingml/2006/table">
            <a:tbl>
              <a:tblPr firstRow="1" firstCol="1" bandRow="1"/>
              <a:tblGrid>
                <a:gridCol w="2264402">
                  <a:extLst>
                    <a:ext uri="{9D8B030D-6E8A-4147-A177-3AD203B41FA5}">
                      <a16:colId xmlns:a16="http://schemas.microsoft.com/office/drawing/2014/main" val="3989695700"/>
                    </a:ext>
                  </a:extLst>
                </a:gridCol>
                <a:gridCol w="815185">
                  <a:extLst>
                    <a:ext uri="{9D8B030D-6E8A-4147-A177-3AD203B41FA5}">
                      <a16:colId xmlns:a16="http://schemas.microsoft.com/office/drawing/2014/main" val="3284927903"/>
                    </a:ext>
                  </a:extLst>
                </a:gridCol>
                <a:gridCol w="5049037">
                  <a:extLst>
                    <a:ext uri="{9D8B030D-6E8A-4147-A177-3AD203B41FA5}">
                      <a16:colId xmlns:a16="http://schemas.microsoft.com/office/drawing/2014/main" val="665620853"/>
                    </a:ext>
                  </a:extLst>
                </a:gridCol>
              </a:tblGrid>
              <a:tr h="1109134">
                <a:tc>
                  <a:txBody>
                    <a:bodyPr/>
                    <a:lstStyle/>
                    <a:p>
                      <a:pPr algn="ctr">
                        <a:lnSpc>
                          <a:spcPct val="107000"/>
                        </a:lnSpc>
                        <a:spcAft>
                          <a:spcPts val="60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Levier 4</a:t>
                      </a:r>
                    </a:p>
                  </a:txBody>
                  <a:tcPr marL="44450" marR="44450" marT="0" marB="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13</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just">
                        <a:lnSpc>
                          <a:spcPct val="107000"/>
                        </a:lnSpc>
                        <a:spcAft>
                          <a:spcPts val="60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O</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rganiser, lancer et suivre le levier financement sur la période 2019 - 2022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a:noFill/>
                    </a:lnB>
                  </a:tcPr>
                </a:tc>
                <a:extLst>
                  <a:ext uri="{0D108BD9-81ED-4DB2-BD59-A6C34878D82A}">
                    <a16:rowId xmlns:a16="http://schemas.microsoft.com/office/drawing/2014/main" val="2787580453"/>
                  </a:ext>
                </a:extLst>
              </a:tr>
              <a:tr h="875047">
                <a:tc>
                  <a:txBody>
                    <a:bodyPr/>
                    <a:lstStyle/>
                    <a:p>
                      <a:pPr algn="ctr">
                        <a:lnSpc>
                          <a:spcPct val="107000"/>
                        </a:lnSpc>
                        <a:spcAft>
                          <a:spcPts val="0"/>
                        </a:spcAft>
                      </a:pPr>
                      <a:r>
                        <a:rPr lang="fr-FR" sz="24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Financement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14</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just">
                        <a:lnSpc>
                          <a:spcPct val="107000"/>
                        </a:lnSpc>
                        <a:spcAft>
                          <a:spcPts val="60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S</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’assurer de la réalité des cibles d’usage déclarées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84051971"/>
                  </a:ext>
                </a:extLst>
              </a:tr>
            </a:tbl>
          </a:graphicData>
        </a:graphic>
      </p:graphicFrame>
      <p:sp>
        <p:nvSpPr>
          <p:cNvPr id="9" name="Rectangle 8"/>
          <p:cNvSpPr/>
          <p:nvPr/>
        </p:nvSpPr>
        <p:spPr>
          <a:xfrm>
            <a:off x="520558" y="4653136"/>
            <a:ext cx="8378669" cy="2062103"/>
          </a:xfrm>
          <a:prstGeom prst="rect">
            <a:avLst/>
          </a:prstGeom>
        </p:spPr>
        <p:txBody>
          <a:bodyPr wrap="square">
            <a:spAutoFit/>
          </a:bodyPr>
          <a:lstStyle/>
          <a:p>
            <a:pPr marL="342900" lvl="0" indent="-342900">
              <a:spcAft>
                <a:spcPts val="1200"/>
              </a:spcAft>
              <a:buFont typeface="Wingdings" panose="05000000000000000000" pitchFamily="2" charset="2"/>
              <a:buChar char="ü"/>
            </a:pPr>
            <a:r>
              <a:rPr lang="fr-FR" dirty="0">
                <a:solidFill>
                  <a:srgbClr val="4F81BD">
                    <a:lumMod val="75000"/>
                  </a:srgbClr>
                </a:solidFill>
                <a:latin typeface="Arial" panose="020B0604020202020204" pitchFamily="34" charset="0"/>
                <a:cs typeface="Arial" panose="020B0604020202020204" pitchFamily="34" charset="0"/>
              </a:rPr>
              <a:t>la feuille de route fixe les </a:t>
            </a:r>
            <a:r>
              <a:rPr lang="fr-FR" b="1" dirty="0">
                <a:solidFill>
                  <a:srgbClr val="4F81BD">
                    <a:lumMod val="75000"/>
                  </a:srgbClr>
                </a:solidFill>
                <a:latin typeface="Arial" panose="020B0604020202020204" pitchFamily="34" charset="0"/>
                <a:cs typeface="Arial" panose="020B0604020202020204" pitchFamily="34" charset="0"/>
              </a:rPr>
              <a:t>priorités</a:t>
            </a:r>
            <a:r>
              <a:rPr lang="fr-FR" dirty="0">
                <a:solidFill>
                  <a:srgbClr val="4F81BD">
                    <a:lumMod val="75000"/>
                  </a:srgbClr>
                </a:solidFill>
                <a:latin typeface="Arial" panose="020B0604020202020204" pitchFamily="34" charset="0"/>
                <a:cs typeface="Arial" panose="020B0604020202020204" pitchFamily="34" charset="0"/>
              </a:rPr>
              <a:t> et les </a:t>
            </a:r>
            <a:r>
              <a:rPr lang="fr-FR" b="1" dirty="0">
                <a:solidFill>
                  <a:srgbClr val="4F81BD">
                    <a:lumMod val="75000"/>
                  </a:srgbClr>
                </a:solidFill>
                <a:latin typeface="Arial" panose="020B0604020202020204" pitchFamily="34" charset="0"/>
                <a:cs typeface="Arial" panose="020B0604020202020204" pitchFamily="34" charset="0"/>
              </a:rPr>
              <a:t>objectifs</a:t>
            </a:r>
            <a:r>
              <a:rPr lang="fr-FR" dirty="0">
                <a:solidFill>
                  <a:srgbClr val="4F81BD">
                    <a:lumMod val="75000"/>
                  </a:srgbClr>
                </a:solidFill>
                <a:latin typeface="Arial" panose="020B0604020202020204" pitchFamily="34" charset="0"/>
                <a:cs typeface="Arial" panose="020B0604020202020204" pitchFamily="34" charset="0"/>
              </a:rPr>
              <a:t> à 5 ans :</a:t>
            </a:r>
          </a:p>
          <a:p>
            <a:pPr marL="800100" lvl="1" indent="-342900">
              <a:buFont typeface="Arial" panose="020B0604020202020204" pitchFamily="34" charset="0"/>
              <a:buChar char="•"/>
            </a:pPr>
            <a:r>
              <a:rPr lang="fr-FR" b="1" dirty="0">
                <a:solidFill>
                  <a:srgbClr val="4F81BD">
                    <a:lumMod val="75000"/>
                  </a:srgbClr>
                </a:solidFill>
                <a:latin typeface="Arial" panose="020B0604020202020204" pitchFamily="34" charset="0"/>
                <a:cs typeface="Arial" panose="020B0604020202020204" pitchFamily="34" charset="0"/>
              </a:rPr>
              <a:t>En matière de sécurité 	</a:t>
            </a:r>
            <a:r>
              <a:rPr lang="fr-FR" dirty="0">
                <a:solidFill>
                  <a:srgbClr val="4F81BD">
                    <a:lumMod val="75000"/>
                  </a:srgbClr>
                </a:solidFill>
                <a:latin typeface="Arial" panose="020B0604020202020204" pitchFamily="34" charset="0"/>
                <a:cs typeface="Arial" panose="020B0604020202020204" pitchFamily="34" charset="0"/>
              </a:rPr>
              <a:t>: prérequis : </a:t>
            </a:r>
            <a:r>
              <a:rPr lang="fr-FR" b="1" dirty="0">
                <a:solidFill>
                  <a:srgbClr val="4F81BD">
                    <a:lumMod val="75000"/>
                  </a:srgbClr>
                </a:solidFill>
                <a:latin typeface="Arial" panose="020B0604020202020204" pitchFamily="34" charset="0"/>
                <a:cs typeface="Arial" panose="020B0604020202020204" pitchFamily="34" charset="0"/>
              </a:rPr>
              <a:t>15 exigences de sécurité</a:t>
            </a:r>
          </a:p>
          <a:p>
            <a:pPr marL="800100" lvl="1" indent="-342900">
              <a:spcAft>
                <a:spcPts val="1200"/>
              </a:spcAft>
              <a:buFont typeface="Arial" panose="020B0604020202020204" pitchFamily="34" charset="0"/>
              <a:buChar char="•"/>
            </a:pPr>
            <a:r>
              <a:rPr lang="fr-FR" b="1" dirty="0">
                <a:solidFill>
                  <a:srgbClr val="4F81BD">
                    <a:lumMod val="75000"/>
                  </a:srgbClr>
                </a:solidFill>
                <a:latin typeface="Arial" panose="020B0604020202020204" pitchFamily="34" charset="0"/>
                <a:cs typeface="Arial" panose="020B0604020202020204" pitchFamily="34" charset="0"/>
              </a:rPr>
              <a:t>En matière d’usage 	</a:t>
            </a:r>
            <a:r>
              <a:rPr lang="fr-FR" dirty="0">
                <a:solidFill>
                  <a:srgbClr val="4F81BD">
                    <a:lumMod val="75000"/>
                  </a:srgbClr>
                </a:solidFill>
                <a:latin typeface="Arial" panose="020B0604020202020204" pitchFamily="34" charset="0"/>
                <a:cs typeface="Arial" panose="020B0604020202020204" pitchFamily="34" charset="0"/>
              </a:rPr>
              <a:t>: domaines prioritaires : </a:t>
            </a:r>
            <a:r>
              <a:rPr lang="fr-FR" b="1" dirty="0">
                <a:solidFill>
                  <a:srgbClr val="4F81BD">
                    <a:lumMod val="75000"/>
                  </a:srgbClr>
                </a:solidFill>
                <a:latin typeface="Arial" panose="020B0604020202020204" pitchFamily="34" charset="0"/>
                <a:cs typeface="Arial" panose="020B0604020202020204" pitchFamily="34" charset="0"/>
              </a:rPr>
              <a:t>26 cibles d’usage</a:t>
            </a:r>
          </a:p>
          <a:p>
            <a:pPr marL="342900" lvl="0" indent="-342900">
              <a:spcAft>
                <a:spcPts val="1200"/>
              </a:spcAft>
              <a:buFont typeface="Wingdings" panose="05000000000000000000" pitchFamily="2" charset="2"/>
              <a:buChar char="ü"/>
            </a:pPr>
            <a:r>
              <a:rPr lang="fr-FR" b="1" dirty="0" smtClean="0">
                <a:solidFill>
                  <a:srgbClr val="4F81BD">
                    <a:lumMod val="75000"/>
                  </a:srgbClr>
                </a:solidFill>
                <a:latin typeface="Arial" panose="020B0604020202020204" pitchFamily="34" charset="0"/>
                <a:cs typeface="Arial" panose="020B0604020202020204" pitchFamily="34" charset="0"/>
              </a:rPr>
              <a:t> </a:t>
            </a:r>
            <a:r>
              <a:rPr lang="fr-FR" b="1" dirty="0" smtClean="0">
                <a:solidFill>
                  <a:srgbClr val="CC0066"/>
                </a:solidFill>
                <a:latin typeface="Arial" panose="020B0604020202020204" pitchFamily="34" charset="0"/>
                <a:cs typeface="Arial" panose="020B0604020202020204" pitchFamily="34" charset="0"/>
              </a:rPr>
              <a:t>420 </a:t>
            </a:r>
            <a:r>
              <a:rPr lang="fr-FR" b="1" dirty="0">
                <a:solidFill>
                  <a:srgbClr val="CC0066"/>
                </a:solidFill>
                <a:latin typeface="Arial" panose="020B0604020202020204" pitchFamily="34" charset="0"/>
                <a:cs typeface="Arial" panose="020B0604020202020204" pitchFamily="34" charset="0"/>
              </a:rPr>
              <a:t>M€ sont consacrés au financement à l’usage</a:t>
            </a:r>
            <a:r>
              <a:rPr lang="fr-FR" dirty="0">
                <a:solidFill>
                  <a:srgbClr val="CC0066"/>
                </a:solidFill>
                <a:latin typeface="Arial" panose="020B0604020202020204" pitchFamily="34" charset="0"/>
                <a:cs typeface="Arial" panose="020B0604020202020204" pitchFamily="34" charset="0"/>
              </a:rPr>
              <a:t> </a:t>
            </a:r>
            <a:r>
              <a:rPr lang="fr-FR" dirty="0">
                <a:solidFill>
                  <a:srgbClr val="4F81BD">
                    <a:lumMod val="75000"/>
                  </a:srgbClr>
                </a:solidFill>
                <a:latin typeface="Arial" panose="020B0604020202020204" pitchFamily="34" charset="0"/>
                <a:cs typeface="Arial" panose="020B0604020202020204" pitchFamily="34" charset="0"/>
              </a:rPr>
              <a:t>des ES qui doivent  s’engager sur l’atteinte des cibles d’un domaine d’usage et les atteindre pour être financés (environ 30 % des ES seront financés)</a:t>
            </a:r>
          </a:p>
        </p:txBody>
      </p:sp>
    </p:spTree>
    <p:extLst>
      <p:ext uri="{BB962C8B-B14F-4D97-AF65-F5344CB8AC3E}">
        <p14:creationId xmlns:p14="http://schemas.microsoft.com/office/powerpoint/2010/main" val="2159569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224" y="1103897"/>
            <a:ext cx="6984776" cy="584775"/>
          </a:xfrm>
          <a:prstGeom prst="rect">
            <a:avLst/>
          </a:prstGeom>
        </p:spPr>
        <p:txBody>
          <a:bodyPr wrap="square">
            <a:spAutoFit/>
          </a:bodyPr>
          <a:lstStyle/>
          <a:p>
            <a:pPr lvl="0" algn="ctr"/>
            <a:r>
              <a:rPr lang="fr-FR" sz="3200" b="1" dirty="0" smtClean="0">
                <a:solidFill>
                  <a:srgbClr val="4472C4">
                    <a:lumMod val="75000"/>
                  </a:srgbClr>
                </a:solidFill>
              </a:rPr>
              <a:t>HOP’</a:t>
            </a:r>
            <a:r>
              <a:rPr lang="fr-FR" sz="3200" b="1" dirty="0" smtClean="0">
                <a:solidFill>
                  <a:srgbClr val="CC0066"/>
                </a:solidFill>
              </a:rPr>
              <a:t>EN </a:t>
            </a:r>
            <a:r>
              <a:rPr lang="fr-FR" sz="3200" b="1" dirty="0" smtClean="0">
                <a:solidFill>
                  <a:schemeClr val="accent5">
                    <a:lumMod val="75000"/>
                  </a:schemeClr>
                </a:solidFill>
              </a:rPr>
              <a:t>: 7 leviers d’accompagnement</a:t>
            </a:r>
            <a:endParaRPr lang="fr-FR" sz="3200" b="1" dirty="0">
              <a:solidFill>
                <a:schemeClr val="accent5">
                  <a:lumMod val="75000"/>
                </a:schemeClr>
              </a:solidFill>
            </a:endParaRPr>
          </a:p>
        </p:txBody>
      </p:sp>
      <p:grpSp>
        <p:nvGrpSpPr>
          <p:cNvPr id="3" name="Groupe 2"/>
          <p:cNvGrpSpPr/>
          <p:nvPr/>
        </p:nvGrpSpPr>
        <p:grpSpPr>
          <a:xfrm>
            <a:off x="210491" y="1103897"/>
            <a:ext cx="1810071" cy="601635"/>
            <a:chOff x="2101170" y="428977"/>
            <a:chExt cx="1894768" cy="621224"/>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149" y="457821"/>
              <a:ext cx="679092" cy="37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170" y="428977"/>
              <a:ext cx="1123068" cy="402391"/>
            </a:xfrm>
            <a:prstGeom prst="rect">
              <a:avLst/>
            </a:prstGeom>
          </p:spPr>
        </p:pic>
        <p:sp>
          <p:nvSpPr>
            <p:cNvPr id="6" name="Rectangle 5"/>
            <p:cNvSpPr/>
            <p:nvPr/>
          </p:nvSpPr>
          <p:spPr>
            <a:xfrm>
              <a:off x="2101170" y="788591"/>
              <a:ext cx="1894768" cy="261610"/>
            </a:xfrm>
            <a:prstGeom prst="rect">
              <a:avLst/>
            </a:prstGeom>
          </p:spPr>
          <p:txBody>
            <a:bodyPr wrap="square">
              <a:spAutoFit/>
            </a:bodyPr>
            <a:lstStyle/>
            <a:p>
              <a:pPr algn="ctr"/>
              <a:r>
                <a:rPr lang="fr-FR" sz="1100" dirty="0" smtClean="0">
                  <a:solidFill>
                    <a:srgbClr val="0070C0"/>
                  </a:solidFill>
                  <a:latin typeface="Arial Narrow" panose="020B0606020202030204" pitchFamily="34" charset="0"/>
                </a:rPr>
                <a:t>Action 19  du Virage numérique</a:t>
              </a:r>
              <a:endParaRPr lang="fr-FR" sz="1050" dirty="0">
                <a:latin typeface="Arial Narrow" panose="020B0606020202030204" pitchFamily="34" charset="0"/>
              </a:endParaRPr>
            </a:p>
          </p:txBody>
        </p:sp>
      </p:grpSp>
      <p:graphicFrame>
        <p:nvGraphicFramePr>
          <p:cNvPr id="7" name="Tableau 6"/>
          <p:cNvGraphicFramePr>
            <a:graphicFrameLocks noGrp="1"/>
          </p:cNvGraphicFramePr>
          <p:nvPr>
            <p:extLst>
              <p:ext uri="{D42A27DB-BD31-4B8C-83A1-F6EECF244321}">
                <p14:modId xmlns:p14="http://schemas.microsoft.com/office/powerpoint/2010/main" val="1778691332"/>
              </p:ext>
            </p:extLst>
          </p:nvPr>
        </p:nvGraphicFramePr>
        <p:xfrm>
          <a:off x="628650" y="2041649"/>
          <a:ext cx="8145555" cy="446156"/>
        </p:xfrm>
        <a:graphic>
          <a:graphicData uri="http://schemas.openxmlformats.org/drawingml/2006/table">
            <a:tbl>
              <a:tblPr firstRow="1" firstCol="1" bandRow="1"/>
              <a:tblGrid>
                <a:gridCol w="2503190">
                  <a:extLst>
                    <a:ext uri="{9D8B030D-6E8A-4147-A177-3AD203B41FA5}">
                      <a16:colId xmlns:a16="http://schemas.microsoft.com/office/drawing/2014/main" val="2190429351"/>
                    </a:ext>
                  </a:extLst>
                </a:gridCol>
                <a:gridCol w="648072">
                  <a:extLst>
                    <a:ext uri="{9D8B030D-6E8A-4147-A177-3AD203B41FA5}">
                      <a16:colId xmlns:a16="http://schemas.microsoft.com/office/drawing/2014/main" val="1577908426"/>
                    </a:ext>
                  </a:extLst>
                </a:gridCol>
                <a:gridCol w="4994293">
                  <a:extLst>
                    <a:ext uri="{9D8B030D-6E8A-4147-A177-3AD203B41FA5}">
                      <a16:colId xmlns:a16="http://schemas.microsoft.com/office/drawing/2014/main" val="1858563854"/>
                    </a:ext>
                  </a:extLst>
                </a:gridCol>
              </a:tblGrid>
              <a:tr h="446156">
                <a:tc>
                  <a:txBody>
                    <a:bodyPr/>
                    <a:lstStyle/>
                    <a:p>
                      <a:pPr algn="ctr">
                        <a:lnSpc>
                          <a:spcPct val="107000"/>
                        </a:lnSpc>
                        <a:spcAft>
                          <a:spcPts val="0"/>
                        </a:spcAft>
                      </a:pPr>
                      <a:r>
                        <a:rPr lang="fr-FR" sz="20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Leviers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5696"/>
                      </a:solidFill>
                      <a:prstDash val="solid"/>
                      <a:round/>
                      <a:headEnd type="none" w="med" len="med"/>
                      <a:tailEnd type="none" w="med" len="med"/>
                    </a:lnT>
                    <a:lnB w="19050" cap="flat" cmpd="sng" algn="ctr">
                      <a:solidFill>
                        <a:srgbClr val="005696"/>
                      </a:solidFill>
                      <a:prstDash val="solid"/>
                      <a:round/>
                      <a:headEnd type="none" w="med" len="med"/>
                      <a:tailEnd type="none" w="med" len="med"/>
                    </a:lnB>
                  </a:tcPr>
                </a:tc>
                <a:tc>
                  <a:txBody>
                    <a:bodyPr/>
                    <a:lstStyle/>
                    <a:p>
                      <a:pPr algn="ctr">
                        <a:lnSpc>
                          <a:spcPct val="107000"/>
                        </a:lnSpc>
                        <a:spcAft>
                          <a:spcPts val="0"/>
                        </a:spcAft>
                      </a:pPr>
                      <a:r>
                        <a:rPr lang="fr-FR" sz="2000" b="1" dirty="0">
                          <a:solidFill>
                            <a:schemeClr val="accent5">
                              <a:lumMod val="75000"/>
                            </a:schemeClr>
                          </a:solidFill>
                          <a:effectLst/>
                          <a:latin typeface="Carlito" panose="020F0502020204030204" pitchFamily="34" charset="0"/>
                          <a:ea typeface="Times New Roman" panose="02020603050405020304" pitchFamily="18" charset="0"/>
                          <a:cs typeface="Times New Roman" panose="02020603050405020304" pitchFamily="18" charset="0"/>
                        </a:rPr>
                        <a:t>N°</a:t>
                      </a:r>
                      <a:endParaRPr lang="fr-FR" sz="20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4472C4"/>
                      </a:solidFill>
                      <a:prstDash val="solid"/>
                      <a:round/>
                      <a:headEnd type="none" w="med" len="med"/>
                      <a:tailEnd type="none" w="med" len="med"/>
                    </a:lnT>
                    <a:lnB w="19050" cap="flat" cmpd="sng" algn="ctr">
                      <a:solidFill>
                        <a:srgbClr val="005696"/>
                      </a:solidFill>
                      <a:prstDash val="solid"/>
                      <a:round/>
                      <a:headEnd type="none" w="med" len="med"/>
                      <a:tailEnd type="none" w="med" len="med"/>
                    </a:lnB>
                  </a:tcPr>
                </a:tc>
                <a:tc>
                  <a:txBody>
                    <a:bodyPr/>
                    <a:lstStyle/>
                    <a:p>
                      <a:pPr algn="ctr">
                        <a:lnSpc>
                          <a:spcPct val="107000"/>
                        </a:lnSpc>
                        <a:spcAft>
                          <a:spcPts val="0"/>
                        </a:spcAft>
                      </a:pPr>
                      <a:r>
                        <a:rPr lang="fr-FR" sz="2000" b="1" dirty="0">
                          <a:solidFill>
                            <a:schemeClr val="accent5">
                              <a:lumMod val="75000"/>
                            </a:schemeClr>
                          </a:solidFill>
                          <a:effectLst/>
                          <a:latin typeface="Carlito" panose="020F0502020204030204" pitchFamily="34" charset="0"/>
                          <a:ea typeface="Times New Roman" panose="02020603050405020304" pitchFamily="18" charset="0"/>
                          <a:cs typeface="Times New Roman" panose="02020603050405020304" pitchFamily="18" charset="0"/>
                        </a:rPr>
                        <a:t>Engagements</a:t>
                      </a:r>
                      <a:endParaRPr lang="fr-FR" sz="20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4472C4"/>
                      </a:solidFill>
                      <a:prstDash val="solid"/>
                      <a:round/>
                      <a:headEnd type="none" w="med" len="med"/>
                      <a:tailEnd type="none" w="med" len="med"/>
                    </a:lnT>
                    <a:lnB w="19050" cap="flat" cmpd="sng" algn="ctr">
                      <a:solidFill>
                        <a:srgbClr val="005696"/>
                      </a:solidFill>
                      <a:prstDash val="solid"/>
                      <a:round/>
                      <a:headEnd type="none" w="med" len="med"/>
                      <a:tailEnd type="none" w="med" len="med"/>
                    </a:lnB>
                  </a:tcPr>
                </a:tc>
                <a:extLst>
                  <a:ext uri="{0D108BD9-81ED-4DB2-BD59-A6C34878D82A}">
                    <a16:rowId xmlns:a16="http://schemas.microsoft.com/office/drawing/2014/main" val="3807349036"/>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533731488"/>
              </p:ext>
            </p:extLst>
          </p:nvPr>
        </p:nvGraphicFramePr>
        <p:xfrm>
          <a:off x="628649" y="2607898"/>
          <a:ext cx="8145555" cy="3629414"/>
        </p:xfrm>
        <a:graphic>
          <a:graphicData uri="http://schemas.openxmlformats.org/drawingml/2006/table">
            <a:tbl>
              <a:tblPr firstRow="1" firstCol="1" bandRow="1"/>
              <a:tblGrid>
                <a:gridCol w="2503191">
                  <a:extLst>
                    <a:ext uri="{9D8B030D-6E8A-4147-A177-3AD203B41FA5}">
                      <a16:colId xmlns:a16="http://schemas.microsoft.com/office/drawing/2014/main" val="3837975885"/>
                    </a:ext>
                  </a:extLst>
                </a:gridCol>
                <a:gridCol w="720080">
                  <a:extLst>
                    <a:ext uri="{9D8B030D-6E8A-4147-A177-3AD203B41FA5}">
                      <a16:colId xmlns:a16="http://schemas.microsoft.com/office/drawing/2014/main" val="669641596"/>
                    </a:ext>
                  </a:extLst>
                </a:gridCol>
                <a:gridCol w="4922284">
                  <a:extLst>
                    <a:ext uri="{9D8B030D-6E8A-4147-A177-3AD203B41FA5}">
                      <a16:colId xmlns:a16="http://schemas.microsoft.com/office/drawing/2014/main" val="641757057"/>
                    </a:ext>
                  </a:extLst>
                </a:gridCol>
              </a:tblGrid>
              <a:tr h="907354">
                <a:tc>
                  <a:txBody>
                    <a:bodyPr/>
                    <a:lstStyle/>
                    <a:p>
                      <a:pPr algn="ctr">
                        <a:lnSpc>
                          <a:spcPct val="107000"/>
                        </a:lnSpc>
                        <a:spcAft>
                          <a:spcPts val="60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Levier 5</a:t>
                      </a: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15</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just">
                        <a:lnSpc>
                          <a:spcPct val="107000"/>
                        </a:lnSpc>
                        <a:spcAft>
                          <a:spcPts val="60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M</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ettre à disposition une boîte à outils actualisée et enrichie pour l’atteinte des prérequis HOP’EN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24043056"/>
                  </a:ext>
                </a:extLst>
              </a:tr>
              <a:tr h="1361030">
                <a:tc>
                  <a:txBody>
                    <a:bodyPr/>
                    <a:lstStyle/>
                    <a:p>
                      <a:pPr algn="ctr">
                        <a:lnSpc>
                          <a:spcPct val="107000"/>
                        </a:lnSpc>
                        <a:spcAft>
                          <a:spcPts val="0"/>
                        </a:spcAft>
                      </a:pPr>
                      <a:r>
                        <a:rPr lang="fr-FR" sz="24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Accompagnement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16</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just">
                        <a:lnSpc>
                          <a:spcPct val="107000"/>
                        </a:lnSpc>
                        <a:spcAft>
                          <a:spcPts val="60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M</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ettre en place un dispositif d’accompagnement à l’atteinte des prérequis et du socle fonctionnel HOP’EN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39627983"/>
                  </a:ext>
                </a:extLst>
              </a:tr>
              <a:tr h="1361030">
                <a:tc>
                  <a:txBody>
                    <a:bodyPr/>
                    <a:lstStyle/>
                    <a:p>
                      <a:pPr>
                        <a:lnSpc>
                          <a:spcPct val="107000"/>
                        </a:lnSpc>
                        <a:spcAft>
                          <a:spcPts val="0"/>
                        </a:spcAft>
                      </a:pPr>
                      <a:r>
                        <a:rPr lang="fr-FR"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17</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just">
                        <a:lnSpc>
                          <a:spcPct val="107000"/>
                        </a:lnSpc>
                        <a:spcAft>
                          <a:spcPts val="60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P</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roduire et diffuser de la documentation utile à l’atteinte des prérequis et du socle fonctionnel HOP’EN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744917292"/>
                  </a:ext>
                </a:extLst>
              </a:tr>
            </a:tbl>
          </a:graphicData>
        </a:graphic>
      </p:graphicFrame>
    </p:spTree>
    <p:extLst>
      <p:ext uri="{BB962C8B-B14F-4D97-AF65-F5344CB8AC3E}">
        <p14:creationId xmlns:p14="http://schemas.microsoft.com/office/powerpoint/2010/main" val="704045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224" y="1103897"/>
            <a:ext cx="6984776" cy="584775"/>
          </a:xfrm>
          <a:prstGeom prst="rect">
            <a:avLst/>
          </a:prstGeom>
        </p:spPr>
        <p:txBody>
          <a:bodyPr wrap="square">
            <a:spAutoFit/>
          </a:bodyPr>
          <a:lstStyle/>
          <a:p>
            <a:pPr lvl="0" algn="ctr"/>
            <a:r>
              <a:rPr lang="fr-FR" sz="3200" b="1" dirty="0" smtClean="0">
                <a:solidFill>
                  <a:srgbClr val="4472C4">
                    <a:lumMod val="75000"/>
                  </a:srgbClr>
                </a:solidFill>
              </a:rPr>
              <a:t>HOP’</a:t>
            </a:r>
            <a:r>
              <a:rPr lang="fr-FR" sz="3200" b="1" dirty="0" smtClean="0">
                <a:solidFill>
                  <a:srgbClr val="CC0066"/>
                </a:solidFill>
              </a:rPr>
              <a:t>EN </a:t>
            </a:r>
            <a:r>
              <a:rPr lang="fr-FR" sz="3200" b="1" dirty="0" smtClean="0">
                <a:solidFill>
                  <a:schemeClr val="accent5">
                    <a:lumMod val="75000"/>
                  </a:schemeClr>
                </a:solidFill>
              </a:rPr>
              <a:t>: 7 leviers d’accompagnement</a:t>
            </a:r>
            <a:endParaRPr lang="fr-FR" sz="3200" b="1" dirty="0">
              <a:solidFill>
                <a:schemeClr val="accent5">
                  <a:lumMod val="75000"/>
                </a:schemeClr>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500652891"/>
              </p:ext>
            </p:extLst>
          </p:nvPr>
        </p:nvGraphicFramePr>
        <p:xfrm>
          <a:off x="628650" y="2041649"/>
          <a:ext cx="8145555" cy="446156"/>
        </p:xfrm>
        <a:graphic>
          <a:graphicData uri="http://schemas.openxmlformats.org/drawingml/2006/table">
            <a:tbl>
              <a:tblPr firstRow="1" firstCol="1" bandRow="1"/>
              <a:tblGrid>
                <a:gridCol w="2269119">
                  <a:extLst>
                    <a:ext uri="{9D8B030D-6E8A-4147-A177-3AD203B41FA5}">
                      <a16:colId xmlns:a16="http://schemas.microsoft.com/office/drawing/2014/main" val="2190429351"/>
                    </a:ext>
                  </a:extLst>
                </a:gridCol>
                <a:gridCol w="816882">
                  <a:extLst>
                    <a:ext uri="{9D8B030D-6E8A-4147-A177-3AD203B41FA5}">
                      <a16:colId xmlns:a16="http://schemas.microsoft.com/office/drawing/2014/main" val="1577908426"/>
                    </a:ext>
                  </a:extLst>
                </a:gridCol>
                <a:gridCol w="5059554">
                  <a:extLst>
                    <a:ext uri="{9D8B030D-6E8A-4147-A177-3AD203B41FA5}">
                      <a16:colId xmlns:a16="http://schemas.microsoft.com/office/drawing/2014/main" val="1858563854"/>
                    </a:ext>
                  </a:extLst>
                </a:gridCol>
              </a:tblGrid>
              <a:tr h="446156">
                <a:tc>
                  <a:txBody>
                    <a:bodyPr/>
                    <a:lstStyle/>
                    <a:p>
                      <a:pPr algn="ctr">
                        <a:lnSpc>
                          <a:spcPct val="107000"/>
                        </a:lnSpc>
                        <a:spcAft>
                          <a:spcPts val="0"/>
                        </a:spcAft>
                      </a:pPr>
                      <a:r>
                        <a:rPr lang="fr-FR" sz="20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Leviers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005696"/>
                      </a:solidFill>
                      <a:prstDash val="solid"/>
                      <a:round/>
                      <a:headEnd type="none" w="med" len="med"/>
                      <a:tailEnd type="none" w="med" len="med"/>
                    </a:lnT>
                    <a:lnB w="19050" cap="flat" cmpd="sng" algn="ctr">
                      <a:solidFill>
                        <a:srgbClr val="005696"/>
                      </a:solidFill>
                      <a:prstDash val="solid"/>
                      <a:round/>
                      <a:headEnd type="none" w="med" len="med"/>
                      <a:tailEnd type="none" w="med" len="med"/>
                    </a:lnB>
                  </a:tcPr>
                </a:tc>
                <a:tc>
                  <a:txBody>
                    <a:bodyPr/>
                    <a:lstStyle/>
                    <a:p>
                      <a:pPr algn="ctr">
                        <a:lnSpc>
                          <a:spcPct val="107000"/>
                        </a:lnSpc>
                        <a:spcAft>
                          <a:spcPts val="0"/>
                        </a:spcAft>
                      </a:pPr>
                      <a:r>
                        <a:rPr lang="fr-FR" sz="2000" b="1" dirty="0">
                          <a:solidFill>
                            <a:schemeClr val="accent5">
                              <a:lumMod val="75000"/>
                            </a:schemeClr>
                          </a:solidFill>
                          <a:effectLst/>
                          <a:latin typeface="Carlito" panose="020F0502020204030204" pitchFamily="34" charset="0"/>
                          <a:ea typeface="Times New Roman" panose="02020603050405020304" pitchFamily="18" charset="0"/>
                          <a:cs typeface="Times New Roman" panose="02020603050405020304" pitchFamily="18" charset="0"/>
                        </a:rPr>
                        <a:t>N°</a:t>
                      </a:r>
                      <a:endParaRPr lang="fr-FR" sz="20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4472C4"/>
                      </a:solidFill>
                      <a:prstDash val="solid"/>
                      <a:round/>
                      <a:headEnd type="none" w="med" len="med"/>
                      <a:tailEnd type="none" w="med" len="med"/>
                    </a:lnT>
                    <a:lnB w="19050" cap="flat" cmpd="sng" algn="ctr">
                      <a:solidFill>
                        <a:srgbClr val="005696"/>
                      </a:solidFill>
                      <a:prstDash val="solid"/>
                      <a:round/>
                      <a:headEnd type="none" w="med" len="med"/>
                      <a:tailEnd type="none" w="med" len="med"/>
                    </a:lnB>
                  </a:tcPr>
                </a:tc>
                <a:tc>
                  <a:txBody>
                    <a:bodyPr/>
                    <a:lstStyle/>
                    <a:p>
                      <a:pPr algn="ctr">
                        <a:lnSpc>
                          <a:spcPct val="107000"/>
                        </a:lnSpc>
                        <a:spcAft>
                          <a:spcPts val="0"/>
                        </a:spcAft>
                      </a:pPr>
                      <a:r>
                        <a:rPr lang="fr-FR" sz="2000" b="1" dirty="0">
                          <a:solidFill>
                            <a:schemeClr val="accent5">
                              <a:lumMod val="75000"/>
                            </a:schemeClr>
                          </a:solidFill>
                          <a:effectLst/>
                          <a:latin typeface="Carlito" panose="020F0502020204030204" pitchFamily="34" charset="0"/>
                          <a:ea typeface="Times New Roman" panose="02020603050405020304" pitchFamily="18" charset="0"/>
                          <a:cs typeface="Times New Roman" panose="02020603050405020304" pitchFamily="18" charset="0"/>
                        </a:rPr>
                        <a:t>Engagements</a:t>
                      </a:r>
                      <a:endParaRPr lang="fr-FR" sz="20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4472C4"/>
                      </a:solidFill>
                      <a:prstDash val="solid"/>
                      <a:round/>
                      <a:headEnd type="none" w="med" len="med"/>
                      <a:tailEnd type="none" w="med" len="med"/>
                    </a:lnT>
                    <a:lnB w="19050" cap="flat" cmpd="sng" algn="ctr">
                      <a:solidFill>
                        <a:srgbClr val="005696"/>
                      </a:solidFill>
                      <a:prstDash val="solid"/>
                      <a:round/>
                      <a:headEnd type="none" w="med" len="med"/>
                      <a:tailEnd type="none" w="med" len="med"/>
                    </a:lnB>
                  </a:tcPr>
                </a:tc>
                <a:extLst>
                  <a:ext uri="{0D108BD9-81ED-4DB2-BD59-A6C34878D82A}">
                    <a16:rowId xmlns:a16="http://schemas.microsoft.com/office/drawing/2014/main" val="3807349036"/>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213642930"/>
              </p:ext>
            </p:extLst>
          </p:nvPr>
        </p:nvGraphicFramePr>
        <p:xfrm>
          <a:off x="610847" y="2607408"/>
          <a:ext cx="8163357" cy="2189743"/>
        </p:xfrm>
        <a:graphic>
          <a:graphicData uri="http://schemas.openxmlformats.org/drawingml/2006/table">
            <a:tbl>
              <a:tblPr firstRow="1" firstCol="1" bandRow="1"/>
              <a:tblGrid>
                <a:gridCol w="2274078">
                  <a:extLst>
                    <a:ext uri="{9D8B030D-6E8A-4147-A177-3AD203B41FA5}">
                      <a16:colId xmlns:a16="http://schemas.microsoft.com/office/drawing/2014/main" val="4261778718"/>
                    </a:ext>
                  </a:extLst>
                </a:gridCol>
                <a:gridCol w="818668">
                  <a:extLst>
                    <a:ext uri="{9D8B030D-6E8A-4147-A177-3AD203B41FA5}">
                      <a16:colId xmlns:a16="http://schemas.microsoft.com/office/drawing/2014/main" val="3707801995"/>
                    </a:ext>
                  </a:extLst>
                </a:gridCol>
                <a:gridCol w="5070611">
                  <a:extLst>
                    <a:ext uri="{9D8B030D-6E8A-4147-A177-3AD203B41FA5}">
                      <a16:colId xmlns:a16="http://schemas.microsoft.com/office/drawing/2014/main" val="2138665705"/>
                    </a:ext>
                  </a:extLst>
                </a:gridCol>
              </a:tblGrid>
              <a:tr h="523619">
                <a:tc>
                  <a:txBody>
                    <a:bodyPr/>
                    <a:lstStyle/>
                    <a:p>
                      <a:pPr algn="ctr">
                        <a:lnSpc>
                          <a:spcPct val="107000"/>
                        </a:lnSpc>
                        <a:spcAft>
                          <a:spcPts val="60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Levier 6</a:t>
                      </a: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18</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just">
                        <a:lnSpc>
                          <a:spcPct val="107000"/>
                        </a:lnSpc>
                        <a:spcAft>
                          <a:spcPts val="60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O</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rganiser les instances de pilotage du </a:t>
                      </a:r>
                      <a:r>
                        <a:rPr lang="fr-FR" sz="1800" dirty="0" smtClean="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programme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48215950"/>
                  </a:ext>
                </a:extLst>
              </a:tr>
              <a:tr h="1142505">
                <a:tc>
                  <a:txBody>
                    <a:bodyPr/>
                    <a:lstStyle/>
                    <a:p>
                      <a:pPr algn="ctr">
                        <a:lnSpc>
                          <a:spcPct val="107000"/>
                        </a:lnSpc>
                        <a:spcAft>
                          <a:spcPts val="0"/>
                        </a:spcAft>
                      </a:pPr>
                      <a:r>
                        <a:rPr lang="fr-FR" sz="24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Pilotage et communication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19</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just">
                        <a:lnSpc>
                          <a:spcPct val="107000"/>
                        </a:lnSpc>
                        <a:spcAft>
                          <a:spcPts val="60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C</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ommuniquer sur le programme tout au long de sa mise en œuvre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99728924"/>
                  </a:ext>
                </a:extLst>
              </a:tr>
              <a:tr h="523619">
                <a:tc>
                  <a:txBody>
                    <a:bodyPr/>
                    <a:lstStyle/>
                    <a:p>
                      <a:pPr>
                        <a:lnSpc>
                          <a:spcPct val="107000"/>
                        </a:lnSpc>
                        <a:spcAft>
                          <a:spcPts val="0"/>
                        </a:spcAft>
                      </a:pPr>
                      <a:r>
                        <a:rPr lang="fr-FR"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20</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solidFill>
                      <a:srgbClr val="FFFFFF"/>
                    </a:solidFill>
                  </a:tcPr>
                </a:tc>
                <a:tc>
                  <a:txBody>
                    <a:bodyPr/>
                    <a:lstStyle/>
                    <a:p>
                      <a:pPr algn="just">
                        <a:lnSpc>
                          <a:spcPct val="107000"/>
                        </a:lnSpc>
                        <a:spcAft>
                          <a:spcPts val="60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M</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ettre à disposition des outils de pilotage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95352535"/>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963511653"/>
              </p:ext>
            </p:extLst>
          </p:nvPr>
        </p:nvGraphicFramePr>
        <p:xfrm>
          <a:off x="636036" y="4797150"/>
          <a:ext cx="8138168" cy="1656186"/>
        </p:xfrm>
        <a:graphic>
          <a:graphicData uri="http://schemas.openxmlformats.org/drawingml/2006/table">
            <a:tbl>
              <a:tblPr firstRow="1" firstCol="1" bandRow="1"/>
              <a:tblGrid>
                <a:gridCol w="2267061">
                  <a:extLst>
                    <a:ext uri="{9D8B030D-6E8A-4147-A177-3AD203B41FA5}">
                      <a16:colId xmlns:a16="http://schemas.microsoft.com/office/drawing/2014/main" val="2856345588"/>
                    </a:ext>
                  </a:extLst>
                </a:gridCol>
                <a:gridCol w="816142">
                  <a:extLst>
                    <a:ext uri="{9D8B030D-6E8A-4147-A177-3AD203B41FA5}">
                      <a16:colId xmlns:a16="http://schemas.microsoft.com/office/drawing/2014/main" val="948177701"/>
                    </a:ext>
                  </a:extLst>
                </a:gridCol>
                <a:gridCol w="5054965">
                  <a:extLst>
                    <a:ext uri="{9D8B030D-6E8A-4147-A177-3AD203B41FA5}">
                      <a16:colId xmlns:a16="http://schemas.microsoft.com/office/drawing/2014/main" val="2872390986"/>
                    </a:ext>
                  </a:extLst>
                </a:gridCol>
              </a:tblGrid>
              <a:tr h="463727">
                <a:tc>
                  <a:txBody>
                    <a:bodyPr/>
                    <a:lstStyle/>
                    <a:p>
                      <a:pPr algn="ctr">
                        <a:lnSpc>
                          <a:spcPct val="107000"/>
                        </a:lnSpc>
                        <a:spcAft>
                          <a:spcPts val="60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Levier 7</a:t>
                      </a: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solidFill>
                      <a:srgbClr val="FFFFFF"/>
                    </a:solidFill>
                  </a:tcPr>
                </a:tc>
                <a:tc rowSpan="2">
                  <a:txBody>
                    <a:bodyPr/>
                    <a:lstStyle/>
                    <a:p>
                      <a:pPr algn="ctr">
                        <a:lnSpc>
                          <a:spcPct val="107000"/>
                        </a:lnSpc>
                        <a:spcAft>
                          <a:spcPts val="0"/>
                        </a:spcAft>
                      </a:pPr>
                      <a:r>
                        <a:rPr lang="fr-FR" sz="2000" b="1" kern="1200" dirty="0">
                          <a:solidFill>
                            <a:srgbClr val="CC0066"/>
                          </a:solidFill>
                          <a:effectLst/>
                          <a:latin typeface="Carlito" panose="020F0502020204030204" pitchFamily="34" charset="0"/>
                          <a:ea typeface="Times New Roman" panose="02020603050405020304" pitchFamily="18" charset="0"/>
                          <a:cs typeface="Times New Roman" panose="02020603050405020304" pitchFamily="18" charset="0"/>
                        </a:rPr>
                        <a:t>21</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9050" cap="flat" cmpd="sng" algn="ctr">
                      <a:solidFill>
                        <a:srgbClr val="005696"/>
                      </a:solidFill>
                      <a:prstDash val="solid"/>
                      <a:round/>
                      <a:headEnd type="none" w="med" len="med"/>
                      <a:tailEnd type="none" w="med" len="med"/>
                    </a:lnB>
                    <a:solidFill>
                      <a:srgbClr val="FFFFFF"/>
                    </a:solidFill>
                  </a:tcPr>
                </a:tc>
                <a:tc rowSpan="2">
                  <a:txBody>
                    <a:bodyPr/>
                    <a:lstStyle/>
                    <a:p>
                      <a:pPr algn="just">
                        <a:lnSpc>
                          <a:spcPct val="107000"/>
                        </a:lnSpc>
                        <a:spcAft>
                          <a:spcPts val="600"/>
                        </a:spcAft>
                      </a:pPr>
                      <a:r>
                        <a:rPr lang="fr-FR" sz="18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V</a:t>
                      </a:r>
                      <a:r>
                        <a:rPr lang="fr-FR" sz="1800"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aloriser les travaux de recherche sur l’évaluation de l’impact des SI en santé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9050" cap="flat" cmpd="sng" algn="ctr">
                      <a:solidFill>
                        <a:srgbClr val="005696"/>
                      </a:solidFill>
                      <a:prstDash val="solid"/>
                      <a:round/>
                      <a:headEnd type="none" w="med" len="med"/>
                      <a:tailEnd type="none" w="med" len="med"/>
                    </a:lnB>
                  </a:tcPr>
                </a:tc>
                <a:extLst>
                  <a:ext uri="{0D108BD9-81ED-4DB2-BD59-A6C34878D82A}">
                    <a16:rowId xmlns:a16="http://schemas.microsoft.com/office/drawing/2014/main" val="152123870"/>
                  </a:ext>
                </a:extLst>
              </a:tr>
              <a:tr h="1192459">
                <a:tc>
                  <a:txBody>
                    <a:bodyPr/>
                    <a:lstStyle/>
                    <a:p>
                      <a:pPr algn="ctr">
                        <a:lnSpc>
                          <a:spcPct val="107000"/>
                        </a:lnSpc>
                        <a:spcAft>
                          <a:spcPts val="0"/>
                        </a:spcAft>
                      </a:pPr>
                      <a:r>
                        <a:rPr lang="fr-FR" sz="2400" b="1" dirty="0">
                          <a:solidFill>
                            <a:srgbClr val="005696"/>
                          </a:solidFill>
                          <a:effectLst/>
                          <a:latin typeface="Carlito" panose="020F0502020204030204" pitchFamily="34" charset="0"/>
                          <a:ea typeface="Times New Roman" panose="02020603050405020304" pitchFamily="18" charset="0"/>
                          <a:cs typeface="Times New Roman" panose="02020603050405020304" pitchFamily="18" charset="0"/>
                        </a:rPr>
                        <a:t>Recherche et évaluation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w="19050" cap="flat" cmpd="sng" algn="ctr">
                      <a:solidFill>
                        <a:srgbClr val="005696"/>
                      </a:solidFill>
                      <a:prstDash val="solid"/>
                      <a:round/>
                      <a:headEnd type="none" w="med" len="med"/>
                      <a:tailEnd type="none" w="med" len="med"/>
                    </a:lnB>
                    <a:solidFill>
                      <a:srgbClr val="FFFFFF"/>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147869685"/>
                  </a:ext>
                </a:extLst>
              </a:tr>
            </a:tbl>
          </a:graphicData>
        </a:graphic>
      </p:graphicFrame>
      <p:grpSp>
        <p:nvGrpSpPr>
          <p:cNvPr id="9" name="Groupe 8"/>
          <p:cNvGrpSpPr/>
          <p:nvPr/>
        </p:nvGrpSpPr>
        <p:grpSpPr>
          <a:xfrm>
            <a:off x="210491" y="1103897"/>
            <a:ext cx="1810071" cy="601635"/>
            <a:chOff x="2101170" y="428977"/>
            <a:chExt cx="1894768" cy="621224"/>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149" y="457821"/>
              <a:ext cx="679092" cy="37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170" y="428977"/>
              <a:ext cx="1123068" cy="402391"/>
            </a:xfrm>
            <a:prstGeom prst="rect">
              <a:avLst/>
            </a:prstGeom>
          </p:spPr>
        </p:pic>
        <p:sp>
          <p:nvSpPr>
            <p:cNvPr id="12" name="Rectangle 11"/>
            <p:cNvSpPr/>
            <p:nvPr/>
          </p:nvSpPr>
          <p:spPr>
            <a:xfrm>
              <a:off x="2101170" y="788591"/>
              <a:ext cx="1894768" cy="261610"/>
            </a:xfrm>
            <a:prstGeom prst="rect">
              <a:avLst/>
            </a:prstGeom>
          </p:spPr>
          <p:txBody>
            <a:bodyPr wrap="square">
              <a:spAutoFit/>
            </a:bodyPr>
            <a:lstStyle/>
            <a:p>
              <a:pPr algn="ctr"/>
              <a:r>
                <a:rPr lang="fr-FR" sz="1100" dirty="0" smtClean="0">
                  <a:solidFill>
                    <a:srgbClr val="0070C0"/>
                  </a:solidFill>
                  <a:latin typeface="Arial Narrow" panose="020B0606020202030204" pitchFamily="34" charset="0"/>
                </a:rPr>
                <a:t>Action 19  du Virage numérique</a:t>
              </a:r>
              <a:endParaRPr lang="fr-FR" sz="1050" dirty="0">
                <a:latin typeface="Arial Narrow" panose="020B0606020202030204" pitchFamily="34" charset="0"/>
              </a:endParaRPr>
            </a:p>
          </p:txBody>
        </p:sp>
      </p:grpSp>
    </p:spTree>
    <p:extLst>
      <p:ext uri="{BB962C8B-B14F-4D97-AF65-F5344CB8AC3E}">
        <p14:creationId xmlns:p14="http://schemas.microsoft.com/office/powerpoint/2010/main" val="2414288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
    <Synchronization>Synchronous</Synchronization>
    <Type>1</Type>
    <SequenceNumber>10000</SequenceNumber>
    <Url/>
    <Assembly>Microsoft.SharePoint.Taxonomy, Version=14.0.0.0, Culture=neutral, PublicKeyToken=71e9bce111e9429c</Assembly>
    <Class>Microsoft.SharePoint.Taxonomy.TaxonomyItemEventReceiver</Class>
    <Data/>
    <Filter/>
  </Receiver>
  <Receiver>
    <Name/>
    <Synchronization>Synchronous</Synchronization>
    <Type>2</Type>
    <SequenceNumber>10000</SequenceNumber>
    <Url/>
    <Assembly>Microsoft.SharePoint.Taxonomy, Version=14.0.0.0, Culture=neutral, PublicKeyToken=71e9bce111e9429c</Assembly>
    <Class>Microsoft.SharePoint.Taxonomy.TaxonomyItemEventReceiver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B3106E6B442BF643B751AF735B9623DF" ma:contentTypeVersion="1" ma:contentTypeDescription="Crée un document." ma:contentTypeScope="" ma:versionID="b866a2d88abdb9aeb3ebd3238878abb7">
  <xsd:schema xmlns:xsd="http://www.w3.org/2001/XMLSchema" xmlns:xs="http://www.w3.org/2001/XMLSchema" xmlns:p="http://schemas.microsoft.com/office/2006/metadata/properties" xmlns:ns1="http://schemas.microsoft.com/sharepoint/v3" xmlns:ns2="7b4e5cf4-0fc5-48ee-950b-8270790171f4" xmlns:ns3="7f020e4e-05e3-4854-bed3-e96f0ff1d633" targetNamespace="http://schemas.microsoft.com/office/2006/metadata/properties" ma:root="true" ma:fieldsID="3ffbec32b648b209ce331a6b4b87e67d" ns1:_="" ns2:_="" ns3:_="">
    <xsd:import namespace="http://schemas.microsoft.com/sharepoint/v3"/>
    <xsd:import namespace="7b4e5cf4-0fc5-48ee-950b-8270790171f4"/>
    <xsd:import namespace="7f020e4e-05e3-4854-bed3-e96f0ff1d633"/>
    <xsd:element name="properties">
      <xsd:complexType>
        <xsd:sequence>
          <xsd:element name="documentManagement">
            <xsd:complexType>
              <xsd:all>
                <xsd:element ref="ns2:_dlc_DocId" minOccurs="0"/>
                <xsd:element ref="ns2:_dlc_DocIdUrl" minOccurs="0"/>
                <xsd:element ref="ns2:_dlc_DocIdPersistId" minOccurs="0"/>
                <xsd:element ref="ns3:PACo_NiveauDeConfidentialiteTaxHTField0" minOccurs="0"/>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16"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4e5cf4-0fc5-48ee-950b-8270790171f4"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element name="TaxCatchAll" ma:index="12" nillable="true" ma:displayName="Colonne Attraper tout de Taxonomie" ma:description="" ma:hidden="true" ma:list="{d832e24f-c8ee-45ec-b83f-6d52fe3e122c}" ma:internalName="TaxCatchAll" ma:showField="CatchAllData" ma:web="7b4e5cf4-0fc5-48ee-950b-8270790171f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Colonne Attraper tout de Taxonomie1" ma:description="" ma:hidden="true" ma:list="{d832e24f-c8ee-45ec-b83f-6d52fe3e122c}" ma:internalName="TaxCatchAllLabel" ma:readOnly="true" ma:showField="CatchAllDataLabel" ma:web="7b4e5cf4-0fc5-48ee-950b-8270790171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020e4e-05e3-4854-bed3-e96f0ff1d633" elementFormDefault="qualified">
    <xsd:import namespace="http://schemas.microsoft.com/office/2006/documentManagement/types"/>
    <xsd:import namespace="http://schemas.microsoft.com/office/infopath/2007/PartnerControls"/>
    <xsd:element name="PACo_NiveauDeConfidentialiteTaxHTField0" ma:index="11" ma:taxonomy="true" ma:internalName="PACo_NiveauDeConfidentialiteTaxHTField0" ma:taxonomyFieldName="PACo_NiveauDeConfidentialite" ma:displayName="Niveau de confidentialité" ma:default="1;#Public|43a73bf0-6fa9-439e-9f01-0c858cc75030" ma:fieldId="{55294203-1914-45cc-91d1-0bc660f83c6c}" ma:sspId="624bd1e1-bb4f-4cf0-a57e-44630b9c7bb2" ma:termSetId="47fe2dba-03aa-4e20-9197-2cab34707c0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ACo_NiveauDeConfidentialiteTaxHTField0 xmlns="7f020e4e-05e3-4854-bed3-e96f0ff1d633">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43a73bf0-6fa9-439e-9f01-0c858cc75030</TermId>
        </TermInfo>
      </Terms>
    </PACo_NiveauDeConfidentialiteTaxHTField0>
    <PublishingStartDate xmlns="http://schemas.microsoft.com/sharepoint/v3" xsi:nil="true"/>
    <PublishingExpirationDate xmlns="http://schemas.microsoft.com/sharepoint/v3" xsi:nil="true"/>
    <_dlc_DocId xmlns="7b4e5cf4-0fc5-48ee-950b-8270790171f4">CXYRD2YVEM74-469-42</_dlc_DocId>
    <TaxCatchAll xmlns="7b4e5cf4-0fc5-48ee-950b-8270790171f4">
      <Value>1</Value>
    </TaxCatchAll>
    <_dlc_DocIdUrl xmlns="7b4e5cf4-0fc5-48ee-950b-8270790171f4">
      <Url>https://paco.intranet.social.gouv.fr/sante/dgos/boite_outils/_layouts/15/DocIdRedir.aspx?ID=CXYRD2YVEM74-469-42</Url>
      <Description>CXYRD2YVEM74-469-42</Description>
    </_dlc_DocIdUrl>
  </documentManagement>
</p:properties>
</file>

<file path=customXml/itemProps1.xml><?xml version="1.0" encoding="utf-8"?>
<ds:datastoreItem xmlns:ds="http://schemas.openxmlformats.org/officeDocument/2006/customXml" ds:itemID="{E95DA21B-544C-431A-B2CB-7432E27E979A}">
  <ds:schemaRefs>
    <ds:schemaRef ds:uri="http://schemas.microsoft.com/sharepoint/events"/>
  </ds:schemaRefs>
</ds:datastoreItem>
</file>

<file path=customXml/itemProps2.xml><?xml version="1.0" encoding="utf-8"?>
<ds:datastoreItem xmlns:ds="http://schemas.openxmlformats.org/officeDocument/2006/customXml" ds:itemID="{31AA7CC1-4AFD-4C53-9C03-C1EC50518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4e5cf4-0fc5-48ee-950b-8270790171f4"/>
    <ds:schemaRef ds:uri="7f020e4e-05e3-4854-bed3-e96f0ff1d6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9C6829-8724-49AC-A099-1AD029A60C06}">
  <ds:schemaRefs>
    <ds:schemaRef ds:uri="http://schemas.microsoft.com/sharepoint/v3/contenttype/forms"/>
  </ds:schemaRefs>
</ds:datastoreItem>
</file>

<file path=customXml/itemProps4.xml><?xml version="1.0" encoding="utf-8"?>
<ds:datastoreItem xmlns:ds="http://schemas.openxmlformats.org/officeDocument/2006/customXml" ds:itemID="{B2F3CC53-DFE7-4C34-9F4E-5817BEF59E23}">
  <ds:schemaRefs>
    <ds:schemaRef ds:uri="http://purl.org/dc/elements/1.1/"/>
    <ds:schemaRef ds:uri="http://www.w3.org/XML/1998/namespace"/>
    <ds:schemaRef ds:uri="http://schemas.openxmlformats.org/package/2006/metadata/core-properties"/>
    <ds:schemaRef ds:uri="http://purl.org/dc/terms/"/>
    <ds:schemaRef ds:uri="7f020e4e-05e3-4854-bed3-e96f0ff1d633"/>
    <ds:schemaRef ds:uri="http://schemas.microsoft.com/office/infopath/2007/PartnerControls"/>
    <ds:schemaRef ds:uri="http://schemas.microsoft.com/office/2006/documentManagement/types"/>
    <ds:schemaRef ds:uri="7b4e5cf4-0fc5-48ee-950b-8270790171f4"/>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9589</TotalTime>
  <Words>1209</Words>
  <Application>Microsoft Office PowerPoint</Application>
  <PresentationFormat>Affichage à l'écran (4:3)</PresentationFormat>
  <Paragraphs>225</Paragraphs>
  <Slides>14</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14</vt:i4>
      </vt:variant>
    </vt:vector>
  </HeadingPairs>
  <TitlesOfParts>
    <vt:vector size="26" baseType="lpstr">
      <vt:lpstr>MS PGothic</vt:lpstr>
      <vt:lpstr>Arial</vt:lpstr>
      <vt:lpstr>Arial Narrow</vt:lpstr>
      <vt:lpstr>Calibri</vt:lpstr>
      <vt:lpstr>Carlito</vt:lpstr>
      <vt:lpstr>Courier New</vt:lpstr>
      <vt:lpstr>Times New Roman</vt:lpstr>
      <vt:lpstr>Trebuchet MS</vt:lpstr>
      <vt:lpstr>Typist</vt:lpstr>
      <vt:lpstr>Verdana</vt:lpstr>
      <vt:lpstr>Wingdings</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powerpoint DGOS</dc:title>
  <dc:creator>*</dc:creator>
  <cp:lastModifiedBy>RAUX, Michel (DGOS/SOUS-DIR PILOTAGE PERFORMANCE/PF5)</cp:lastModifiedBy>
  <cp:revision>341</cp:revision>
  <cp:lastPrinted>2019-01-18T09:43:51Z</cp:lastPrinted>
  <dcterms:created xsi:type="dcterms:W3CDTF">2016-05-03T09:56:37Z</dcterms:created>
  <dcterms:modified xsi:type="dcterms:W3CDTF">2019-05-18T21:24:40Z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ACo_NiveauDeConfidentialite">
    <vt:lpwstr>1;#Public|43a73bf0-6fa9-439e-9f01-0c858cc75030</vt:lpwstr>
  </property>
  <property fmtid="{D5CDD505-2E9C-101B-9397-08002B2CF9AE}" pid="3" name="ContentTypeId">
    <vt:lpwstr>0x010100B3106E6B442BF643B751AF735B9623DF</vt:lpwstr>
  </property>
  <property fmtid="{D5CDD505-2E9C-101B-9397-08002B2CF9AE}" pid="4" name="_dlc_DocIdItemGuid">
    <vt:lpwstr>9a41850a-818b-4d2d-9ea7-21905fe914d8</vt:lpwstr>
  </property>
</Properties>
</file>