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24"/>
  </p:notesMasterIdLst>
  <p:handoutMasterIdLst>
    <p:handoutMasterId r:id="rId25"/>
  </p:handoutMasterIdLst>
  <p:sldIdLst>
    <p:sldId id="715" r:id="rId2"/>
    <p:sldId id="716" r:id="rId3"/>
    <p:sldId id="717" r:id="rId4"/>
    <p:sldId id="718" r:id="rId5"/>
    <p:sldId id="719" r:id="rId6"/>
    <p:sldId id="720" r:id="rId7"/>
    <p:sldId id="721" r:id="rId8"/>
    <p:sldId id="722" r:id="rId9"/>
    <p:sldId id="723" r:id="rId10"/>
    <p:sldId id="724" r:id="rId11"/>
    <p:sldId id="725" r:id="rId12"/>
    <p:sldId id="726" r:id="rId13"/>
    <p:sldId id="727" r:id="rId14"/>
    <p:sldId id="728" r:id="rId15"/>
    <p:sldId id="729" r:id="rId16"/>
    <p:sldId id="730" r:id="rId17"/>
    <p:sldId id="731" r:id="rId18"/>
    <p:sldId id="732" r:id="rId19"/>
    <p:sldId id="733" r:id="rId20"/>
    <p:sldId id="734" r:id="rId21"/>
    <p:sldId id="735" r:id="rId22"/>
    <p:sldId id="736" r:id="rId23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68D"/>
    <a:srgbClr val="114981"/>
    <a:srgbClr val="9FC13F"/>
    <a:srgbClr val="086B2A"/>
    <a:srgbClr val="92C5EB"/>
    <a:srgbClr val="D7D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 autoAdjust="0"/>
    <p:restoredTop sz="94674"/>
  </p:normalViewPr>
  <p:slideViewPr>
    <p:cSldViewPr>
      <p:cViewPr>
        <p:scale>
          <a:sx n="83" d="100"/>
          <a:sy n="8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18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1C99-CCDD-4505-9078-928FC5B5B56B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36C1B-6507-44AD-B0EA-CB496B8060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854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3C56A-A690-48DF-B35F-A8ADDA17D308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680B4-A6FA-4B34-82C3-C798B91762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36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680B4-A6FA-4B34-82C3-C798B917621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76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7200" y="2130429"/>
            <a:ext cx="80010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004048" y="6597352"/>
            <a:ext cx="864096" cy="17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Slide </a:t>
            </a:r>
            <a:fld id="{9F242B4B-4B65-794F-A5AC-1B566AB28FC4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4166"/>
            <a:ext cx="4685442" cy="131262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24562" y="1624014"/>
            <a:ext cx="796904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00873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400873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rgbClr val="9FC13F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3150" y="1556792"/>
            <a:ext cx="7969045" cy="4525963"/>
          </a:xfrm>
          <a:prstGeom prst="rect">
            <a:avLst/>
          </a:prstGeom>
        </p:spPr>
        <p:txBody>
          <a:bodyPr/>
          <a:lstStyle>
            <a:lvl2pPr marL="180000" indent="-180000">
              <a:buClr>
                <a:srgbClr val="9FC13F"/>
              </a:buClr>
              <a:buFont typeface="Wingdings" charset="2"/>
              <a:buChar char="§"/>
              <a:defRPr/>
            </a:lvl2pPr>
            <a:lvl3pPr marL="180000" indent="-180000">
              <a:buClr>
                <a:srgbClr val="9FC13F"/>
              </a:buClr>
              <a:buFont typeface="Arial" charset="0"/>
              <a:buChar char="•"/>
              <a:defRPr/>
            </a:lvl3pPr>
            <a:lvl4pPr marL="720000" indent="-180000">
              <a:buClr>
                <a:srgbClr val="9FC13F"/>
              </a:buClr>
              <a:buFont typeface="Wingdings" charset="2"/>
              <a:buChar char="§"/>
              <a:defRPr/>
            </a:lvl4pPr>
            <a:lvl5pPr marL="720000" indent="-180000">
              <a:buClr>
                <a:srgbClr val="9FC13F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004048" y="6597352"/>
            <a:ext cx="864096" cy="17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Slide </a:t>
            </a:r>
            <a:fld id="{9F242B4B-4B65-794F-A5AC-1B566AB28FC4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3"/>
          </p:nvPr>
        </p:nvSpPr>
        <p:spPr>
          <a:xfrm>
            <a:off x="452988" y="6381328"/>
            <a:ext cx="30861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partie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43538"/>
            <a:ext cx="8037513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004048" y="6597352"/>
            <a:ext cx="864096" cy="17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Slide </a:t>
            </a:r>
            <a:fld id="{9F242B4B-4B65-794F-A5AC-1B566AB28FC4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791305" cy="11452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004048" y="6597352"/>
            <a:ext cx="864096" cy="17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Slide </a:t>
            </a:r>
            <a:fld id="{9F242B4B-4B65-794F-A5AC-1B566AB28FC4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Espace réservé du pied de page 16"/>
          <p:cNvSpPr>
            <a:spLocks noGrp="1"/>
          </p:cNvSpPr>
          <p:nvPr>
            <p:ph type="ftr" sz="quarter" idx="3"/>
          </p:nvPr>
        </p:nvSpPr>
        <p:spPr>
          <a:xfrm>
            <a:off x="452988" y="6381328"/>
            <a:ext cx="30861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partie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B0F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B0F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0"/>
          </p:nvPr>
        </p:nvSpPr>
        <p:spPr>
          <a:xfrm>
            <a:off x="452988" y="6381328"/>
            <a:ext cx="30861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partie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5004048" y="6597352"/>
            <a:ext cx="864096" cy="17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Slide </a:t>
            </a:r>
            <a:fld id="{9F242B4B-4B65-794F-A5AC-1B566AB28FC4}" type="slidenum">
              <a:rPr lang="fr-BE" smtClean="0"/>
              <a:pPr/>
              <a:t>‹N°›</a:t>
            </a:fld>
            <a:endParaRPr lang="fr-BE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Espace réservé du pied de page 16"/>
          <p:cNvSpPr>
            <a:spLocks noGrp="1"/>
          </p:cNvSpPr>
          <p:nvPr>
            <p:ph type="ftr" sz="quarter" idx="3"/>
          </p:nvPr>
        </p:nvSpPr>
        <p:spPr>
          <a:xfrm>
            <a:off x="452988" y="6381328"/>
            <a:ext cx="30861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partie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004048" y="6597352"/>
            <a:ext cx="864096" cy="17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Slide </a:t>
            </a:r>
            <a:fld id="{9F242B4B-4B65-794F-A5AC-1B566AB28FC4}" type="slidenum">
              <a:rPr lang="fr-BE" smtClean="0"/>
              <a:pPr/>
              <a:t>‹N°›</a:t>
            </a:fld>
            <a:endParaRPr lang="fr-BE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6"/>
          <p:cNvSpPr>
            <a:spLocks noGrp="1"/>
          </p:cNvSpPr>
          <p:nvPr>
            <p:ph type="ftr" sz="quarter" idx="3"/>
          </p:nvPr>
        </p:nvSpPr>
        <p:spPr>
          <a:xfrm>
            <a:off x="452988" y="6381328"/>
            <a:ext cx="30861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004048" y="6597352"/>
            <a:ext cx="864096" cy="17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Slide </a:t>
            </a:r>
            <a:fld id="{9F242B4B-4B65-794F-A5AC-1B566AB28FC4}" type="slidenum">
              <a:rPr lang="fr-BE" smtClean="0"/>
              <a:pPr/>
              <a:t>‹N°›</a:t>
            </a:fld>
            <a:endParaRPr lang="fr-BE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pied de page 16"/>
          <p:cNvSpPr>
            <a:spLocks noGrp="1"/>
          </p:cNvSpPr>
          <p:nvPr>
            <p:ph type="ftr" sz="quarter" idx="3"/>
          </p:nvPr>
        </p:nvSpPr>
        <p:spPr>
          <a:xfrm>
            <a:off x="452988" y="6381328"/>
            <a:ext cx="30861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partie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004048" y="6597352"/>
            <a:ext cx="864096" cy="17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Slide </a:t>
            </a:r>
            <a:fld id="{9F242B4B-4B65-794F-A5AC-1B566AB28FC4}" type="slidenum">
              <a:rPr lang="fr-BE" smtClean="0"/>
              <a:pPr/>
              <a:t>‹N°›</a:t>
            </a:fld>
            <a:endParaRPr lang="fr-BE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400873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4" cstate="print">
            <a:alphaModFix amt="1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214" b="34471"/>
          <a:stretch/>
        </p:blipFill>
        <p:spPr>
          <a:xfrm>
            <a:off x="3640197" y="1710147"/>
            <a:ext cx="5503803" cy="449401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204157"/>
            <a:ext cx="9144000" cy="653845"/>
          </a:xfrm>
          <a:prstGeom prst="rect">
            <a:avLst/>
          </a:prstGeom>
          <a:solidFill>
            <a:srgbClr val="9FC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9045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8"/>
          <a:stretch/>
        </p:blipFill>
        <p:spPr>
          <a:xfrm>
            <a:off x="5677586" y="6204157"/>
            <a:ext cx="3323303" cy="570085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70354" y="1557950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004048" y="6597352"/>
            <a:ext cx="864096" cy="17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Slide </a:t>
            </a:r>
            <a:fld id="{9F242B4B-4B65-794F-A5AC-1B566AB28FC4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3"/>
          </p:nvPr>
        </p:nvSpPr>
        <p:spPr>
          <a:xfrm>
            <a:off x="452988" y="6381328"/>
            <a:ext cx="30861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08976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300" b="1" kern="1200" baseline="0">
          <a:solidFill>
            <a:srgbClr val="9FC13F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ts val="1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342900" rtl="0" eaLnBrk="1" latinLnBrk="0" hangingPunct="1">
        <a:spcBef>
          <a:spcPct val="20000"/>
        </a:spcBef>
        <a:buClr>
          <a:srgbClr val="9FC13F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342900" rtl="0" eaLnBrk="1" latinLnBrk="0" hangingPunct="1">
        <a:spcBef>
          <a:spcPct val="20000"/>
        </a:spcBef>
        <a:buClr>
          <a:srgbClr val="9FC13F"/>
        </a:buClr>
        <a:buFont typeface="Wingdings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342900" rtl="0" eaLnBrk="1" latinLnBrk="0" hangingPunct="1">
        <a:spcBef>
          <a:spcPct val="20000"/>
        </a:spcBef>
        <a:buClr>
          <a:srgbClr val="9FC13F"/>
        </a:buClr>
        <a:buFont typeface="Wingdings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342900" rtl="0" eaLnBrk="1" latinLnBrk="0" hangingPunct="1">
        <a:spcBef>
          <a:spcPct val="20000"/>
        </a:spcBef>
        <a:buClr>
          <a:srgbClr val="9FC13F"/>
        </a:buClr>
        <a:buFont typeface="Wingdings" charset="2"/>
        <a:buChar char="§"/>
        <a:defRPr sz="9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8001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2200" dirty="0">
                <a:solidFill>
                  <a:srgbClr val="0000FF"/>
                </a:solidFill>
              </a:rPr>
              <a:t>C</a:t>
            </a:r>
            <a:r>
              <a:rPr lang="fr-FR" altLang="fr-FR" sz="2200" dirty="0">
                <a:solidFill>
                  <a:srgbClr val="000000"/>
                </a:solidFill>
              </a:rPr>
              <a:t>omité </a:t>
            </a:r>
            <a:r>
              <a:rPr lang="fr-FR" altLang="fr-FR" sz="2200" dirty="0">
                <a:solidFill>
                  <a:srgbClr val="0000FF"/>
                </a:solidFill>
              </a:rPr>
              <a:t>L</a:t>
            </a:r>
            <a:r>
              <a:rPr lang="fr-FR" altLang="fr-FR" sz="2200" dirty="0">
                <a:solidFill>
                  <a:srgbClr val="000000"/>
                </a:solidFill>
              </a:rPr>
              <a:t>iaison </a:t>
            </a:r>
            <a:r>
              <a:rPr lang="fr-FR" altLang="fr-FR" sz="2200" dirty="0">
                <a:solidFill>
                  <a:srgbClr val="0000FF"/>
                </a:solidFill>
              </a:rPr>
              <a:t>A</a:t>
            </a:r>
            <a:r>
              <a:rPr lang="fr-FR" altLang="fr-FR" sz="2200" dirty="0">
                <a:solidFill>
                  <a:srgbClr val="000000"/>
                </a:solidFill>
              </a:rPr>
              <a:t>limentation </a:t>
            </a:r>
            <a:r>
              <a:rPr lang="fr-FR" altLang="fr-FR" sz="2200" dirty="0">
                <a:solidFill>
                  <a:srgbClr val="0000FF"/>
                </a:solidFill>
              </a:rPr>
              <a:t>N</a:t>
            </a:r>
            <a:r>
              <a:rPr lang="fr-FR" altLang="fr-FR" sz="2200" dirty="0">
                <a:solidFill>
                  <a:srgbClr val="000000"/>
                </a:solidFill>
              </a:rPr>
              <a:t>utrition</a:t>
            </a:r>
            <a:r>
              <a:rPr lang="fr-FR" altLang="fr-FR" dirty="0">
                <a:solidFill>
                  <a:srgbClr val="000000"/>
                </a:solidFill>
              </a:rPr>
              <a:t/>
            </a:r>
            <a:br>
              <a:rPr lang="fr-FR" altLang="fr-FR" dirty="0">
                <a:solidFill>
                  <a:srgbClr val="000000"/>
                </a:solidFill>
              </a:rPr>
            </a:br>
            <a:r>
              <a:rPr lang="fr-FR" altLang="fr-FR" sz="6000" dirty="0">
                <a:solidFill>
                  <a:srgbClr val="330066"/>
                </a:solidFill>
              </a:rPr>
              <a:t>BIEN DANS SON ASSIETTE</a:t>
            </a:r>
            <a:r>
              <a:rPr lang="fr-FR" altLang="fr-FR" dirty="0">
                <a:solidFill>
                  <a:srgbClr val="330066"/>
                </a:solidFill>
              </a:rPr>
              <a:t/>
            </a:r>
            <a:br>
              <a:rPr lang="fr-FR" altLang="fr-FR" dirty="0">
                <a:solidFill>
                  <a:srgbClr val="330066"/>
                </a:solidFill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8" descr="jacket DVD CLAN carr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3238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altLang="fr-FR" sz="3600" dirty="0">
                <a:solidFill>
                  <a:srgbClr val="330066"/>
                </a:solidFill>
              </a:rPr>
              <a:t>La pyramide des aliments et son bonhomme</a:t>
            </a:r>
            <a:br>
              <a:rPr lang="fr-FR" altLang="fr-FR" sz="3600" dirty="0">
                <a:solidFill>
                  <a:srgbClr val="330066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037013" cy="441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1457" y="1340768"/>
            <a:ext cx="3152775" cy="441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AD2F58ED-2F12-4926-8A0C-63232DEF8916}"/>
              </a:ext>
            </a:extLst>
          </p:cNvPr>
          <p:cNvSpPr/>
          <p:nvPr/>
        </p:nvSpPr>
        <p:spPr>
          <a:xfrm>
            <a:off x="7380312" y="2780929"/>
            <a:ext cx="144016" cy="144016"/>
          </a:xfrm>
          <a:prstGeom prst="ellipse">
            <a:avLst/>
          </a:prstGeom>
          <a:pattFill prst="smConfetti">
            <a:fgClr>
              <a:schemeClr val="accent1"/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57DF86B-CE02-4C97-9D7F-C7D997C12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10</a:t>
            </a:fld>
            <a:endParaRPr lang="fr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969045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3600" dirty="0">
                <a:solidFill>
                  <a:srgbClr val="330066"/>
                </a:solidFill>
              </a:rPr>
              <a:t>La cuisine et ses ustensiles</a:t>
            </a:r>
            <a:br>
              <a:rPr lang="fr-FR" altLang="fr-FR" sz="3600" dirty="0">
                <a:solidFill>
                  <a:srgbClr val="330066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038600" cy="307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670" y="1773387"/>
            <a:ext cx="4495800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C84CFF42-1D1E-4445-B3DE-2412FE9F4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11</a:t>
            </a:fld>
            <a:endParaRPr lang="fr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600" dirty="0">
                <a:solidFill>
                  <a:srgbClr val="330066"/>
                </a:solidFill>
              </a:rPr>
              <a:t>Les courses et le rangement</a:t>
            </a:r>
            <a:br>
              <a:rPr lang="fr-FR" altLang="fr-FR" sz="3600" dirty="0">
                <a:solidFill>
                  <a:srgbClr val="330066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2563813" cy="314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908720"/>
            <a:ext cx="2679700" cy="536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 descr="CLAN 89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1128"/>
            <a:ext cx="20558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D8BC96B7-24B6-409A-A211-7BC46A41CA99}"/>
              </a:ext>
            </a:extLst>
          </p:cNvPr>
          <p:cNvSpPr/>
          <p:nvPr/>
        </p:nvSpPr>
        <p:spPr>
          <a:xfrm>
            <a:off x="6876256" y="5445224"/>
            <a:ext cx="216024" cy="72008"/>
          </a:xfrm>
          <a:prstGeom prst="ellipse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17EA41C2-E4EE-44BD-A77B-DF2624EDF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12</a:t>
            </a:fld>
            <a:endParaRPr lang="fr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600" dirty="0">
                <a:solidFill>
                  <a:srgbClr val="330066"/>
                </a:solidFill>
              </a:rPr>
              <a:t>Mémo en images</a:t>
            </a:r>
            <a:br>
              <a:rPr lang="fr-FR" altLang="fr-FR" sz="3600" dirty="0">
                <a:solidFill>
                  <a:srgbClr val="330066"/>
                </a:solidFill>
              </a:rPr>
            </a:b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40223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220205B-498A-4521-BA0E-B32D62ABC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13</a:t>
            </a:fld>
            <a:endParaRPr lang="fr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600" dirty="0">
                <a:solidFill>
                  <a:srgbClr val="330066"/>
                </a:solidFill>
              </a:rPr>
              <a:t>Fiche : lavage des mains</a:t>
            </a:r>
            <a:br>
              <a:rPr lang="fr-FR" altLang="fr-FR" sz="3600" dirty="0">
                <a:solidFill>
                  <a:srgbClr val="330066"/>
                </a:solidFill>
              </a:rPr>
            </a:br>
            <a:endParaRPr lang="fr-FR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381250" cy="234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6048375" cy="402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1A58FB5-D454-4F17-B559-2A3341DC2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14</a:t>
            </a:fld>
            <a:endParaRPr lang="fr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altLang="fr-FR" sz="2800" dirty="0">
                <a:solidFill>
                  <a:srgbClr val="330066"/>
                </a:solidFill>
              </a:rPr>
              <a:t>Prospectus PNNS</a:t>
            </a:r>
            <a:br>
              <a:rPr lang="fr-FR" altLang="fr-FR" sz="2800" dirty="0">
                <a:solidFill>
                  <a:srgbClr val="330066"/>
                </a:solidFill>
              </a:rPr>
            </a:br>
            <a:r>
              <a:rPr lang="fr-FR" altLang="fr-FR" sz="2800" dirty="0">
                <a:solidFill>
                  <a:srgbClr val="330066"/>
                </a:solidFill>
              </a:rPr>
              <a:t>Programme National Nutrition Santé</a:t>
            </a:r>
            <a:r>
              <a:rPr lang="fr-FR" altLang="fr-FR" sz="2800" dirty="0"/>
              <a:t/>
            </a:r>
            <a:br>
              <a:rPr lang="fr-FR" altLang="fr-FR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134" y="1544538"/>
            <a:ext cx="292576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29972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6C3B36B8-069F-4A93-92DB-BECA0CEAD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4048" y="6597352"/>
            <a:ext cx="864096" cy="176890"/>
          </a:xfrm>
        </p:spPr>
        <p:txBody>
          <a:bodyPr/>
          <a:lstStyle/>
          <a:p>
            <a:r>
              <a:rPr lang="fr-BE" dirty="0"/>
              <a:t>Slide </a:t>
            </a:r>
            <a:fld id="{9F242B4B-4B65-794F-A5AC-1B566AB28FC4}" type="slidenum">
              <a:rPr lang="fr-BE" smtClean="0"/>
              <a:pPr/>
              <a:t>15</a:t>
            </a:fld>
            <a:endParaRPr lang="fr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114981"/>
                </a:solidFill>
              </a:rPr>
              <a:t>DES RECETTES :</a:t>
            </a:r>
            <a:endParaRPr lang="fr-FR" dirty="0">
              <a:solidFill>
                <a:srgbClr val="114981"/>
              </a:solidFill>
            </a:endParaRPr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060848"/>
            <a:ext cx="4969939" cy="343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64704" y="2204864"/>
            <a:ext cx="6516638" cy="3698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90280043-987B-46D4-A009-A0C6A347BC5A}"/>
              </a:ext>
            </a:extLst>
          </p:cNvPr>
          <p:cNvSpPr/>
          <p:nvPr/>
        </p:nvSpPr>
        <p:spPr>
          <a:xfrm>
            <a:off x="5868144" y="3861048"/>
            <a:ext cx="72007" cy="360040"/>
          </a:xfrm>
          <a:prstGeom prst="ellipse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http://numismativy.fr/dossier/euro_pieces/visuels/photos/faces_communes_2007/200%20common_new.jpg">
            <a:extLst>
              <a:ext uri="{FF2B5EF4-FFF2-40B4-BE49-F238E27FC236}">
                <a16:creationId xmlns:a16="http://schemas.microsoft.com/office/drawing/2014/main" xmlns="" id="{A79697DD-D832-428D-A693-75C13EA63B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03" y="3933056"/>
            <a:ext cx="718185" cy="70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://numismativy.fr/dossier/euro_pieces/visuels/photos/faces_communes_2007/200%20common_new.jpg">
            <a:extLst>
              <a:ext uri="{FF2B5EF4-FFF2-40B4-BE49-F238E27FC236}">
                <a16:creationId xmlns:a16="http://schemas.microsoft.com/office/drawing/2014/main" xmlns="" id="{C08D58FD-C36F-4773-8238-218D4890B60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84" y="2636912"/>
            <a:ext cx="446569" cy="435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C52D203D-8E3C-4CBE-9597-3D3EF2FD9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16</a:t>
            </a:fld>
            <a:endParaRPr lang="fr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969045" cy="418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normAutofit fontScale="90000"/>
          </a:bodyPr>
          <a:lstStyle/>
          <a:p>
            <a:pPr marL="50228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000" b="0" dirty="0">
                <a:solidFill>
                  <a:srgbClr val="000000"/>
                </a:solidFill>
              </a:rPr>
              <a:t>RIZ</a:t>
            </a:r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260648"/>
            <a:ext cx="3296761" cy="4320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normAutofit lnSpcReduction="10000"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000" dirty="0">
                <a:solidFill>
                  <a:srgbClr val="000000"/>
                </a:solidFill>
              </a:rPr>
              <a:t>PATES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0" y="1081794"/>
            <a:ext cx="7281118" cy="5038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83C774A0-A3E6-4AD4-A6A3-BD776571A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17</a:t>
            </a:fld>
            <a:endParaRPr lang="fr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969045" cy="634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normAutofit/>
          </a:bodyPr>
          <a:lstStyle/>
          <a:p>
            <a:pPr marL="719138">
              <a:tabLst>
                <a:tab pos="447675" algn="l"/>
                <a:tab pos="5349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0" dirty="0">
                <a:solidFill>
                  <a:srgbClr val="000000"/>
                </a:solidFill>
              </a:rPr>
              <a:t>SEMOULE</a:t>
            </a:r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51312"/>
            <a:ext cx="6480719" cy="4484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03688" y="215900"/>
            <a:ext cx="3860800" cy="1089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POMMES DE TERRE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4C465BF8-51F5-497C-B37E-560EC3999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18</a:t>
            </a:fld>
            <a:endParaRPr lang="fr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4581525" cy="343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725" y="836712"/>
            <a:ext cx="3470275" cy="561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6399B3-11B6-4915-B51B-0F343B5A5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19</a:t>
            </a:fld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600" dirty="0">
                <a:solidFill>
                  <a:srgbClr val="330066"/>
                </a:solidFill>
              </a:rPr>
              <a:t>CONSTAT DE DEPART</a:t>
            </a:r>
            <a:br>
              <a:rPr lang="fr-FR" altLang="fr-FR" sz="3600" dirty="0">
                <a:solidFill>
                  <a:srgbClr val="330066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algn="just">
              <a:spcBef>
                <a:spcPts val="6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dirty="0">
                <a:solidFill>
                  <a:srgbClr val="000000"/>
                </a:solidFill>
              </a:rPr>
              <a:t>Les patients s’alimentent « mal » et ont pour beaucoup des carences nutritionnelles.</a:t>
            </a:r>
          </a:p>
          <a:p>
            <a:pPr marL="339725" indent="-339725" algn="just">
              <a:spcBef>
                <a:spcPts val="6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dirty="0">
                <a:solidFill>
                  <a:srgbClr val="000000"/>
                </a:solidFill>
              </a:rPr>
              <a:t>La prise de traitement et une alimentation mal équilibrée favorisent le surpoids ou l’obésité de nombreux patients.</a:t>
            </a:r>
          </a:p>
          <a:p>
            <a:pPr marL="339725" indent="-339725" algn="just">
              <a:spcBef>
                <a:spcPts val="6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dirty="0">
                <a:solidFill>
                  <a:srgbClr val="000000"/>
                </a:solidFill>
              </a:rPr>
              <a:t>Inversement d’autres patients peuvent souffrir de dénutrition. </a:t>
            </a:r>
          </a:p>
          <a:p>
            <a:pPr marL="339725" indent="-339725" algn="just">
              <a:spcBef>
                <a:spcPts val="6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dirty="0">
                <a:solidFill>
                  <a:srgbClr val="000000"/>
                </a:solidFill>
              </a:rPr>
              <a:t>Les difficultés financières, l’isolement psychique et social, la méconnaissance de la cuisine sont un handicap pour les malades psychiques.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515A2C9-99C0-461D-982A-9588AB156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9045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3600" dirty="0">
                <a:solidFill>
                  <a:srgbClr val="330066"/>
                </a:solidFill>
              </a:rPr>
              <a:t>FICHES PIQUE-NIQUE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6" descr="salade c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227" y="1339950"/>
            <a:ext cx="3239269" cy="458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IQUE nique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384" y="1032885"/>
            <a:ext cx="2595760" cy="367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andwich c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04" y="1063277"/>
            <a:ext cx="3174880" cy="449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3CF0A14-CC8D-4B28-8851-D18DB5D55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20</a:t>
            </a:fld>
            <a:endParaRPr lang="fr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9045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3100" dirty="0">
                <a:solidFill>
                  <a:srgbClr val="330066"/>
                </a:solidFill>
              </a:rPr>
              <a:t>PYRAMIDE DES BESOINS JOURNALIERS</a:t>
            </a:r>
            <a:r>
              <a:rPr lang="fr-FR" altLang="fr-FR" sz="3600" dirty="0">
                <a:solidFill>
                  <a:srgbClr val="330066"/>
                </a:solidFill>
              </a:rPr>
              <a:t/>
            </a:r>
            <a:br>
              <a:rPr lang="fr-FR" altLang="fr-FR" sz="3600" dirty="0">
                <a:solidFill>
                  <a:srgbClr val="330066"/>
                </a:solidFill>
              </a:rPr>
            </a:br>
            <a:endParaRPr lang="fr-FR" dirty="0"/>
          </a:p>
        </p:txBody>
      </p:sp>
      <p:pic>
        <p:nvPicPr>
          <p:cNvPr id="6" name="Picture 6" descr="pyramide des besoins journaliers cop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82258"/>
            <a:ext cx="3209598" cy="530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EC6EEF8-CE30-4C4E-AB0E-EA7429CF1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21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z="3200" b="1" dirty="0">
              <a:solidFill>
                <a:srgbClr val="0000FF"/>
              </a:solidFill>
            </a:endParaRPr>
          </a:p>
          <a:p>
            <a:pPr algn="ctr"/>
            <a:r>
              <a:rPr lang="fr-FR" altLang="fr-FR" sz="3200" b="1" dirty="0">
                <a:solidFill>
                  <a:srgbClr val="0000FF"/>
                </a:solidFill>
              </a:rPr>
              <a:t>C</a:t>
            </a:r>
            <a:r>
              <a:rPr lang="fr-FR" altLang="fr-FR" sz="3200" dirty="0">
                <a:solidFill>
                  <a:srgbClr val="000000"/>
                </a:solidFill>
              </a:rPr>
              <a:t>omité </a:t>
            </a:r>
            <a:r>
              <a:rPr lang="fr-FR" altLang="fr-FR" sz="3200" b="1" dirty="0">
                <a:solidFill>
                  <a:srgbClr val="0000FF"/>
                </a:solidFill>
              </a:rPr>
              <a:t>L</a:t>
            </a:r>
            <a:r>
              <a:rPr lang="fr-FR" altLang="fr-FR" sz="3200" dirty="0">
                <a:solidFill>
                  <a:srgbClr val="000000"/>
                </a:solidFill>
              </a:rPr>
              <a:t>iaison </a:t>
            </a:r>
            <a:r>
              <a:rPr lang="fr-FR" altLang="fr-FR" sz="3200" b="1" dirty="0">
                <a:solidFill>
                  <a:srgbClr val="0000FF"/>
                </a:solidFill>
              </a:rPr>
              <a:t>A</a:t>
            </a:r>
            <a:r>
              <a:rPr lang="fr-FR" altLang="fr-FR" sz="3200" dirty="0">
                <a:solidFill>
                  <a:srgbClr val="000000"/>
                </a:solidFill>
              </a:rPr>
              <a:t>limentation </a:t>
            </a:r>
            <a:r>
              <a:rPr lang="fr-FR" altLang="fr-FR" sz="3200" b="1" dirty="0">
                <a:solidFill>
                  <a:srgbClr val="0000FF"/>
                </a:solidFill>
              </a:rPr>
              <a:t>N</a:t>
            </a:r>
            <a:r>
              <a:rPr lang="fr-FR" altLang="fr-FR" sz="3200" dirty="0">
                <a:solidFill>
                  <a:srgbClr val="000000"/>
                </a:solidFill>
              </a:rPr>
              <a:t>utrition</a:t>
            </a:r>
          </a:p>
          <a:p>
            <a:endParaRPr lang="fr-FR" dirty="0"/>
          </a:p>
        </p:txBody>
      </p:sp>
      <p:pic>
        <p:nvPicPr>
          <p:cNvPr id="6" name="Picture 11" descr="jacket DVD CLAN carr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163" y="188913"/>
            <a:ext cx="16176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468560" y="2492896"/>
            <a:ext cx="8229600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4800" b="1" dirty="0">
                <a:solidFill>
                  <a:srgbClr val="330066"/>
                </a:solidFill>
              </a:rPr>
              <a:t>BIEN DANS SON ASSIETTE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656" y="3284984"/>
            <a:ext cx="6475412" cy="298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Travail élaboré par le personnel de l’EPS-BD :</a:t>
            </a:r>
          </a:p>
          <a:p>
            <a:pPr>
              <a:buFont typeface="Times New Roman" pitchFamily="16" charset="0"/>
              <a:buNone/>
              <a:defRPr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Sous la direction des médecins généralistes et psychiatres référents du CLAN</a:t>
            </a:r>
          </a:p>
          <a:p>
            <a:pPr>
              <a:buFont typeface="Times New Roman" pitchFamily="16" charset="0"/>
              <a:buNone/>
              <a:defRPr/>
            </a:pP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	Fabienne CAMPAGNA,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diététicienne</a:t>
            </a:r>
          </a:p>
          <a:p>
            <a:pPr>
              <a:buFont typeface="Times New Roman" pitchFamily="16" charset="0"/>
              <a:buNone/>
              <a:defRPr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	Isabelle LINTANF,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éducatrice spécialisée (secteur G01)</a:t>
            </a:r>
          </a:p>
          <a:p>
            <a:pPr>
              <a:buFont typeface="Times New Roman" pitchFamily="16" charset="0"/>
              <a:buNone/>
              <a:defRPr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	Nicole MENS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, éducatrice spécialisée (centre social)</a:t>
            </a:r>
          </a:p>
          <a:p>
            <a:pPr>
              <a:buFont typeface="Times New Roman" pitchFamily="16" charset="0"/>
              <a:buNone/>
              <a:defRPr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	Ida NELSON,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infirmière D.E. (FPC Mares-Yvon)</a:t>
            </a:r>
          </a:p>
          <a:p>
            <a:pPr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Patricia BOULAS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, maître ouvrier (bibliothèque)</a:t>
            </a:r>
          </a:p>
          <a:p>
            <a:pPr>
              <a:buFont typeface="Times New Roman" pitchFamily="16" charset="0"/>
              <a:buNone/>
              <a:defRPr/>
            </a:pP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Assistés par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Marie BELLEVILLE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, chargée de communication</a:t>
            </a:r>
          </a:p>
          <a:p>
            <a:pPr>
              <a:buFont typeface="Times New Roman" pitchFamily="16" charset="0"/>
              <a:buNone/>
              <a:defRPr/>
            </a:pP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C8C6788-719C-4E32-B881-8BDE40245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22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9045" cy="634082"/>
          </a:xfrm>
        </p:spPr>
        <p:txBody>
          <a:bodyPr/>
          <a:lstStyle/>
          <a:p>
            <a:pPr algn="ctr"/>
            <a:r>
              <a:rPr lang="fr-FR" altLang="fr-FR" sz="3600" dirty="0">
                <a:solidFill>
                  <a:srgbClr val="330066"/>
                </a:solidFill>
              </a:rPr>
              <a:t>Historique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536504"/>
          </a:xfrm>
        </p:spPr>
        <p:txBody>
          <a:bodyPr>
            <a:normAutofit fontScale="92500" lnSpcReduction="10000"/>
          </a:bodyPr>
          <a:lstStyle/>
          <a:p>
            <a:pPr marL="339725" indent="-339725" algn="just">
              <a:lnSpc>
                <a:spcPct val="9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sz="3600" dirty="0">
                <a:solidFill>
                  <a:srgbClr val="000000"/>
                </a:solidFill>
              </a:rPr>
              <a:t>2009/2010 :préparation d’une exposition sur le thème de l’alimentation</a:t>
            </a:r>
          </a:p>
          <a:p>
            <a:pPr marL="341313" indent="-339725" algn="just">
              <a:lnSpc>
                <a:spcPct val="90000"/>
              </a:lnSpc>
              <a:spcBef>
                <a:spcPts val="4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i="1" dirty="0">
                <a:solidFill>
                  <a:srgbClr val="000000"/>
                </a:solidFill>
              </a:rPr>
              <a:t>	Faite par des patients venant à l’atelier de l’éducatrice spécialisée du centre social et un petit groupe de soignants sensibilisés par le sujet (infirmiers, diététicienne, éducatrice spécialisée) sous la responsabilité du médecin généraliste</a:t>
            </a:r>
          </a:p>
          <a:p>
            <a:pPr marL="341313" indent="-339725" algn="just">
              <a:lnSpc>
                <a:spcPct val="90000"/>
              </a:lnSpc>
              <a:spcBef>
                <a:spcPts val="400"/>
              </a:spcBef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fr-FR" i="1" dirty="0">
              <a:solidFill>
                <a:srgbClr val="000000"/>
              </a:solidFill>
            </a:endParaRPr>
          </a:p>
          <a:p>
            <a:pPr marL="339725" indent="-339725" algn="just">
              <a:lnSpc>
                <a:spcPct val="9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sz="3600" dirty="0">
                <a:solidFill>
                  <a:srgbClr val="000000"/>
                </a:solidFill>
              </a:rPr>
              <a:t>2010 : Exposition au bar du centre social et aux Mares-Yvon</a:t>
            </a:r>
          </a:p>
          <a:p>
            <a:pPr marL="341313" indent="-339725" algn="just">
              <a:lnSpc>
                <a:spcPct val="90000"/>
              </a:lnSpc>
              <a:spcBef>
                <a:spcPts val="750"/>
              </a:spcBef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fr-FR" sz="36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sz="3600" dirty="0">
                <a:solidFill>
                  <a:srgbClr val="000000"/>
                </a:solidFill>
              </a:rPr>
              <a:t>2015/2017 : Elaboration d’un DVD et création </a:t>
            </a:r>
            <a:r>
              <a:rPr lang="fr-FR" sz="3600">
                <a:solidFill>
                  <a:srgbClr val="000000"/>
                </a:solidFill>
              </a:rPr>
              <a:t>d’outils éducatifs </a:t>
            </a:r>
            <a:endParaRPr lang="fr-FR" sz="3600" dirty="0">
              <a:solidFill>
                <a:srgbClr val="000000"/>
              </a:solidFill>
            </a:endParaRPr>
          </a:p>
          <a:p>
            <a:pPr marL="341313" indent="-339725" algn="just">
              <a:lnSpc>
                <a:spcPct val="90000"/>
              </a:lnSpc>
              <a:spcBef>
                <a:spcPts val="4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i="1" dirty="0">
                <a:solidFill>
                  <a:srgbClr val="000000"/>
                </a:solidFill>
              </a:rPr>
              <a:t>	Par le petit groupe de soignants et les personnes du service de communication de l’hôpital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DE77EF8-AE91-4F44-AF5B-7041313C3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3</a:t>
            </a:fld>
            <a:endParaRPr lang="fr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9045" cy="778098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>
                <a:solidFill>
                  <a:srgbClr val="330066"/>
                </a:solidFill>
              </a:rPr>
              <a:t>OBJECTIFS du DVD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algn="just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>
                <a:solidFill>
                  <a:srgbClr val="000000"/>
                </a:solidFill>
              </a:rPr>
              <a:t>Sensibiliser les professionnels sur le sujet de l’alimentation et les difficultés rencontrées par les patients</a:t>
            </a:r>
          </a:p>
          <a:p>
            <a:pPr marL="339725" indent="-339725" algn="just">
              <a:spcBef>
                <a:spcPts val="750"/>
              </a:spcBef>
              <a:buClr>
                <a:srgbClr val="330066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altLang="fr-FR" sz="2800" dirty="0">
              <a:solidFill>
                <a:srgbClr val="000000"/>
              </a:solidFill>
            </a:endParaRPr>
          </a:p>
          <a:p>
            <a:pPr marL="339725" indent="-339725" algn="just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>
                <a:solidFill>
                  <a:srgbClr val="000000"/>
                </a:solidFill>
              </a:rPr>
              <a:t>Créer un support pour échanger et mener des activités thérapeutiques avec les patients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69A751C-E168-45DE-88CC-DA1DAD6FE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4</a:t>
            </a:fld>
            <a:endParaRPr lang="fr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600" dirty="0">
                <a:solidFill>
                  <a:srgbClr val="330066"/>
                </a:solidFill>
              </a:rPr>
              <a:t>MATERIELS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7969250" cy="4525962"/>
          </a:xfrm>
        </p:spPr>
        <p:txBody>
          <a:bodyPr>
            <a:normAutofit fontScale="92500" lnSpcReduction="10000"/>
          </a:bodyPr>
          <a:lstStyle/>
          <a:p>
            <a:pPr marL="339725" indent="-339725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>
                <a:solidFill>
                  <a:srgbClr val="000000"/>
                </a:solidFill>
              </a:rPr>
              <a:t>Plaquette présentant le projet</a:t>
            </a:r>
          </a:p>
          <a:p>
            <a:pPr marL="339725" indent="-339725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>
                <a:solidFill>
                  <a:srgbClr val="000000"/>
                </a:solidFill>
              </a:rPr>
              <a:t>DVD : durée 17 minutes</a:t>
            </a:r>
          </a:p>
          <a:p>
            <a:pPr marL="339725" indent="-339725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>
                <a:solidFill>
                  <a:srgbClr val="000000"/>
                </a:solidFill>
              </a:rPr>
              <a:t>12 Affiches plastifiées issues de l’exposition</a:t>
            </a:r>
          </a:p>
          <a:p>
            <a:pPr marL="339725" indent="-339725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 err="1">
                <a:solidFill>
                  <a:srgbClr val="000000"/>
                </a:solidFill>
              </a:rPr>
              <a:t>Magnets</a:t>
            </a:r>
            <a:r>
              <a:rPr lang="fr-FR" altLang="fr-FR" sz="2800" dirty="0">
                <a:solidFill>
                  <a:srgbClr val="000000"/>
                </a:solidFill>
              </a:rPr>
              <a:t> mémo (résumé de 6 thèmes du DVD)</a:t>
            </a:r>
          </a:p>
          <a:p>
            <a:pPr marL="339725" indent="-339725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>
                <a:solidFill>
                  <a:srgbClr val="000000"/>
                </a:solidFill>
              </a:rPr>
              <a:t>Fiche lavage des mains</a:t>
            </a:r>
          </a:p>
          <a:p>
            <a:pPr marL="339725" indent="-339725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>
                <a:solidFill>
                  <a:srgbClr val="000000"/>
                </a:solidFill>
              </a:rPr>
              <a:t>Prospectus de PNNS (Programme National Nutrition Santé)</a:t>
            </a:r>
          </a:p>
          <a:p>
            <a:pPr marL="339725" indent="-339725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>
                <a:solidFill>
                  <a:srgbClr val="000000"/>
                </a:solidFill>
              </a:rPr>
              <a:t>2 Recueils de recettes à distribuer aux patients</a:t>
            </a:r>
          </a:p>
          <a:p>
            <a:pPr marL="339725" indent="-339725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>
                <a:solidFill>
                  <a:srgbClr val="000000"/>
                </a:solidFill>
              </a:rPr>
              <a:t>3 Fiches pique-nique</a:t>
            </a:r>
          </a:p>
          <a:p>
            <a:pPr marL="339725" indent="-339725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800" dirty="0">
                <a:solidFill>
                  <a:srgbClr val="000000"/>
                </a:solidFill>
              </a:rPr>
              <a:t>Pyramide  imagée des besoins journaliers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125">
            <a:off x="5978001" y="445716"/>
            <a:ext cx="2736304" cy="211983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A6EB823-FEF8-43CD-B348-55522476F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9045" cy="562074"/>
          </a:xfrm>
        </p:spPr>
        <p:txBody>
          <a:bodyPr/>
          <a:lstStyle/>
          <a:p>
            <a:r>
              <a:rPr lang="fr-FR" altLang="fr-FR" sz="3600" dirty="0">
                <a:solidFill>
                  <a:srgbClr val="330066"/>
                </a:solidFill>
              </a:rPr>
              <a:t>Plaquette présentant le projet</a:t>
            </a:r>
            <a:endParaRPr lang="fr-FR" dirty="0"/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xmlns="" id="{7B6D2DF7-3C94-422D-A5FF-0868722B5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98" y="979649"/>
            <a:ext cx="7180658" cy="5084170"/>
          </a:xfrm>
        </p:spPr>
      </p:pic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xmlns="" id="{DDDA80E3-1BC4-45B4-8DF3-A42C83D7E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6</a:t>
            </a:fld>
            <a:endParaRPr lang="fr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1" y="663151"/>
            <a:ext cx="7668756" cy="542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5DD5A76-72EC-45C7-83A4-CF2BDE08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7</a:t>
            </a:fld>
            <a:endParaRPr lang="fr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664075" algn="l"/>
              </a:tabLst>
            </a:pPr>
            <a:r>
              <a:rPr lang="fr-FR" dirty="0"/>
              <a:t>	</a:t>
            </a:r>
            <a:r>
              <a:rPr lang="fr-FR" altLang="fr-FR" sz="3600" dirty="0">
                <a:solidFill>
                  <a:srgbClr val="330066"/>
                </a:solidFill>
              </a:rPr>
              <a:t>Un DVD </a:t>
            </a:r>
            <a:br>
              <a:rPr lang="fr-FR" altLang="fr-FR" sz="3600" dirty="0">
                <a:solidFill>
                  <a:srgbClr val="330066"/>
                </a:solidFill>
              </a:rPr>
            </a:b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3024187" cy="302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30A1FE6-391D-4048-ABE1-4C8EF3062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54616"/>
            <a:ext cx="4934621" cy="436524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xmlns="" id="{B7F228AD-3B8D-4C08-8AEC-E9FF311D9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8" y="3024188"/>
            <a:ext cx="3467400" cy="3139712"/>
          </a:xfr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xmlns="" id="{B994DBD5-12EA-4284-B709-0ED275FCC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8</a:t>
            </a:fld>
            <a:endParaRPr lang="fr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9045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6600" dirty="0">
                <a:solidFill>
                  <a:srgbClr val="330066"/>
                </a:solidFill>
              </a:rPr>
              <a:t/>
            </a:r>
            <a:br>
              <a:rPr lang="fr-FR" altLang="fr-FR" sz="6600" dirty="0">
                <a:solidFill>
                  <a:srgbClr val="330066"/>
                </a:solidFill>
              </a:rPr>
            </a:br>
            <a:r>
              <a:rPr lang="fr-FR" altLang="fr-FR" dirty="0">
                <a:solidFill>
                  <a:srgbClr val="330066"/>
                </a:solidFill>
              </a:rPr>
              <a:t> </a:t>
            </a:r>
            <a:r>
              <a:rPr lang="fr-FR" altLang="fr-FR" sz="2700" dirty="0">
                <a:solidFill>
                  <a:srgbClr val="330066"/>
                </a:solidFill>
              </a:rPr>
              <a:t>Affiches mises à disposition :</a:t>
            </a:r>
            <a:br>
              <a:rPr lang="fr-FR" altLang="fr-FR" sz="2700" dirty="0">
                <a:solidFill>
                  <a:srgbClr val="330066"/>
                </a:solidFill>
              </a:rPr>
            </a:br>
            <a:r>
              <a:rPr lang="fr-FR" altLang="fr-FR" sz="2700" dirty="0">
                <a:solidFill>
                  <a:srgbClr val="330066"/>
                </a:solidFill>
              </a:rPr>
              <a:t>Le sucre et l’IMC</a:t>
            </a:r>
            <a:endParaRPr lang="fr-FR" sz="2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06" y="1290749"/>
            <a:ext cx="2808287" cy="220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213" y="1100485"/>
            <a:ext cx="3313113" cy="2538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4138" y="4885085"/>
            <a:ext cx="36004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4" descr="CLAN 88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4163" y="3810347"/>
            <a:ext cx="3200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LAN 88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69072"/>
            <a:ext cx="27749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4C53AB6C-60E1-4AAA-B8EB-7BCACDC12E53}"/>
              </a:ext>
            </a:extLst>
          </p:cNvPr>
          <p:cNvSpPr/>
          <p:nvPr/>
        </p:nvSpPr>
        <p:spPr>
          <a:xfrm>
            <a:off x="2742072" y="3080721"/>
            <a:ext cx="441487" cy="139911"/>
          </a:xfrm>
          <a:prstGeom prst="ellipse">
            <a:avLst/>
          </a:prstGeom>
          <a:gradFill>
            <a:gsLst>
              <a:gs pos="100000">
                <a:srgbClr val="FF0000"/>
              </a:gs>
              <a:gs pos="0">
                <a:srgbClr val="C6168D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08028C7B-71F2-4AD5-A8BE-74670F96DE1E}"/>
              </a:ext>
            </a:extLst>
          </p:cNvPr>
          <p:cNvSpPr/>
          <p:nvPr/>
        </p:nvSpPr>
        <p:spPr>
          <a:xfrm flipV="1">
            <a:off x="3203849" y="2399452"/>
            <a:ext cx="144016" cy="614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xmlns="" id="{F27EF0A8-9D1D-4A5D-8751-EA1DCDE9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821" y="2430186"/>
            <a:ext cx="108012" cy="614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4590FA08-8FEC-49D9-8050-9A57E177EEEA}"/>
              </a:ext>
            </a:extLst>
          </p:cNvPr>
          <p:cNvSpPr/>
          <p:nvPr/>
        </p:nvSpPr>
        <p:spPr>
          <a:xfrm rot="15937576" flipV="1">
            <a:off x="2684225" y="2555313"/>
            <a:ext cx="184791" cy="484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973AE2D9-961B-45CB-9D82-0FC435D53CD1}"/>
              </a:ext>
            </a:extLst>
          </p:cNvPr>
          <p:cNvSpPr/>
          <p:nvPr/>
        </p:nvSpPr>
        <p:spPr>
          <a:xfrm>
            <a:off x="3122403" y="1542069"/>
            <a:ext cx="122312" cy="10074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5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19780B37-3DBE-4F89-AE30-E52652FC0668}"/>
              </a:ext>
            </a:extLst>
          </p:cNvPr>
          <p:cNvSpPr/>
          <p:nvPr/>
        </p:nvSpPr>
        <p:spPr>
          <a:xfrm rot="1784702">
            <a:off x="1978600" y="2558364"/>
            <a:ext cx="288032" cy="72008"/>
          </a:xfrm>
          <a:prstGeom prst="ellipse">
            <a:avLst/>
          </a:prstGeom>
          <a:gradFill>
            <a:gsLst>
              <a:gs pos="100000">
                <a:schemeClr val="bg2">
                  <a:lumMod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412D06BE-2137-47DD-990B-3E29CC709CE4}"/>
              </a:ext>
            </a:extLst>
          </p:cNvPr>
          <p:cNvSpPr/>
          <p:nvPr/>
        </p:nvSpPr>
        <p:spPr>
          <a:xfrm rot="1784702">
            <a:off x="2198191" y="2552258"/>
            <a:ext cx="288032" cy="72008"/>
          </a:xfrm>
          <a:prstGeom prst="ellipse">
            <a:avLst/>
          </a:prstGeom>
          <a:gradFill>
            <a:gsLst>
              <a:gs pos="100000">
                <a:schemeClr val="bg2">
                  <a:lumMod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9054338F-9564-44DE-91DA-2CEC607371C9}"/>
              </a:ext>
            </a:extLst>
          </p:cNvPr>
          <p:cNvSpPr/>
          <p:nvPr/>
        </p:nvSpPr>
        <p:spPr>
          <a:xfrm rot="21430122">
            <a:off x="899592" y="3019543"/>
            <a:ext cx="216024" cy="49417"/>
          </a:xfrm>
          <a:prstGeom prst="ellipse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0958D203-8B36-4266-8AB3-8BE423F9B9F5}"/>
              </a:ext>
            </a:extLst>
          </p:cNvPr>
          <p:cNvSpPr/>
          <p:nvPr/>
        </p:nvSpPr>
        <p:spPr>
          <a:xfrm rot="20757144">
            <a:off x="7197159" y="5372381"/>
            <a:ext cx="553577" cy="296896"/>
          </a:xfrm>
          <a:prstGeom prst="ellipse">
            <a:avLst/>
          </a:prstGeom>
          <a:gradFill>
            <a:gsLst>
              <a:gs pos="10000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10DF738C-E1F2-427E-8751-C1649F5822A7}"/>
              </a:ext>
            </a:extLst>
          </p:cNvPr>
          <p:cNvSpPr/>
          <p:nvPr/>
        </p:nvSpPr>
        <p:spPr>
          <a:xfrm rot="709093">
            <a:off x="4862185" y="4629942"/>
            <a:ext cx="238570" cy="45719"/>
          </a:xfrm>
          <a:prstGeom prst="ellipse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A8BAED15-F7BC-4B04-8EB2-5441C0C1617D}"/>
              </a:ext>
            </a:extLst>
          </p:cNvPr>
          <p:cNvSpPr/>
          <p:nvPr/>
        </p:nvSpPr>
        <p:spPr>
          <a:xfrm rot="8707654">
            <a:off x="7320764" y="4086523"/>
            <a:ext cx="306362" cy="68189"/>
          </a:xfrm>
          <a:prstGeom prst="ellipse">
            <a:avLst/>
          </a:prstGeom>
          <a:gradFill>
            <a:gsLst>
              <a:gs pos="10000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xmlns="" id="{526E5620-50DD-440B-857E-FEEC038DE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Slide </a:t>
            </a:r>
            <a:fld id="{9F242B4B-4B65-794F-A5AC-1B566AB28FC4}" type="slidenum">
              <a:rPr lang="fr-BE" smtClean="0"/>
              <a:pPr/>
              <a:t>9</a:t>
            </a:fld>
            <a:endParaRPr lang="fr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PSBD Modèle PWP">
  <a:themeElements>
    <a:clrScheme name="theme EPS BD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A3DA"/>
      </a:accent1>
      <a:accent2>
        <a:srgbClr val="D8117D"/>
      </a:accent2>
      <a:accent3>
        <a:srgbClr val="FFF6A3"/>
      </a:accent3>
      <a:accent4>
        <a:srgbClr val="872B7C"/>
      </a:accent4>
      <a:accent5>
        <a:srgbClr val="A1C83B"/>
      </a:accent5>
      <a:accent6>
        <a:srgbClr val="EA912D"/>
      </a:accent6>
      <a:hlink>
        <a:srgbClr val="0067A4"/>
      </a:hlink>
      <a:folHlink>
        <a:srgbClr val="212463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161114 Présentation Seminaire Nouveaux Arrivants du 17 11 2016 new" id="{4F2984CD-2460-EF4D-A531-BCE4F086B175}" vid="{CFAB6972-54A1-0E4C-8DA3-C235EB18719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224</Words>
  <Application>Microsoft Office PowerPoint</Application>
  <PresentationFormat>Affichage à l'écran (4:3)</PresentationFormat>
  <Paragraphs>79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EPSBD Modèle PWP</vt:lpstr>
      <vt:lpstr>Comité Liaison Alimentation Nutrition BIEN DANS SON ASSIETTE </vt:lpstr>
      <vt:lpstr>CONSTAT DE DEPART </vt:lpstr>
      <vt:lpstr>Historique du projet</vt:lpstr>
      <vt:lpstr>OBJECTIFS du DVD</vt:lpstr>
      <vt:lpstr>MATERIELS</vt:lpstr>
      <vt:lpstr>Plaquette présentant le projet</vt:lpstr>
      <vt:lpstr>Présentation PowerPoint</vt:lpstr>
      <vt:lpstr> Un DVD  </vt:lpstr>
      <vt:lpstr>  Affiches mises à disposition : Le sucre et l’IMC</vt:lpstr>
      <vt:lpstr>La pyramide des aliments et son bonhomme </vt:lpstr>
      <vt:lpstr>La cuisine et ses ustensiles </vt:lpstr>
      <vt:lpstr>Les courses et le rangement </vt:lpstr>
      <vt:lpstr>Mémo en images </vt:lpstr>
      <vt:lpstr>Fiche : lavage des mains </vt:lpstr>
      <vt:lpstr>Prospectus PNNS Programme National Nutrition Santé </vt:lpstr>
      <vt:lpstr>DES RECETTES :</vt:lpstr>
      <vt:lpstr>RIZ</vt:lpstr>
      <vt:lpstr>SEMOULE</vt:lpstr>
      <vt:lpstr>Présentation PowerPoint</vt:lpstr>
      <vt:lpstr>FICHES PIQUE-NIQUE </vt:lpstr>
      <vt:lpstr>PYRAMIDE DES BESOINS JOURNALIERS 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Liaison Alimentation Nutrition BIEN DANS SON ASSIETTE</dc:title>
  <dc:creator>Brisson</dc:creator>
  <cp:lastModifiedBy>Sigman Olivier</cp:lastModifiedBy>
  <cp:revision>18</cp:revision>
  <cp:lastPrinted>2016-11-14T12:12:45Z</cp:lastPrinted>
  <dcterms:created xsi:type="dcterms:W3CDTF">2017-06-23T09:35:19Z</dcterms:created>
  <dcterms:modified xsi:type="dcterms:W3CDTF">2018-01-23T13:02:18Z</dcterms:modified>
</cp:coreProperties>
</file>