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7" r:id="rId3"/>
    <p:sldId id="259" r:id="rId4"/>
    <p:sldId id="257" r:id="rId5"/>
    <p:sldId id="258" r:id="rId6"/>
    <p:sldId id="260" r:id="rId7"/>
    <p:sldId id="261" r:id="rId8"/>
    <p:sldId id="286" r:id="rId9"/>
    <p:sldId id="287" r:id="rId10"/>
    <p:sldId id="288" r:id="rId11"/>
    <p:sldId id="289" r:id="rId12"/>
    <p:sldId id="290" r:id="rId13"/>
    <p:sldId id="291" r:id="rId14"/>
    <p:sldId id="292" r:id="rId15"/>
    <p:sldId id="293" r:id="rId16"/>
    <p:sldId id="266" r:id="rId17"/>
    <p:sldId id="297" r:id="rId18"/>
    <p:sldId id="272" r:id="rId19"/>
    <p:sldId id="274" r:id="rId20"/>
    <p:sldId id="282" r:id="rId21"/>
    <p:sldId id="294" r:id="rId22"/>
    <p:sldId id="275" r:id="rId23"/>
    <p:sldId id="295" r:id="rId24"/>
    <p:sldId id="283" r:id="rId25"/>
    <p:sldId id="264" r:id="rId26"/>
    <p:sldId id="306" r:id="rId27"/>
    <p:sldId id="307" r:id="rId28"/>
    <p:sldId id="308" r:id="rId29"/>
    <p:sldId id="310" r:id="rId30"/>
    <p:sldId id="309" r:id="rId31"/>
    <p:sldId id="311" r:id="rId32"/>
    <p:sldId id="312" r:id="rId33"/>
    <p:sldId id="313" r:id="rId34"/>
    <p:sldId id="314"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69115AD-6906-4C87-9236-B082F21172ED}">
          <p14:sldIdLst>
            <p14:sldId id="256"/>
            <p14:sldId id="267"/>
            <p14:sldId id="259"/>
            <p14:sldId id="257"/>
            <p14:sldId id="258"/>
            <p14:sldId id="260"/>
            <p14:sldId id="261"/>
            <p14:sldId id="286"/>
            <p14:sldId id="287"/>
            <p14:sldId id="288"/>
            <p14:sldId id="289"/>
            <p14:sldId id="290"/>
            <p14:sldId id="291"/>
          </p14:sldIdLst>
        </p14:section>
        <p14:section name="Section sans titre" id="{84F64FE1-B5C0-49F0-BBD9-4693E9E29836}">
          <p14:sldIdLst>
            <p14:sldId id="292"/>
            <p14:sldId id="293"/>
            <p14:sldId id="266"/>
            <p14:sldId id="297"/>
            <p14:sldId id="272"/>
            <p14:sldId id="274"/>
            <p14:sldId id="282"/>
            <p14:sldId id="294"/>
            <p14:sldId id="275"/>
            <p14:sldId id="295"/>
            <p14:sldId id="283"/>
            <p14:sldId id="264"/>
            <p14:sldId id="306"/>
            <p14:sldId id="307"/>
            <p14:sldId id="308"/>
            <p14:sldId id="310"/>
            <p14:sldId id="309"/>
            <p14:sldId id="311"/>
            <p14:sldId id="312"/>
            <p14:sldId id="313"/>
            <p14:sldId id="31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28" autoAdjust="0"/>
    <p:restoredTop sz="94628" autoAdjust="0"/>
  </p:normalViewPr>
  <p:slideViewPr>
    <p:cSldViewPr>
      <p:cViewPr varScale="1">
        <p:scale>
          <a:sx n="74" d="100"/>
          <a:sy n="74" d="100"/>
        </p:scale>
        <p:origin x="-157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AFB63-0CE9-41E7-AD04-BED960990042}"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fr-FR"/>
        </a:p>
      </dgm:t>
    </dgm:pt>
    <dgm:pt modelId="{7F98CCCC-E405-4F5D-8DDB-3023222ACF46}">
      <dgm:prSet phldrT="[Texte]" custT="1"/>
      <dgm:spPr/>
      <dgm:t>
        <a:bodyPr/>
        <a:lstStyle/>
        <a:p>
          <a:r>
            <a:rPr lang="fr-FR" sz="2400" dirty="0"/>
            <a:t>1 -Les fondamentaux</a:t>
          </a:r>
        </a:p>
      </dgm:t>
    </dgm:pt>
    <dgm:pt modelId="{71B5791B-B5FF-4F86-8A3F-A7A5012FBE3A}" type="parTrans" cxnId="{645A39EC-BF0D-456B-9B9D-0D7C7BC13BF4}">
      <dgm:prSet/>
      <dgm:spPr/>
      <dgm:t>
        <a:bodyPr/>
        <a:lstStyle/>
        <a:p>
          <a:endParaRPr lang="fr-FR"/>
        </a:p>
      </dgm:t>
    </dgm:pt>
    <dgm:pt modelId="{14C6AAB6-41D0-495E-B10B-6A2D6158A968}" type="sibTrans" cxnId="{645A39EC-BF0D-456B-9B9D-0D7C7BC13BF4}">
      <dgm:prSet/>
      <dgm:spPr/>
      <dgm:t>
        <a:bodyPr/>
        <a:lstStyle/>
        <a:p>
          <a:endParaRPr lang="fr-FR"/>
        </a:p>
      </dgm:t>
    </dgm:pt>
    <dgm:pt modelId="{397AFEEB-B720-46DF-9CD8-BEB2E16EB19F}">
      <dgm:prSet phldrT="[Texte]" custT="1"/>
      <dgm:spPr/>
      <dgm:t>
        <a:bodyPr/>
        <a:lstStyle/>
        <a:p>
          <a:r>
            <a:rPr lang="fr-FR" sz="2400" dirty="0"/>
            <a:t>2 -Les soins palliatifs, c’est où?</a:t>
          </a:r>
        </a:p>
      </dgm:t>
    </dgm:pt>
    <dgm:pt modelId="{75CE89AF-A374-4DA1-9E86-DF242657ECFE}" type="parTrans" cxnId="{FBBDDE3F-FFB7-41AB-B65E-4E2F137DA890}">
      <dgm:prSet/>
      <dgm:spPr/>
      <dgm:t>
        <a:bodyPr/>
        <a:lstStyle/>
        <a:p>
          <a:endParaRPr lang="fr-FR"/>
        </a:p>
      </dgm:t>
    </dgm:pt>
    <dgm:pt modelId="{E55DAAFF-05A0-40A6-AEA9-E3A0840CA0B8}" type="sibTrans" cxnId="{FBBDDE3F-FFB7-41AB-B65E-4E2F137DA890}">
      <dgm:prSet/>
      <dgm:spPr/>
      <dgm:t>
        <a:bodyPr/>
        <a:lstStyle/>
        <a:p>
          <a:endParaRPr lang="fr-FR"/>
        </a:p>
      </dgm:t>
    </dgm:pt>
    <dgm:pt modelId="{07DA0425-42F9-4446-ACB2-260701DDC33B}">
      <dgm:prSet phldrT="[Texte]" custT="1"/>
      <dgm:spPr/>
      <dgm:t>
        <a:bodyPr/>
        <a:lstStyle/>
        <a:p>
          <a:r>
            <a:rPr lang="fr-FR" sz="2400" dirty="0"/>
            <a:t>3 -Les soins palliatifs, en pratique c’est quoi ?</a:t>
          </a:r>
        </a:p>
      </dgm:t>
    </dgm:pt>
    <dgm:pt modelId="{C83AD837-FBA2-45D8-88B3-F39A41C30998}" type="parTrans" cxnId="{FA3653D0-E2D5-41F9-A0CA-6C4B45D3F34C}">
      <dgm:prSet/>
      <dgm:spPr/>
      <dgm:t>
        <a:bodyPr/>
        <a:lstStyle/>
        <a:p>
          <a:endParaRPr lang="fr-FR"/>
        </a:p>
      </dgm:t>
    </dgm:pt>
    <dgm:pt modelId="{AD63C9AC-9970-4E4F-A4D9-B39D5FBEAC25}" type="sibTrans" cxnId="{FA3653D0-E2D5-41F9-A0CA-6C4B45D3F34C}">
      <dgm:prSet/>
      <dgm:spPr/>
      <dgm:t>
        <a:bodyPr/>
        <a:lstStyle/>
        <a:p>
          <a:endParaRPr lang="fr-FR"/>
        </a:p>
      </dgm:t>
    </dgm:pt>
    <dgm:pt modelId="{7BBB0341-9ACF-45F8-A6AE-47A98C3F0AD2}">
      <dgm:prSet phldrT="[Texte]" custT="1"/>
      <dgm:spPr/>
      <dgm:t>
        <a:bodyPr/>
        <a:lstStyle/>
        <a:p>
          <a:r>
            <a:rPr lang="fr-FR" sz="2400" dirty="0"/>
            <a:t>4 -Les soins palliatifs, spécificités en fonction des personnes </a:t>
          </a:r>
        </a:p>
      </dgm:t>
    </dgm:pt>
    <dgm:pt modelId="{1F96A77E-9C06-4825-B3B7-AD9F6C284CF3}" type="parTrans" cxnId="{864F73A2-B2D8-47C6-A4A5-3C02E6D57C65}">
      <dgm:prSet/>
      <dgm:spPr/>
      <dgm:t>
        <a:bodyPr/>
        <a:lstStyle/>
        <a:p>
          <a:endParaRPr lang="fr-FR"/>
        </a:p>
      </dgm:t>
    </dgm:pt>
    <dgm:pt modelId="{BF067786-0DE4-4E7E-BF94-A0936136CB6D}" type="sibTrans" cxnId="{864F73A2-B2D8-47C6-A4A5-3C02E6D57C65}">
      <dgm:prSet/>
      <dgm:spPr/>
      <dgm:t>
        <a:bodyPr/>
        <a:lstStyle/>
        <a:p>
          <a:endParaRPr lang="fr-FR"/>
        </a:p>
      </dgm:t>
    </dgm:pt>
    <dgm:pt modelId="{E00CB376-81F9-4D2B-82F0-99511E84FE1C}">
      <dgm:prSet phldrT="[Texte]" custT="1"/>
      <dgm:spPr/>
      <dgm:t>
        <a:bodyPr/>
        <a:lstStyle/>
        <a:p>
          <a:r>
            <a:rPr lang="fr-FR" sz="2400" dirty="0"/>
            <a:t>5.A – Module professionnels</a:t>
          </a:r>
        </a:p>
      </dgm:t>
    </dgm:pt>
    <dgm:pt modelId="{4664C573-2159-4CE1-80C8-B539BB48E186}" type="parTrans" cxnId="{D851686C-5F5A-43EA-9A8F-577CE39C6572}">
      <dgm:prSet/>
      <dgm:spPr/>
      <dgm:t>
        <a:bodyPr/>
        <a:lstStyle/>
        <a:p>
          <a:endParaRPr lang="fr-FR"/>
        </a:p>
      </dgm:t>
    </dgm:pt>
    <dgm:pt modelId="{A3293563-1B29-4B2B-987D-0A4F1623AB3C}" type="sibTrans" cxnId="{D851686C-5F5A-43EA-9A8F-577CE39C6572}">
      <dgm:prSet/>
      <dgm:spPr/>
      <dgm:t>
        <a:bodyPr/>
        <a:lstStyle/>
        <a:p>
          <a:endParaRPr lang="fr-FR"/>
        </a:p>
      </dgm:t>
    </dgm:pt>
    <dgm:pt modelId="{B25A022D-72DC-4E19-A50B-38A4E1490EEC}">
      <dgm:prSet phldrT="[Texte]" custT="1"/>
      <dgm:spPr/>
      <dgm:t>
        <a:bodyPr/>
        <a:lstStyle/>
        <a:p>
          <a:r>
            <a:rPr lang="fr-FR" sz="2400" dirty="0"/>
            <a:t>6 -Les questions complexes</a:t>
          </a:r>
        </a:p>
      </dgm:t>
    </dgm:pt>
    <dgm:pt modelId="{FB9A8819-3AB4-45C5-990D-69D6A6748628}" type="parTrans" cxnId="{6A8BB56E-57D5-444B-8869-5CB348F5A5CB}">
      <dgm:prSet/>
      <dgm:spPr/>
      <dgm:t>
        <a:bodyPr/>
        <a:lstStyle/>
        <a:p>
          <a:endParaRPr lang="fr-FR"/>
        </a:p>
      </dgm:t>
    </dgm:pt>
    <dgm:pt modelId="{DD78A90E-7176-4D92-BDCC-407E8A170FA3}" type="sibTrans" cxnId="{6A8BB56E-57D5-444B-8869-5CB348F5A5CB}">
      <dgm:prSet/>
      <dgm:spPr/>
      <dgm:t>
        <a:bodyPr/>
        <a:lstStyle/>
        <a:p>
          <a:endParaRPr lang="fr-FR"/>
        </a:p>
      </dgm:t>
    </dgm:pt>
    <dgm:pt modelId="{A00830A1-6C72-470A-97CD-534CE1E5EFBB}">
      <dgm:prSet phldrT="[Texte]" custT="1"/>
      <dgm:spPr/>
      <dgm:t>
        <a:bodyPr/>
        <a:lstStyle/>
        <a:p>
          <a:r>
            <a:rPr lang="fr-FR" sz="2400" dirty="0"/>
            <a:t>5.C - Modules aidants</a:t>
          </a:r>
        </a:p>
      </dgm:t>
    </dgm:pt>
    <dgm:pt modelId="{40AAD200-90E9-4C10-8550-742450ADD298}" type="parTrans" cxnId="{97CC37F9-B45A-4A63-ABA3-48B1CA6852E8}">
      <dgm:prSet/>
      <dgm:spPr/>
      <dgm:t>
        <a:bodyPr/>
        <a:lstStyle/>
        <a:p>
          <a:endParaRPr lang="fr-FR"/>
        </a:p>
      </dgm:t>
    </dgm:pt>
    <dgm:pt modelId="{AC2DDBC9-B27F-4500-9F18-8F2CBCA537D7}" type="sibTrans" cxnId="{97CC37F9-B45A-4A63-ABA3-48B1CA6852E8}">
      <dgm:prSet/>
      <dgm:spPr/>
      <dgm:t>
        <a:bodyPr/>
        <a:lstStyle/>
        <a:p>
          <a:endParaRPr lang="fr-FR"/>
        </a:p>
      </dgm:t>
    </dgm:pt>
    <dgm:pt modelId="{52CEA6B7-4881-4DBB-B845-A5A289E916F2}">
      <dgm:prSet phldrT="[Texte]" custT="1"/>
      <dgm:spPr/>
      <dgm:t>
        <a:bodyPr/>
        <a:lstStyle/>
        <a:p>
          <a:r>
            <a:rPr lang="fr-FR" sz="2400" dirty="0"/>
            <a:t>5.B - Module bénévole</a:t>
          </a:r>
        </a:p>
      </dgm:t>
    </dgm:pt>
    <dgm:pt modelId="{1B94E03F-4711-41D9-8D48-66632018C341}" type="parTrans" cxnId="{E7D6D98E-74CD-4B08-9871-29A317DAC87A}">
      <dgm:prSet/>
      <dgm:spPr/>
      <dgm:t>
        <a:bodyPr/>
        <a:lstStyle/>
        <a:p>
          <a:endParaRPr lang="fr-FR"/>
        </a:p>
      </dgm:t>
    </dgm:pt>
    <dgm:pt modelId="{C7303A26-D9C0-4EE3-9B9F-BD2922DF390D}" type="sibTrans" cxnId="{E7D6D98E-74CD-4B08-9871-29A317DAC87A}">
      <dgm:prSet/>
      <dgm:spPr/>
      <dgm:t>
        <a:bodyPr/>
        <a:lstStyle/>
        <a:p>
          <a:endParaRPr lang="fr-FR"/>
        </a:p>
      </dgm:t>
    </dgm:pt>
    <dgm:pt modelId="{3B3A8899-B7AE-4607-A268-2FEB5D422967}" type="pres">
      <dgm:prSet presAssocID="{A4CAFB63-0CE9-41E7-AD04-BED960990042}" presName="Name0" presStyleCnt="0">
        <dgm:presLayoutVars>
          <dgm:dir/>
          <dgm:animLvl val="lvl"/>
          <dgm:resizeHandles val="exact"/>
        </dgm:presLayoutVars>
      </dgm:prSet>
      <dgm:spPr/>
      <dgm:t>
        <a:bodyPr/>
        <a:lstStyle/>
        <a:p>
          <a:endParaRPr lang="fr-FR"/>
        </a:p>
      </dgm:t>
    </dgm:pt>
    <dgm:pt modelId="{2C6974AC-CE28-42FD-AC97-72B3C2EF8B17}" type="pres">
      <dgm:prSet presAssocID="{B25A022D-72DC-4E19-A50B-38A4E1490EEC}" presName="boxAndChildren" presStyleCnt="0"/>
      <dgm:spPr/>
    </dgm:pt>
    <dgm:pt modelId="{83C0069C-968D-4302-A5C7-059B2BDC6264}" type="pres">
      <dgm:prSet presAssocID="{B25A022D-72DC-4E19-A50B-38A4E1490EEC}" presName="parentTextBox" presStyleLbl="node1" presStyleIdx="0" presStyleCnt="8"/>
      <dgm:spPr/>
      <dgm:t>
        <a:bodyPr/>
        <a:lstStyle/>
        <a:p>
          <a:endParaRPr lang="fr-FR"/>
        </a:p>
      </dgm:t>
    </dgm:pt>
    <dgm:pt modelId="{56447C3B-3135-4E8E-A22B-F1254218817C}" type="pres">
      <dgm:prSet presAssocID="{AC2DDBC9-B27F-4500-9F18-8F2CBCA537D7}" presName="sp" presStyleCnt="0"/>
      <dgm:spPr/>
    </dgm:pt>
    <dgm:pt modelId="{75F73874-4F99-4A13-8593-42A6F161192B}" type="pres">
      <dgm:prSet presAssocID="{A00830A1-6C72-470A-97CD-534CE1E5EFBB}" presName="arrowAndChildren" presStyleCnt="0"/>
      <dgm:spPr/>
    </dgm:pt>
    <dgm:pt modelId="{3C55A1F9-8FB9-4C06-A046-C746F97FD399}" type="pres">
      <dgm:prSet presAssocID="{A00830A1-6C72-470A-97CD-534CE1E5EFBB}" presName="parentTextArrow" presStyleLbl="node1" presStyleIdx="1" presStyleCnt="8"/>
      <dgm:spPr/>
      <dgm:t>
        <a:bodyPr/>
        <a:lstStyle/>
        <a:p>
          <a:endParaRPr lang="fr-FR"/>
        </a:p>
      </dgm:t>
    </dgm:pt>
    <dgm:pt modelId="{082D2193-0921-4000-9839-EF1CA063D700}" type="pres">
      <dgm:prSet presAssocID="{C7303A26-D9C0-4EE3-9B9F-BD2922DF390D}" presName="sp" presStyleCnt="0"/>
      <dgm:spPr/>
    </dgm:pt>
    <dgm:pt modelId="{EFA64219-BF85-47CB-ABD5-96D3BDDF3D9A}" type="pres">
      <dgm:prSet presAssocID="{52CEA6B7-4881-4DBB-B845-A5A289E916F2}" presName="arrowAndChildren" presStyleCnt="0"/>
      <dgm:spPr/>
    </dgm:pt>
    <dgm:pt modelId="{F26FC288-CC90-408F-B47B-40F35C902708}" type="pres">
      <dgm:prSet presAssocID="{52CEA6B7-4881-4DBB-B845-A5A289E916F2}" presName="parentTextArrow" presStyleLbl="node1" presStyleIdx="2" presStyleCnt="8"/>
      <dgm:spPr/>
      <dgm:t>
        <a:bodyPr/>
        <a:lstStyle/>
        <a:p>
          <a:endParaRPr lang="fr-FR"/>
        </a:p>
      </dgm:t>
    </dgm:pt>
    <dgm:pt modelId="{C7AF9D75-6CB5-453A-80DB-89BF2AE2F409}" type="pres">
      <dgm:prSet presAssocID="{A3293563-1B29-4B2B-987D-0A4F1623AB3C}" presName="sp" presStyleCnt="0"/>
      <dgm:spPr/>
    </dgm:pt>
    <dgm:pt modelId="{CD60D35A-D49D-4FE7-8EE0-0BAFEB54363F}" type="pres">
      <dgm:prSet presAssocID="{E00CB376-81F9-4D2B-82F0-99511E84FE1C}" presName="arrowAndChildren" presStyleCnt="0"/>
      <dgm:spPr/>
    </dgm:pt>
    <dgm:pt modelId="{7D69FF5A-2F03-4992-9720-B9E3DF56DA72}" type="pres">
      <dgm:prSet presAssocID="{E00CB376-81F9-4D2B-82F0-99511E84FE1C}" presName="parentTextArrow" presStyleLbl="node1" presStyleIdx="3" presStyleCnt="8"/>
      <dgm:spPr/>
      <dgm:t>
        <a:bodyPr/>
        <a:lstStyle/>
        <a:p>
          <a:endParaRPr lang="fr-FR"/>
        </a:p>
      </dgm:t>
    </dgm:pt>
    <dgm:pt modelId="{B9C8FF58-8DD8-43F9-B5F3-3D4E04E1247C}" type="pres">
      <dgm:prSet presAssocID="{BF067786-0DE4-4E7E-BF94-A0936136CB6D}" presName="sp" presStyleCnt="0"/>
      <dgm:spPr/>
    </dgm:pt>
    <dgm:pt modelId="{29B027E9-BEF5-44F2-BDBA-BFA3EFFA03A4}" type="pres">
      <dgm:prSet presAssocID="{7BBB0341-9ACF-45F8-A6AE-47A98C3F0AD2}" presName="arrowAndChildren" presStyleCnt="0"/>
      <dgm:spPr/>
    </dgm:pt>
    <dgm:pt modelId="{4FC902A3-3678-4CAF-B146-5EA65DCB89B2}" type="pres">
      <dgm:prSet presAssocID="{7BBB0341-9ACF-45F8-A6AE-47A98C3F0AD2}" presName="parentTextArrow" presStyleLbl="node1" presStyleIdx="4" presStyleCnt="8"/>
      <dgm:spPr/>
      <dgm:t>
        <a:bodyPr/>
        <a:lstStyle/>
        <a:p>
          <a:endParaRPr lang="fr-FR"/>
        </a:p>
      </dgm:t>
    </dgm:pt>
    <dgm:pt modelId="{D183EC89-B1C3-417B-AF6F-E96CA4D5F0F0}" type="pres">
      <dgm:prSet presAssocID="{AD63C9AC-9970-4E4F-A4D9-B39D5FBEAC25}" presName="sp" presStyleCnt="0"/>
      <dgm:spPr/>
    </dgm:pt>
    <dgm:pt modelId="{F3247C4B-58D6-481F-895A-1EA3F9B85BF7}" type="pres">
      <dgm:prSet presAssocID="{07DA0425-42F9-4446-ACB2-260701DDC33B}" presName="arrowAndChildren" presStyleCnt="0"/>
      <dgm:spPr/>
    </dgm:pt>
    <dgm:pt modelId="{43F5D0A8-22F7-4048-8222-CCE8F5DB88BC}" type="pres">
      <dgm:prSet presAssocID="{07DA0425-42F9-4446-ACB2-260701DDC33B}" presName="parentTextArrow" presStyleLbl="node1" presStyleIdx="5" presStyleCnt="8"/>
      <dgm:spPr/>
      <dgm:t>
        <a:bodyPr/>
        <a:lstStyle/>
        <a:p>
          <a:endParaRPr lang="fr-FR"/>
        </a:p>
      </dgm:t>
    </dgm:pt>
    <dgm:pt modelId="{FC759B87-F91F-4D72-BC84-A4CF6D7D109C}" type="pres">
      <dgm:prSet presAssocID="{E55DAAFF-05A0-40A6-AEA9-E3A0840CA0B8}" presName="sp" presStyleCnt="0"/>
      <dgm:spPr/>
    </dgm:pt>
    <dgm:pt modelId="{6E2B8444-FAE5-48B8-8646-D0D458498183}" type="pres">
      <dgm:prSet presAssocID="{397AFEEB-B720-46DF-9CD8-BEB2E16EB19F}" presName="arrowAndChildren" presStyleCnt="0"/>
      <dgm:spPr/>
    </dgm:pt>
    <dgm:pt modelId="{516448DD-AFA0-425D-856E-F32E539B1C4F}" type="pres">
      <dgm:prSet presAssocID="{397AFEEB-B720-46DF-9CD8-BEB2E16EB19F}" presName="parentTextArrow" presStyleLbl="node1" presStyleIdx="6" presStyleCnt="8"/>
      <dgm:spPr/>
      <dgm:t>
        <a:bodyPr/>
        <a:lstStyle/>
        <a:p>
          <a:endParaRPr lang="fr-FR"/>
        </a:p>
      </dgm:t>
    </dgm:pt>
    <dgm:pt modelId="{1EB9FBA1-C736-49FC-899B-DE73555884F3}" type="pres">
      <dgm:prSet presAssocID="{14C6AAB6-41D0-495E-B10B-6A2D6158A968}" presName="sp" presStyleCnt="0"/>
      <dgm:spPr/>
    </dgm:pt>
    <dgm:pt modelId="{29862421-824E-4A75-942D-0C9D5331A82E}" type="pres">
      <dgm:prSet presAssocID="{7F98CCCC-E405-4F5D-8DDB-3023222ACF46}" presName="arrowAndChildren" presStyleCnt="0"/>
      <dgm:spPr/>
    </dgm:pt>
    <dgm:pt modelId="{4AB3CA91-0BCC-41FE-A144-6E72C794B922}" type="pres">
      <dgm:prSet presAssocID="{7F98CCCC-E405-4F5D-8DDB-3023222ACF46}" presName="parentTextArrow" presStyleLbl="node1" presStyleIdx="7" presStyleCnt="8" custLinFactNeighborX="1167" custLinFactNeighborY="-277"/>
      <dgm:spPr/>
      <dgm:t>
        <a:bodyPr/>
        <a:lstStyle/>
        <a:p>
          <a:endParaRPr lang="fr-FR"/>
        </a:p>
      </dgm:t>
    </dgm:pt>
  </dgm:ptLst>
  <dgm:cxnLst>
    <dgm:cxn modelId="{D851686C-5F5A-43EA-9A8F-577CE39C6572}" srcId="{A4CAFB63-0CE9-41E7-AD04-BED960990042}" destId="{E00CB376-81F9-4D2B-82F0-99511E84FE1C}" srcOrd="4" destOrd="0" parTransId="{4664C573-2159-4CE1-80C8-B539BB48E186}" sibTransId="{A3293563-1B29-4B2B-987D-0A4F1623AB3C}"/>
    <dgm:cxn modelId="{FBBDDE3F-FFB7-41AB-B65E-4E2F137DA890}" srcId="{A4CAFB63-0CE9-41E7-AD04-BED960990042}" destId="{397AFEEB-B720-46DF-9CD8-BEB2E16EB19F}" srcOrd="1" destOrd="0" parTransId="{75CE89AF-A374-4DA1-9E86-DF242657ECFE}" sibTransId="{E55DAAFF-05A0-40A6-AEA9-E3A0840CA0B8}"/>
    <dgm:cxn modelId="{C57F8ABA-2364-49F8-AB48-5B84DC5F30C4}" type="presOf" srcId="{7F98CCCC-E405-4F5D-8DDB-3023222ACF46}" destId="{4AB3CA91-0BCC-41FE-A144-6E72C794B922}" srcOrd="0" destOrd="0" presId="urn:microsoft.com/office/officeart/2005/8/layout/process4"/>
    <dgm:cxn modelId="{7D1D6463-7363-45DF-A63C-BFED272DAFA3}" type="presOf" srcId="{B25A022D-72DC-4E19-A50B-38A4E1490EEC}" destId="{83C0069C-968D-4302-A5C7-059B2BDC6264}" srcOrd="0" destOrd="0" presId="urn:microsoft.com/office/officeart/2005/8/layout/process4"/>
    <dgm:cxn modelId="{97CC37F9-B45A-4A63-ABA3-48B1CA6852E8}" srcId="{A4CAFB63-0CE9-41E7-AD04-BED960990042}" destId="{A00830A1-6C72-470A-97CD-534CE1E5EFBB}" srcOrd="6" destOrd="0" parTransId="{40AAD200-90E9-4C10-8550-742450ADD298}" sibTransId="{AC2DDBC9-B27F-4500-9F18-8F2CBCA537D7}"/>
    <dgm:cxn modelId="{E7D6D98E-74CD-4B08-9871-29A317DAC87A}" srcId="{A4CAFB63-0CE9-41E7-AD04-BED960990042}" destId="{52CEA6B7-4881-4DBB-B845-A5A289E916F2}" srcOrd="5" destOrd="0" parTransId="{1B94E03F-4711-41D9-8D48-66632018C341}" sibTransId="{C7303A26-D9C0-4EE3-9B9F-BD2922DF390D}"/>
    <dgm:cxn modelId="{B5C845C0-9B5F-4F82-9167-AD8A5F06C739}" type="presOf" srcId="{7BBB0341-9ACF-45F8-A6AE-47A98C3F0AD2}" destId="{4FC902A3-3678-4CAF-B146-5EA65DCB89B2}" srcOrd="0" destOrd="0" presId="urn:microsoft.com/office/officeart/2005/8/layout/process4"/>
    <dgm:cxn modelId="{B448CF73-C886-4F4D-8523-C30339707DC7}" type="presOf" srcId="{07DA0425-42F9-4446-ACB2-260701DDC33B}" destId="{43F5D0A8-22F7-4048-8222-CCE8F5DB88BC}" srcOrd="0" destOrd="0" presId="urn:microsoft.com/office/officeart/2005/8/layout/process4"/>
    <dgm:cxn modelId="{FC2447B0-3D7E-4AEF-B787-014B30724010}" type="presOf" srcId="{A00830A1-6C72-470A-97CD-534CE1E5EFBB}" destId="{3C55A1F9-8FB9-4C06-A046-C746F97FD399}" srcOrd="0" destOrd="0" presId="urn:microsoft.com/office/officeart/2005/8/layout/process4"/>
    <dgm:cxn modelId="{6A8BB56E-57D5-444B-8869-5CB348F5A5CB}" srcId="{A4CAFB63-0CE9-41E7-AD04-BED960990042}" destId="{B25A022D-72DC-4E19-A50B-38A4E1490EEC}" srcOrd="7" destOrd="0" parTransId="{FB9A8819-3AB4-45C5-990D-69D6A6748628}" sibTransId="{DD78A90E-7176-4D92-BDCC-407E8A170FA3}"/>
    <dgm:cxn modelId="{916FB8F0-7F21-4B2B-BE7C-13F2732E71F7}" type="presOf" srcId="{E00CB376-81F9-4D2B-82F0-99511E84FE1C}" destId="{7D69FF5A-2F03-4992-9720-B9E3DF56DA72}" srcOrd="0" destOrd="0" presId="urn:microsoft.com/office/officeart/2005/8/layout/process4"/>
    <dgm:cxn modelId="{FA3653D0-E2D5-41F9-A0CA-6C4B45D3F34C}" srcId="{A4CAFB63-0CE9-41E7-AD04-BED960990042}" destId="{07DA0425-42F9-4446-ACB2-260701DDC33B}" srcOrd="2" destOrd="0" parTransId="{C83AD837-FBA2-45D8-88B3-F39A41C30998}" sibTransId="{AD63C9AC-9970-4E4F-A4D9-B39D5FBEAC25}"/>
    <dgm:cxn modelId="{0B643DB0-28B8-40EC-B493-8ABAE8E4B6E3}" type="presOf" srcId="{52CEA6B7-4881-4DBB-B845-A5A289E916F2}" destId="{F26FC288-CC90-408F-B47B-40F35C902708}" srcOrd="0" destOrd="0" presId="urn:microsoft.com/office/officeart/2005/8/layout/process4"/>
    <dgm:cxn modelId="{645A39EC-BF0D-456B-9B9D-0D7C7BC13BF4}" srcId="{A4CAFB63-0CE9-41E7-AD04-BED960990042}" destId="{7F98CCCC-E405-4F5D-8DDB-3023222ACF46}" srcOrd="0" destOrd="0" parTransId="{71B5791B-B5FF-4F86-8A3F-A7A5012FBE3A}" sibTransId="{14C6AAB6-41D0-495E-B10B-6A2D6158A968}"/>
    <dgm:cxn modelId="{D1FEB83E-6E02-4EB6-9E86-472A97C1C5AA}" type="presOf" srcId="{A4CAFB63-0CE9-41E7-AD04-BED960990042}" destId="{3B3A8899-B7AE-4607-A268-2FEB5D422967}" srcOrd="0" destOrd="0" presId="urn:microsoft.com/office/officeart/2005/8/layout/process4"/>
    <dgm:cxn modelId="{864F73A2-B2D8-47C6-A4A5-3C02E6D57C65}" srcId="{A4CAFB63-0CE9-41E7-AD04-BED960990042}" destId="{7BBB0341-9ACF-45F8-A6AE-47A98C3F0AD2}" srcOrd="3" destOrd="0" parTransId="{1F96A77E-9C06-4825-B3B7-AD9F6C284CF3}" sibTransId="{BF067786-0DE4-4E7E-BF94-A0936136CB6D}"/>
    <dgm:cxn modelId="{A5CA2E29-498B-49F9-ABD8-31668FD72FCF}" type="presOf" srcId="{397AFEEB-B720-46DF-9CD8-BEB2E16EB19F}" destId="{516448DD-AFA0-425D-856E-F32E539B1C4F}" srcOrd="0" destOrd="0" presId="urn:microsoft.com/office/officeart/2005/8/layout/process4"/>
    <dgm:cxn modelId="{E717711D-A0F7-4435-88FC-79DCD3B52EDF}" type="presParOf" srcId="{3B3A8899-B7AE-4607-A268-2FEB5D422967}" destId="{2C6974AC-CE28-42FD-AC97-72B3C2EF8B17}" srcOrd="0" destOrd="0" presId="urn:microsoft.com/office/officeart/2005/8/layout/process4"/>
    <dgm:cxn modelId="{1CBF0E49-7F0A-45D3-BB78-A22D31453229}" type="presParOf" srcId="{2C6974AC-CE28-42FD-AC97-72B3C2EF8B17}" destId="{83C0069C-968D-4302-A5C7-059B2BDC6264}" srcOrd="0" destOrd="0" presId="urn:microsoft.com/office/officeart/2005/8/layout/process4"/>
    <dgm:cxn modelId="{12652195-3D70-4F32-AD66-44AF798165B2}" type="presParOf" srcId="{3B3A8899-B7AE-4607-A268-2FEB5D422967}" destId="{56447C3B-3135-4E8E-A22B-F1254218817C}" srcOrd="1" destOrd="0" presId="urn:microsoft.com/office/officeart/2005/8/layout/process4"/>
    <dgm:cxn modelId="{268E264D-A142-43B7-B1BE-F1F132398F99}" type="presParOf" srcId="{3B3A8899-B7AE-4607-A268-2FEB5D422967}" destId="{75F73874-4F99-4A13-8593-42A6F161192B}" srcOrd="2" destOrd="0" presId="urn:microsoft.com/office/officeart/2005/8/layout/process4"/>
    <dgm:cxn modelId="{CFEE4D9D-216F-4CA6-B18F-37FE5CA763AD}" type="presParOf" srcId="{75F73874-4F99-4A13-8593-42A6F161192B}" destId="{3C55A1F9-8FB9-4C06-A046-C746F97FD399}" srcOrd="0" destOrd="0" presId="urn:microsoft.com/office/officeart/2005/8/layout/process4"/>
    <dgm:cxn modelId="{03BED961-EFC9-4D18-B9A9-F2D295064053}" type="presParOf" srcId="{3B3A8899-B7AE-4607-A268-2FEB5D422967}" destId="{082D2193-0921-4000-9839-EF1CA063D700}" srcOrd="3" destOrd="0" presId="urn:microsoft.com/office/officeart/2005/8/layout/process4"/>
    <dgm:cxn modelId="{83BF66FF-7611-47A6-8B1B-C1A0ACD6BE9D}" type="presParOf" srcId="{3B3A8899-B7AE-4607-A268-2FEB5D422967}" destId="{EFA64219-BF85-47CB-ABD5-96D3BDDF3D9A}" srcOrd="4" destOrd="0" presId="urn:microsoft.com/office/officeart/2005/8/layout/process4"/>
    <dgm:cxn modelId="{84C3569A-E048-405A-97A3-952388E78289}" type="presParOf" srcId="{EFA64219-BF85-47CB-ABD5-96D3BDDF3D9A}" destId="{F26FC288-CC90-408F-B47B-40F35C902708}" srcOrd="0" destOrd="0" presId="urn:microsoft.com/office/officeart/2005/8/layout/process4"/>
    <dgm:cxn modelId="{170F3B5F-187B-4FD9-9158-FD68ECC77CDC}" type="presParOf" srcId="{3B3A8899-B7AE-4607-A268-2FEB5D422967}" destId="{C7AF9D75-6CB5-453A-80DB-89BF2AE2F409}" srcOrd="5" destOrd="0" presId="urn:microsoft.com/office/officeart/2005/8/layout/process4"/>
    <dgm:cxn modelId="{13D97975-9C79-4894-93BA-AF66E21557F9}" type="presParOf" srcId="{3B3A8899-B7AE-4607-A268-2FEB5D422967}" destId="{CD60D35A-D49D-4FE7-8EE0-0BAFEB54363F}" srcOrd="6" destOrd="0" presId="urn:microsoft.com/office/officeart/2005/8/layout/process4"/>
    <dgm:cxn modelId="{368BEF25-F509-4E46-8568-94E347FAD2A7}" type="presParOf" srcId="{CD60D35A-D49D-4FE7-8EE0-0BAFEB54363F}" destId="{7D69FF5A-2F03-4992-9720-B9E3DF56DA72}" srcOrd="0" destOrd="0" presId="urn:microsoft.com/office/officeart/2005/8/layout/process4"/>
    <dgm:cxn modelId="{C4C42FBE-6E09-42E3-8C31-4068E78F9149}" type="presParOf" srcId="{3B3A8899-B7AE-4607-A268-2FEB5D422967}" destId="{B9C8FF58-8DD8-43F9-B5F3-3D4E04E1247C}" srcOrd="7" destOrd="0" presId="urn:microsoft.com/office/officeart/2005/8/layout/process4"/>
    <dgm:cxn modelId="{90AE0C84-2E2F-4F50-8C7E-92ADDE53AA9A}" type="presParOf" srcId="{3B3A8899-B7AE-4607-A268-2FEB5D422967}" destId="{29B027E9-BEF5-44F2-BDBA-BFA3EFFA03A4}" srcOrd="8" destOrd="0" presId="urn:microsoft.com/office/officeart/2005/8/layout/process4"/>
    <dgm:cxn modelId="{D899E34B-16C2-49DC-9BCC-03FFEF0EFA8A}" type="presParOf" srcId="{29B027E9-BEF5-44F2-BDBA-BFA3EFFA03A4}" destId="{4FC902A3-3678-4CAF-B146-5EA65DCB89B2}" srcOrd="0" destOrd="0" presId="urn:microsoft.com/office/officeart/2005/8/layout/process4"/>
    <dgm:cxn modelId="{83E27FB4-AF57-4A86-912F-7284CE594934}" type="presParOf" srcId="{3B3A8899-B7AE-4607-A268-2FEB5D422967}" destId="{D183EC89-B1C3-417B-AF6F-E96CA4D5F0F0}" srcOrd="9" destOrd="0" presId="urn:microsoft.com/office/officeart/2005/8/layout/process4"/>
    <dgm:cxn modelId="{05A88B3D-C99C-457B-B564-E9D9464A9EB9}" type="presParOf" srcId="{3B3A8899-B7AE-4607-A268-2FEB5D422967}" destId="{F3247C4B-58D6-481F-895A-1EA3F9B85BF7}" srcOrd="10" destOrd="0" presId="urn:microsoft.com/office/officeart/2005/8/layout/process4"/>
    <dgm:cxn modelId="{DB8173E3-BF87-4042-8068-62CFA202BAE0}" type="presParOf" srcId="{F3247C4B-58D6-481F-895A-1EA3F9B85BF7}" destId="{43F5D0A8-22F7-4048-8222-CCE8F5DB88BC}" srcOrd="0" destOrd="0" presId="urn:microsoft.com/office/officeart/2005/8/layout/process4"/>
    <dgm:cxn modelId="{BAF9F24F-B8B3-4F17-B31B-E5AC45283A46}" type="presParOf" srcId="{3B3A8899-B7AE-4607-A268-2FEB5D422967}" destId="{FC759B87-F91F-4D72-BC84-A4CF6D7D109C}" srcOrd="11" destOrd="0" presId="urn:microsoft.com/office/officeart/2005/8/layout/process4"/>
    <dgm:cxn modelId="{DC7F23F6-1E57-4B22-8F01-2BB35C224FC1}" type="presParOf" srcId="{3B3A8899-B7AE-4607-A268-2FEB5D422967}" destId="{6E2B8444-FAE5-48B8-8646-D0D458498183}" srcOrd="12" destOrd="0" presId="urn:microsoft.com/office/officeart/2005/8/layout/process4"/>
    <dgm:cxn modelId="{8401D766-6477-4BF4-87D0-F3788056D137}" type="presParOf" srcId="{6E2B8444-FAE5-48B8-8646-D0D458498183}" destId="{516448DD-AFA0-425D-856E-F32E539B1C4F}" srcOrd="0" destOrd="0" presId="urn:microsoft.com/office/officeart/2005/8/layout/process4"/>
    <dgm:cxn modelId="{FED4512C-050A-4843-87DB-A53612FEAA24}" type="presParOf" srcId="{3B3A8899-B7AE-4607-A268-2FEB5D422967}" destId="{1EB9FBA1-C736-49FC-899B-DE73555884F3}" srcOrd="13" destOrd="0" presId="urn:microsoft.com/office/officeart/2005/8/layout/process4"/>
    <dgm:cxn modelId="{69AA0A7F-0785-4743-92B4-E43B6B577E3F}" type="presParOf" srcId="{3B3A8899-B7AE-4607-A268-2FEB5D422967}" destId="{29862421-824E-4A75-942D-0C9D5331A82E}" srcOrd="14" destOrd="0" presId="urn:microsoft.com/office/officeart/2005/8/layout/process4"/>
    <dgm:cxn modelId="{50D6A780-2489-4080-B9BA-E97A1760419C}" type="presParOf" srcId="{29862421-824E-4A75-942D-0C9D5331A82E}" destId="{4AB3CA91-0BCC-41FE-A144-6E72C794B92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0069C-968D-4302-A5C7-059B2BDC6264}">
      <dsp:nvSpPr>
        <dsp:cNvPr id="0" name=""/>
        <dsp:cNvSpPr/>
      </dsp:nvSpPr>
      <dsp:spPr>
        <a:xfrm>
          <a:off x="0" y="5264889"/>
          <a:ext cx="8892480" cy="49364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a:t>6 -Les questions complexes</a:t>
          </a:r>
        </a:p>
      </dsp:txBody>
      <dsp:txXfrm>
        <a:off x="0" y="5264889"/>
        <a:ext cx="8892480" cy="493648"/>
      </dsp:txXfrm>
    </dsp:sp>
    <dsp:sp modelId="{3C55A1F9-8FB9-4C06-A046-C746F97FD399}">
      <dsp:nvSpPr>
        <dsp:cNvPr id="0" name=""/>
        <dsp:cNvSpPr/>
      </dsp:nvSpPr>
      <dsp:spPr>
        <a:xfrm rot="10800000">
          <a:off x="0" y="4513062"/>
          <a:ext cx="8892480" cy="759231"/>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a:t>5.C - Modules aidants</a:t>
          </a:r>
        </a:p>
      </dsp:txBody>
      <dsp:txXfrm rot="10800000">
        <a:off x="0" y="4513062"/>
        <a:ext cx="8892480" cy="493326"/>
      </dsp:txXfrm>
    </dsp:sp>
    <dsp:sp modelId="{F26FC288-CC90-408F-B47B-40F35C902708}">
      <dsp:nvSpPr>
        <dsp:cNvPr id="0" name=""/>
        <dsp:cNvSpPr/>
      </dsp:nvSpPr>
      <dsp:spPr>
        <a:xfrm rot="10800000">
          <a:off x="0" y="3761235"/>
          <a:ext cx="8892480" cy="759231"/>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a:t>5.B - Module bénévole</a:t>
          </a:r>
        </a:p>
      </dsp:txBody>
      <dsp:txXfrm rot="10800000">
        <a:off x="0" y="3761235"/>
        <a:ext cx="8892480" cy="493326"/>
      </dsp:txXfrm>
    </dsp:sp>
    <dsp:sp modelId="{7D69FF5A-2F03-4992-9720-B9E3DF56DA72}">
      <dsp:nvSpPr>
        <dsp:cNvPr id="0" name=""/>
        <dsp:cNvSpPr/>
      </dsp:nvSpPr>
      <dsp:spPr>
        <a:xfrm rot="10800000">
          <a:off x="0" y="3009409"/>
          <a:ext cx="8892480" cy="759231"/>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a:t>5.A – Module professionnels</a:t>
          </a:r>
        </a:p>
      </dsp:txBody>
      <dsp:txXfrm rot="10800000">
        <a:off x="0" y="3009409"/>
        <a:ext cx="8892480" cy="493326"/>
      </dsp:txXfrm>
    </dsp:sp>
    <dsp:sp modelId="{4FC902A3-3678-4CAF-B146-5EA65DCB89B2}">
      <dsp:nvSpPr>
        <dsp:cNvPr id="0" name=""/>
        <dsp:cNvSpPr/>
      </dsp:nvSpPr>
      <dsp:spPr>
        <a:xfrm rot="10800000">
          <a:off x="0" y="2257582"/>
          <a:ext cx="8892480" cy="759231"/>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a:t>4 -Les soins palliatifs, spécificités en fonction des personnes </a:t>
          </a:r>
        </a:p>
      </dsp:txBody>
      <dsp:txXfrm rot="10800000">
        <a:off x="0" y="2257582"/>
        <a:ext cx="8892480" cy="493326"/>
      </dsp:txXfrm>
    </dsp:sp>
    <dsp:sp modelId="{43F5D0A8-22F7-4048-8222-CCE8F5DB88BC}">
      <dsp:nvSpPr>
        <dsp:cNvPr id="0" name=""/>
        <dsp:cNvSpPr/>
      </dsp:nvSpPr>
      <dsp:spPr>
        <a:xfrm rot="10800000">
          <a:off x="0" y="1505755"/>
          <a:ext cx="8892480" cy="759231"/>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a:t>3 -Les soins palliatifs, en pratique c’est quoi ?</a:t>
          </a:r>
        </a:p>
      </dsp:txBody>
      <dsp:txXfrm rot="10800000">
        <a:off x="0" y="1505755"/>
        <a:ext cx="8892480" cy="493326"/>
      </dsp:txXfrm>
    </dsp:sp>
    <dsp:sp modelId="{516448DD-AFA0-425D-856E-F32E539B1C4F}">
      <dsp:nvSpPr>
        <dsp:cNvPr id="0" name=""/>
        <dsp:cNvSpPr/>
      </dsp:nvSpPr>
      <dsp:spPr>
        <a:xfrm rot="10800000">
          <a:off x="0" y="753928"/>
          <a:ext cx="8892480" cy="759231"/>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a:t>2 -Les soins palliatifs, c’est où?</a:t>
          </a:r>
        </a:p>
      </dsp:txBody>
      <dsp:txXfrm rot="10800000">
        <a:off x="0" y="753928"/>
        <a:ext cx="8892480" cy="493326"/>
      </dsp:txXfrm>
    </dsp:sp>
    <dsp:sp modelId="{4AB3CA91-0BCC-41FE-A144-6E72C794B922}">
      <dsp:nvSpPr>
        <dsp:cNvPr id="0" name=""/>
        <dsp:cNvSpPr/>
      </dsp:nvSpPr>
      <dsp:spPr>
        <a:xfrm rot="10800000">
          <a:off x="0" y="0"/>
          <a:ext cx="8892480" cy="759231"/>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a:t>1 -Les fondamentaux</a:t>
          </a:r>
        </a:p>
      </dsp:txBody>
      <dsp:txXfrm rot="10800000">
        <a:off x="0" y="0"/>
        <a:ext cx="8892480" cy="4933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78903-F098-44D7-BADB-B0F5E7DEA592}" type="datetimeFigureOut">
              <a:rPr lang="fr-FR" smtClean="0"/>
              <a:t>28/12/2020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F6627-6CCB-4C20-91C6-9595408D0883}" type="slidenum">
              <a:rPr lang="fr-FR" smtClean="0"/>
              <a:t>‹N°›</a:t>
            </a:fld>
            <a:endParaRPr lang="fr-FR"/>
          </a:p>
        </p:txBody>
      </p:sp>
    </p:spTree>
    <p:extLst>
      <p:ext uri="{BB962C8B-B14F-4D97-AF65-F5344CB8AC3E}">
        <p14:creationId xmlns:p14="http://schemas.microsoft.com/office/powerpoint/2010/main" val="188125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8F6627-6CCB-4C20-91C6-9595408D0883}" type="slidenum">
              <a:rPr lang="fr-FR" smtClean="0"/>
              <a:t>2</a:t>
            </a:fld>
            <a:endParaRPr lang="fr-FR"/>
          </a:p>
        </p:txBody>
      </p:sp>
    </p:spTree>
    <p:extLst>
      <p:ext uri="{BB962C8B-B14F-4D97-AF65-F5344CB8AC3E}">
        <p14:creationId xmlns:p14="http://schemas.microsoft.com/office/powerpoint/2010/main" val="336491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8F6627-6CCB-4C20-91C6-9595408D0883}" type="slidenum">
              <a:rPr lang="fr-FR" smtClean="0"/>
              <a:t>3</a:t>
            </a:fld>
            <a:endParaRPr lang="fr-FR"/>
          </a:p>
        </p:txBody>
      </p:sp>
    </p:spTree>
    <p:extLst>
      <p:ext uri="{BB962C8B-B14F-4D97-AF65-F5344CB8AC3E}">
        <p14:creationId xmlns:p14="http://schemas.microsoft.com/office/powerpoint/2010/main" val="243399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8F6627-6CCB-4C20-91C6-9595408D0883}" type="slidenum">
              <a:rPr lang="fr-FR" smtClean="0"/>
              <a:t>7</a:t>
            </a:fld>
            <a:endParaRPr lang="fr-FR"/>
          </a:p>
        </p:txBody>
      </p:sp>
    </p:spTree>
    <p:extLst>
      <p:ext uri="{BB962C8B-B14F-4D97-AF65-F5344CB8AC3E}">
        <p14:creationId xmlns:p14="http://schemas.microsoft.com/office/powerpoint/2010/main" val="107504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8F6627-6CCB-4C20-91C6-9595408D0883}" type="slidenum">
              <a:rPr lang="fr-FR" smtClean="0"/>
              <a:t>18</a:t>
            </a:fld>
            <a:endParaRPr lang="fr-FR"/>
          </a:p>
        </p:txBody>
      </p:sp>
    </p:spTree>
    <p:extLst>
      <p:ext uri="{BB962C8B-B14F-4D97-AF65-F5344CB8AC3E}">
        <p14:creationId xmlns:p14="http://schemas.microsoft.com/office/powerpoint/2010/main" val="384231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8F6627-6CCB-4C20-91C6-9595408D0883}" type="slidenum">
              <a:rPr lang="fr-FR" smtClean="0"/>
              <a:t>20</a:t>
            </a:fld>
            <a:endParaRPr lang="fr-FR"/>
          </a:p>
        </p:txBody>
      </p:sp>
    </p:spTree>
    <p:extLst>
      <p:ext uri="{BB962C8B-B14F-4D97-AF65-F5344CB8AC3E}">
        <p14:creationId xmlns:p14="http://schemas.microsoft.com/office/powerpoint/2010/main" val="313950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CE7376D-5C35-4AA0-97D7-95AB17739994}" type="datetimeFigureOut">
              <a:rPr lang="fr-FR" smtClean="0"/>
              <a:t>28/12/2020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3A9BD6-9CE5-4B01-ACD3-DCD6F87E2A7B}" type="slidenum">
              <a:rPr lang="fr-FR" smtClean="0"/>
              <a:t>‹N°›</a:t>
            </a:fld>
            <a:endParaRPr lang="fr-FR"/>
          </a:p>
        </p:txBody>
      </p:sp>
    </p:spTree>
    <p:extLst>
      <p:ext uri="{BB962C8B-B14F-4D97-AF65-F5344CB8AC3E}">
        <p14:creationId xmlns:p14="http://schemas.microsoft.com/office/powerpoint/2010/main" val="132730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E7376D-5C35-4AA0-97D7-95AB17739994}" type="datetimeFigureOut">
              <a:rPr lang="fr-FR" smtClean="0"/>
              <a:t>28/12/2020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3A9BD6-9CE5-4B01-ACD3-DCD6F87E2A7B}" type="slidenum">
              <a:rPr lang="fr-FR" smtClean="0"/>
              <a:t>‹N°›</a:t>
            </a:fld>
            <a:endParaRPr lang="fr-FR"/>
          </a:p>
        </p:txBody>
      </p:sp>
    </p:spTree>
    <p:extLst>
      <p:ext uri="{BB962C8B-B14F-4D97-AF65-F5344CB8AC3E}">
        <p14:creationId xmlns:p14="http://schemas.microsoft.com/office/powerpoint/2010/main" val="127260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E7376D-5C35-4AA0-97D7-95AB17739994}" type="datetimeFigureOut">
              <a:rPr lang="fr-FR" smtClean="0"/>
              <a:t>28/12/2020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3A9BD6-9CE5-4B01-ACD3-DCD6F87E2A7B}" type="slidenum">
              <a:rPr lang="fr-FR" smtClean="0"/>
              <a:t>‹N°›</a:t>
            </a:fld>
            <a:endParaRPr lang="fr-FR"/>
          </a:p>
        </p:txBody>
      </p:sp>
    </p:spTree>
    <p:extLst>
      <p:ext uri="{BB962C8B-B14F-4D97-AF65-F5344CB8AC3E}">
        <p14:creationId xmlns:p14="http://schemas.microsoft.com/office/powerpoint/2010/main" val="57940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E7376D-5C35-4AA0-97D7-95AB17739994}" type="datetimeFigureOut">
              <a:rPr lang="fr-FR" smtClean="0"/>
              <a:t>28/12/2020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3A9BD6-9CE5-4B01-ACD3-DCD6F87E2A7B}" type="slidenum">
              <a:rPr lang="fr-FR" smtClean="0"/>
              <a:t>‹N°›</a:t>
            </a:fld>
            <a:endParaRPr lang="fr-FR"/>
          </a:p>
        </p:txBody>
      </p:sp>
    </p:spTree>
    <p:extLst>
      <p:ext uri="{BB962C8B-B14F-4D97-AF65-F5344CB8AC3E}">
        <p14:creationId xmlns:p14="http://schemas.microsoft.com/office/powerpoint/2010/main" val="40617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CE7376D-5C35-4AA0-97D7-95AB17739994}" type="datetimeFigureOut">
              <a:rPr lang="fr-FR" smtClean="0"/>
              <a:t>28/12/2020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3A9BD6-9CE5-4B01-ACD3-DCD6F87E2A7B}" type="slidenum">
              <a:rPr lang="fr-FR" smtClean="0"/>
              <a:t>‹N°›</a:t>
            </a:fld>
            <a:endParaRPr lang="fr-FR"/>
          </a:p>
        </p:txBody>
      </p:sp>
    </p:spTree>
    <p:extLst>
      <p:ext uri="{BB962C8B-B14F-4D97-AF65-F5344CB8AC3E}">
        <p14:creationId xmlns:p14="http://schemas.microsoft.com/office/powerpoint/2010/main" val="389512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CE7376D-5C35-4AA0-97D7-95AB17739994}" type="datetimeFigureOut">
              <a:rPr lang="fr-FR" smtClean="0"/>
              <a:t>28/12/2020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3A9BD6-9CE5-4B01-ACD3-DCD6F87E2A7B}" type="slidenum">
              <a:rPr lang="fr-FR" smtClean="0"/>
              <a:t>‹N°›</a:t>
            </a:fld>
            <a:endParaRPr lang="fr-FR"/>
          </a:p>
        </p:txBody>
      </p:sp>
    </p:spTree>
    <p:extLst>
      <p:ext uri="{BB962C8B-B14F-4D97-AF65-F5344CB8AC3E}">
        <p14:creationId xmlns:p14="http://schemas.microsoft.com/office/powerpoint/2010/main" val="181463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CE7376D-5C35-4AA0-97D7-95AB17739994}" type="datetimeFigureOut">
              <a:rPr lang="fr-FR" smtClean="0"/>
              <a:t>28/12/2020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F3A9BD6-9CE5-4B01-ACD3-DCD6F87E2A7B}" type="slidenum">
              <a:rPr lang="fr-FR" smtClean="0"/>
              <a:t>‹N°›</a:t>
            </a:fld>
            <a:endParaRPr lang="fr-FR"/>
          </a:p>
        </p:txBody>
      </p:sp>
    </p:spTree>
    <p:extLst>
      <p:ext uri="{BB962C8B-B14F-4D97-AF65-F5344CB8AC3E}">
        <p14:creationId xmlns:p14="http://schemas.microsoft.com/office/powerpoint/2010/main" val="206942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CE7376D-5C35-4AA0-97D7-95AB17739994}" type="datetimeFigureOut">
              <a:rPr lang="fr-FR" smtClean="0"/>
              <a:t>28/12/2020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F3A9BD6-9CE5-4B01-ACD3-DCD6F87E2A7B}" type="slidenum">
              <a:rPr lang="fr-FR" smtClean="0"/>
              <a:t>‹N°›</a:t>
            </a:fld>
            <a:endParaRPr lang="fr-FR"/>
          </a:p>
        </p:txBody>
      </p:sp>
    </p:spTree>
    <p:extLst>
      <p:ext uri="{BB962C8B-B14F-4D97-AF65-F5344CB8AC3E}">
        <p14:creationId xmlns:p14="http://schemas.microsoft.com/office/powerpoint/2010/main" val="206334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E7376D-5C35-4AA0-97D7-95AB17739994}" type="datetimeFigureOut">
              <a:rPr lang="fr-FR" smtClean="0"/>
              <a:t>28/12/2020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F3A9BD6-9CE5-4B01-ACD3-DCD6F87E2A7B}" type="slidenum">
              <a:rPr lang="fr-FR" smtClean="0"/>
              <a:t>‹N°›</a:t>
            </a:fld>
            <a:endParaRPr lang="fr-FR"/>
          </a:p>
        </p:txBody>
      </p:sp>
    </p:spTree>
    <p:extLst>
      <p:ext uri="{BB962C8B-B14F-4D97-AF65-F5344CB8AC3E}">
        <p14:creationId xmlns:p14="http://schemas.microsoft.com/office/powerpoint/2010/main" val="305281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CE7376D-5C35-4AA0-97D7-95AB17739994}" type="datetimeFigureOut">
              <a:rPr lang="fr-FR" smtClean="0"/>
              <a:t>28/12/2020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3A9BD6-9CE5-4B01-ACD3-DCD6F87E2A7B}" type="slidenum">
              <a:rPr lang="fr-FR" smtClean="0"/>
              <a:t>‹N°›</a:t>
            </a:fld>
            <a:endParaRPr lang="fr-FR"/>
          </a:p>
        </p:txBody>
      </p:sp>
    </p:spTree>
    <p:extLst>
      <p:ext uri="{BB962C8B-B14F-4D97-AF65-F5344CB8AC3E}">
        <p14:creationId xmlns:p14="http://schemas.microsoft.com/office/powerpoint/2010/main" val="265865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CE7376D-5C35-4AA0-97D7-95AB17739994}" type="datetimeFigureOut">
              <a:rPr lang="fr-FR" smtClean="0"/>
              <a:t>28/12/2020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3A9BD6-9CE5-4B01-ACD3-DCD6F87E2A7B}" type="slidenum">
              <a:rPr lang="fr-FR" smtClean="0"/>
              <a:t>‹N°›</a:t>
            </a:fld>
            <a:endParaRPr lang="fr-FR"/>
          </a:p>
        </p:txBody>
      </p:sp>
    </p:spTree>
    <p:extLst>
      <p:ext uri="{BB962C8B-B14F-4D97-AF65-F5344CB8AC3E}">
        <p14:creationId xmlns:p14="http://schemas.microsoft.com/office/powerpoint/2010/main" val="95669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7376D-5C35-4AA0-97D7-95AB17739994}" type="datetimeFigureOut">
              <a:rPr lang="fr-FR" smtClean="0"/>
              <a:t>28/12/2020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A9BD6-9CE5-4B01-ACD3-DCD6F87E2A7B}" type="slidenum">
              <a:rPr lang="fr-FR" smtClean="0"/>
              <a:t>‹N°›</a:t>
            </a:fld>
            <a:endParaRPr lang="fr-FR"/>
          </a:p>
        </p:txBody>
      </p:sp>
    </p:spTree>
    <p:extLst>
      <p:ext uri="{BB962C8B-B14F-4D97-AF65-F5344CB8AC3E}">
        <p14:creationId xmlns:p14="http://schemas.microsoft.com/office/powerpoint/2010/main" val="3219324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jpe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2276872"/>
            <a:ext cx="8206680" cy="2090663"/>
          </a:xfrm>
        </p:spPr>
        <p:style>
          <a:lnRef idx="1">
            <a:schemeClr val="accent6"/>
          </a:lnRef>
          <a:fillRef idx="2">
            <a:schemeClr val="accent6"/>
          </a:fillRef>
          <a:effectRef idx="1">
            <a:schemeClr val="accent6"/>
          </a:effectRef>
          <a:fontRef idx="minor">
            <a:schemeClr val="dk1"/>
          </a:fontRef>
        </p:style>
        <p:txBody>
          <a:bodyPr>
            <a:normAutofit/>
          </a:bodyPr>
          <a:lstStyle/>
          <a:p>
            <a:r>
              <a:rPr lang="fr-FR" sz="5400" dirty="0"/>
              <a:t>1</a:t>
            </a:r>
            <a:r>
              <a:rPr lang="fr-FR" sz="5400" baseline="30000" dirty="0"/>
              <a:t>er</a:t>
            </a:r>
            <a:r>
              <a:rPr lang="fr-FR" sz="5400" dirty="0"/>
              <a:t> MOOC francophone sur les soins palliatifs</a:t>
            </a:r>
          </a:p>
        </p:txBody>
      </p:sp>
    </p:spTree>
    <p:extLst>
      <p:ext uri="{BB962C8B-B14F-4D97-AF65-F5344CB8AC3E}">
        <p14:creationId xmlns:p14="http://schemas.microsoft.com/office/powerpoint/2010/main" val="355921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514886686"/>
              </p:ext>
            </p:extLst>
          </p:nvPr>
        </p:nvGraphicFramePr>
        <p:xfrm>
          <a:off x="420192" y="2420888"/>
          <a:ext cx="8229600" cy="3408680"/>
        </p:xfrm>
        <a:graphic>
          <a:graphicData uri="http://schemas.openxmlformats.org/drawingml/2006/table">
            <a:tbl>
              <a:tblPr firstRow="1" bandRow="1">
                <a:tableStyleId>{5C22544A-7EE6-4342-B048-85BDC9FD1C3A}</a:tableStyleId>
              </a:tblPr>
              <a:tblGrid>
                <a:gridCol w="911448">
                  <a:extLst>
                    <a:ext uri="{9D8B030D-6E8A-4147-A177-3AD203B41FA5}">
                      <a16:colId xmlns="" xmlns:a16="http://schemas.microsoft.com/office/drawing/2014/main" val="20000"/>
                    </a:ext>
                  </a:extLst>
                </a:gridCol>
                <a:gridCol w="4574952">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gridSpan="3">
                  <a:txBody>
                    <a:bodyPr/>
                    <a:lstStyle/>
                    <a:p>
                      <a:pPr algn="ctr"/>
                      <a:r>
                        <a:rPr lang="fr-FR" dirty="0"/>
                        <a:t>3 - Les soins palliatifs, en pratique c’est quoi ?</a:t>
                      </a:r>
                    </a:p>
                  </a:txBody>
                  <a:tcPr/>
                </a:tc>
                <a:tc hMerge="1">
                  <a:txBody>
                    <a:bodyPr/>
                    <a:lstStyle/>
                    <a:p>
                      <a:endParaRPr lang="fr-FR" dirty="0"/>
                    </a:p>
                  </a:txBody>
                  <a:tcPr/>
                </a:tc>
                <a:tc hMerge="1">
                  <a:txBody>
                    <a:bodyPr/>
                    <a:lstStyle/>
                    <a:p>
                      <a:endParaRPr lang="fr-FR" dirty="0"/>
                    </a:p>
                  </a:txBody>
                  <a:tcPr/>
                </a:tc>
                <a:extLst>
                  <a:ext uri="{0D108BD9-81ED-4DB2-BD59-A6C34878D82A}">
                    <a16:rowId xmlns="" xmlns:a16="http://schemas.microsoft.com/office/drawing/2014/main" val="10000"/>
                  </a:ext>
                </a:extLst>
              </a:tr>
              <a:tr h="370840">
                <a:tc>
                  <a:txBody>
                    <a:bodyPr/>
                    <a:lstStyle/>
                    <a:p>
                      <a:r>
                        <a:rPr lang="fr-FR" dirty="0"/>
                        <a:t>3.1</a:t>
                      </a:r>
                    </a:p>
                  </a:txBody>
                  <a:tcPr/>
                </a:tc>
                <a:tc>
                  <a:txBody>
                    <a:bodyPr/>
                    <a:lstStyle/>
                    <a:p>
                      <a:r>
                        <a:rPr lang="fr-FR" sz="1800" dirty="0"/>
                        <a:t>Une composante du soin (curatif, réa, confort)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Dr Laure </a:t>
                      </a:r>
                      <a:r>
                        <a:rPr lang="fr-FR" sz="1800" dirty="0" err="1"/>
                        <a:t>Copel</a:t>
                      </a:r>
                      <a:endParaRPr lang="fr-FR" sz="1800" dirty="0"/>
                    </a:p>
                  </a:txBody>
                  <a:tcPr/>
                </a:tc>
                <a:extLst>
                  <a:ext uri="{0D108BD9-81ED-4DB2-BD59-A6C34878D82A}">
                    <a16:rowId xmlns="" xmlns:a16="http://schemas.microsoft.com/office/drawing/2014/main" val="10001"/>
                  </a:ext>
                </a:extLst>
              </a:tr>
              <a:tr h="370840">
                <a:tc>
                  <a:txBody>
                    <a:bodyPr/>
                    <a:lstStyle/>
                    <a:p>
                      <a:r>
                        <a:rPr lang="fr-FR" dirty="0"/>
                        <a:t>3.2</a:t>
                      </a:r>
                    </a:p>
                  </a:txBody>
                  <a:tcPr/>
                </a:tc>
                <a:tc>
                  <a:txBody>
                    <a:bodyPr/>
                    <a:lstStyle/>
                    <a:p>
                      <a:r>
                        <a:rPr lang="fr-FR" sz="1800" dirty="0"/>
                        <a:t>Approche médicale 1 – douleur </a:t>
                      </a:r>
                      <a:endParaRPr lang="fr-FR" dirty="0"/>
                    </a:p>
                  </a:txBody>
                  <a:tcPr/>
                </a:tc>
                <a:tc>
                  <a:txBody>
                    <a:bodyPr/>
                    <a:lstStyle/>
                    <a:p>
                      <a:r>
                        <a:rPr lang="fr-FR" sz="1800" dirty="0"/>
                        <a:t>Dr Stéphane Picard</a:t>
                      </a:r>
                      <a:endParaRPr lang="fr-FR" dirty="0"/>
                    </a:p>
                  </a:txBody>
                  <a:tcPr/>
                </a:tc>
                <a:extLst>
                  <a:ext uri="{0D108BD9-81ED-4DB2-BD59-A6C34878D82A}">
                    <a16:rowId xmlns="" xmlns:a16="http://schemas.microsoft.com/office/drawing/2014/main" val="10002"/>
                  </a:ext>
                </a:extLst>
              </a:tr>
              <a:tr h="370840">
                <a:tc>
                  <a:txBody>
                    <a:bodyPr/>
                    <a:lstStyle/>
                    <a:p>
                      <a:r>
                        <a:rPr lang="fr-FR" dirty="0"/>
                        <a:t>3.3</a:t>
                      </a:r>
                    </a:p>
                  </a:txBody>
                  <a:tcPr/>
                </a:tc>
                <a:tc>
                  <a:txBody>
                    <a:bodyPr/>
                    <a:lstStyle/>
                    <a:p>
                      <a:r>
                        <a:rPr lang="fr-FR" sz="1800" dirty="0"/>
                        <a:t>Approche médicale 2 - autres symptômes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Dr Stéphane Picard</a:t>
                      </a:r>
                    </a:p>
                  </a:txBody>
                  <a:tcPr/>
                </a:tc>
                <a:extLst>
                  <a:ext uri="{0D108BD9-81ED-4DB2-BD59-A6C34878D82A}">
                    <a16:rowId xmlns="" xmlns:a16="http://schemas.microsoft.com/office/drawing/2014/main" val="10003"/>
                  </a:ext>
                </a:extLst>
              </a:tr>
              <a:tr h="370840">
                <a:tc>
                  <a:txBody>
                    <a:bodyPr/>
                    <a:lstStyle/>
                    <a:p>
                      <a:r>
                        <a:rPr lang="fr-FR" dirty="0"/>
                        <a:t>3.4</a:t>
                      </a:r>
                    </a:p>
                  </a:txBody>
                  <a:tcPr/>
                </a:tc>
                <a:tc>
                  <a:txBody>
                    <a:bodyPr/>
                    <a:lstStyle/>
                    <a:p>
                      <a:r>
                        <a:rPr lang="fr-FR" sz="1800" dirty="0"/>
                        <a:t>Approche psychosociale </a:t>
                      </a:r>
                      <a:endParaRPr lang="fr-FR" dirty="0"/>
                    </a:p>
                  </a:txBody>
                  <a:tcPr/>
                </a:tc>
                <a:tc>
                  <a:txBody>
                    <a:bodyPr/>
                    <a:lstStyle/>
                    <a:p>
                      <a:r>
                        <a:rPr lang="fr-FR" sz="1800" dirty="0"/>
                        <a:t>Dr Anne de la Tour</a:t>
                      </a:r>
                      <a:endParaRPr lang="fr-FR" dirty="0"/>
                    </a:p>
                  </a:txBody>
                  <a:tcPr/>
                </a:tc>
                <a:extLst>
                  <a:ext uri="{0D108BD9-81ED-4DB2-BD59-A6C34878D82A}">
                    <a16:rowId xmlns="" xmlns:a16="http://schemas.microsoft.com/office/drawing/2014/main" val="10004"/>
                  </a:ext>
                </a:extLst>
              </a:tr>
              <a:tr h="370840">
                <a:tc>
                  <a:txBody>
                    <a:bodyPr/>
                    <a:lstStyle/>
                    <a:p>
                      <a:r>
                        <a:rPr lang="fr-FR" dirty="0"/>
                        <a:t>3.5-a</a:t>
                      </a:r>
                    </a:p>
                  </a:txBody>
                  <a:tcPr/>
                </a:tc>
                <a:tc>
                  <a:txBody>
                    <a:bodyPr/>
                    <a:lstStyle/>
                    <a:p>
                      <a:r>
                        <a:rPr lang="fr-FR" sz="1800" dirty="0"/>
                        <a:t>Approche complémentaire </a:t>
                      </a:r>
                      <a:endParaRPr lang="fr-FR" dirty="0"/>
                    </a:p>
                  </a:txBody>
                  <a:tcPr/>
                </a:tc>
                <a:tc>
                  <a:txBody>
                    <a:bodyPr/>
                    <a:lstStyle/>
                    <a:p>
                      <a:r>
                        <a:rPr lang="fr-FR" sz="1800" dirty="0"/>
                        <a:t>Mme Claire </a:t>
                      </a:r>
                      <a:r>
                        <a:rPr lang="fr-FR" sz="1800" dirty="0" err="1"/>
                        <a:t>Oppert</a:t>
                      </a:r>
                      <a:r>
                        <a:rPr lang="fr-FR" sz="1800" dirty="0"/>
                        <a:t> – </a:t>
                      </a:r>
                    </a:p>
                    <a:p>
                      <a:r>
                        <a:rPr lang="fr-FR" sz="1800" baseline="0" dirty="0"/>
                        <a:t>Art-thérapeute</a:t>
                      </a:r>
                      <a:endParaRPr lang="fr-FR" dirty="0"/>
                    </a:p>
                  </a:txBody>
                  <a:tcPr/>
                </a:tc>
                <a:extLst>
                  <a:ext uri="{0D108BD9-81ED-4DB2-BD59-A6C34878D82A}">
                    <a16:rowId xmlns="" xmlns:a16="http://schemas.microsoft.com/office/drawing/2014/main" val="10005"/>
                  </a:ext>
                </a:extLst>
              </a:tr>
              <a:tr h="370840">
                <a:tc>
                  <a:txBody>
                    <a:bodyPr/>
                    <a:lstStyle/>
                    <a:p>
                      <a:r>
                        <a:rPr lang="fr-FR" dirty="0"/>
                        <a:t>3.5-b</a:t>
                      </a:r>
                    </a:p>
                  </a:txBody>
                  <a:tcPr/>
                </a:tc>
                <a:tc>
                  <a:txBody>
                    <a:bodyPr/>
                    <a:lstStyle/>
                    <a:p>
                      <a:r>
                        <a:rPr lang="fr-FR" sz="1800" dirty="0"/>
                        <a:t>Approche complémentaire </a:t>
                      </a:r>
                      <a:endParaRPr lang="fr-FR" dirty="0"/>
                    </a:p>
                  </a:txBody>
                  <a:tcPr/>
                </a:tc>
                <a:tc>
                  <a:txBody>
                    <a:bodyPr/>
                    <a:lstStyle/>
                    <a:p>
                      <a:r>
                        <a:rPr lang="fr-FR" sz="1800" dirty="0"/>
                        <a:t>Mme Sandra Meunier (Annabelle – </a:t>
                      </a:r>
                      <a:r>
                        <a:rPr lang="fr-FR" sz="1800" dirty="0" err="1"/>
                        <a:t>Neztoile</a:t>
                      </a:r>
                      <a:r>
                        <a:rPr lang="fr-FR" sz="1800" dirty="0"/>
                        <a:t>)</a:t>
                      </a:r>
                      <a:r>
                        <a:rPr lang="fr-FR" sz="1800" baseline="0" dirty="0"/>
                        <a:t> Art-thérapeute</a:t>
                      </a:r>
                      <a:endParaRPr lang="fr-FR" dirty="0"/>
                    </a:p>
                  </a:txBody>
                  <a:tcPr/>
                </a:tc>
                <a:extLst>
                  <a:ext uri="{0D108BD9-81ED-4DB2-BD59-A6C34878D82A}">
                    <a16:rowId xmlns="" xmlns:a16="http://schemas.microsoft.com/office/drawing/2014/main" val="10006"/>
                  </a:ext>
                </a:extLst>
              </a:tr>
            </a:tbl>
          </a:graphicData>
        </a:graphic>
      </p:graphicFrame>
      <p:sp>
        <p:nvSpPr>
          <p:cNvPr id="6" name="Titre 1"/>
          <p:cNvSpPr txBox="1">
            <a:spLocks/>
          </p:cNvSpPr>
          <p:nvPr/>
        </p:nvSpPr>
        <p:spPr>
          <a:xfrm>
            <a:off x="420192" y="260648"/>
            <a:ext cx="8229600" cy="792088"/>
          </a:xfrm>
          <a:prstGeom prst="rect">
            <a:avLst/>
          </a:prstGeo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a:t>Programme du MOOC (5/10)</a:t>
            </a:r>
          </a:p>
        </p:txBody>
      </p:sp>
    </p:spTree>
    <p:extLst>
      <p:ext uri="{BB962C8B-B14F-4D97-AF65-F5344CB8AC3E}">
        <p14:creationId xmlns:p14="http://schemas.microsoft.com/office/powerpoint/2010/main" val="82352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949756164"/>
              </p:ext>
            </p:extLst>
          </p:nvPr>
        </p:nvGraphicFramePr>
        <p:xfrm>
          <a:off x="179512" y="1916832"/>
          <a:ext cx="8784978" cy="2966720"/>
        </p:xfrm>
        <a:graphic>
          <a:graphicData uri="http://schemas.openxmlformats.org/drawingml/2006/table">
            <a:tbl>
              <a:tblPr firstRow="1" bandRow="1">
                <a:tableStyleId>{5C22544A-7EE6-4342-B048-85BDC9FD1C3A}</a:tableStyleId>
              </a:tblPr>
              <a:tblGrid>
                <a:gridCol w="792088">
                  <a:extLst>
                    <a:ext uri="{9D8B030D-6E8A-4147-A177-3AD203B41FA5}">
                      <a16:colId xmlns="" xmlns:a16="http://schemas.microsoft.com/office/drawing/2014/main" val="20000"/>
                    </a:ext>
                  </a:extLst>
                </a:gridCol>
                <a:gridCol w="4752528">
                  <a:extLst>
                    <a:ext uri="{9D8B030D-6E8A-4147-A177-3AD203B41FA5}">
                      <a16:colId xmlns="" xmlns:a16="http://schemas.microsoft.com/office/drawing/2014/main" val="20001"/>
                    </a:ext>
                  </a:extLst>
                </a:gridCol>
                <a:gridCol w="3240362">
                  <a:extLst>
                    <a:ext uri="{9D8B030D-6E8A-4147-A177-3AD203B41FA5}">
                      <a16:colId xmlns="" xmlns:a16="http://schemas.microsoft.com/office/drawing/2014/main" val="20002"/>
                    </a:ext>
                  </a:extLst>
                </a:gridCol>
              </a:tblGrid>
              <a:tr h="370840">
                <a:tc gridSpan="3">
                  <a:txBody>
                    <a:bodyPr/>
                    <a:lstStyle/>
                    <a:p>
                      <a:pPr algn="ctr"/>
                      <a:r>
                        <a:rPr lang="fr-FR" dirty="0"/>
                        <a:t>4 - Les soins palliatifs, spécificités en fonction des personnes </a:t>
                      </a:r>
                    </a:p>
                  </a:txBody>
                  <a:tcPr/>
                </a:tc>
                <a:tc hMerge="1">
                  <a:txBody>
                    <a:bodyPr/>
                    <a:lstStyle/>
                    <a:p>
                      <a:endParaRPr lang="fr-FR" dirty="0"/>
                    </a:p>
                  </a:txBody>
                  <a:tcPr/>
                </a:tc>
                <a:tc hMerge="1">
                  <a:txBody>
                    <a:bodyPr/>
                    <a:lstStyle/>
                    <a:p>
                      <a:endParaRPr lang="fr-FR" dirty="0"/>
                    </a:p>
                  </a:txBody>
                  <a:tcPr/>
                </a:tc>
                <a:extLst>
                  <a:ext uri="{0D108BD9-81ED-4DB2-BD59-A6C34878D82A}">
                    <a16:rowId xmlns="" xmlns:a16="http://schemas.microsoft.com/office/drawing/2014/main" val="10000"/>
                  </a:ext>
                </a:extLst>
              </a:tr>
              <a:tr h="370840">
                <a:tc>
                  <a:txBody>
                    <a:bodyPr/>
                    <a:lstStyle/>
                    <a:p>
                      <a:r>
                        <a:rPr lang="fr-FR" dirty="0"/>
                        <a:t>4.1</a:t>
                      </a:r>
                    </a:p>
                  </a:txBody>
                  <a:tcPr/>
                </a:tc>
                <a:tc>
                  <a:txBody>
                    <a:bodyPr/>
                    <a:lstStyle/>
                    <a:p>
                      <a:r>
                        <a:rPr lang="fr-FR" sz="1800" dirty="0"/>
                        <a:t>Enfant (périnatalité et pédiatrie)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Dr Silvia </a:t>
                      </a:r>
                      <a:r>
                        <a:rPr lang="fr-FR" sz="1800" dirty="0" err="1"/>
                        <a:t>Pontone</a:t>
                      </a:r>
                      <a:endParaRPr lang="fr-FR" sz="1800" dirty="0"/>
                    </a:p>
                  </a:txBody>
                  <a:tcPr/>
                </a:tc>
                <a:extLst>
                  <a:ext uri="{0D108BD9-81ED-4DB2-BD59-A6C34878D82A}">
                    <a16:rowId xmlns="" xmlns:a16="http://schemas.microsoft.com/office/drawing/2014/main" val="10001"/>
                  </a:ext>
                </a:extLst>
              </a:tr>
              <a:tr h="370840">
                <a:tc>
                  <a:txBody>
                    <a:bodyPr/>
                    <a:lstStyle/>
                    <a:p>
                      <a:r>
                        <a:rPr lang="fr-FR" dirty="0"/>
                        <a:t>4.1-b</a:t>
                      </a:r>
                    </a:p>
                  </a:txBody>
                  <a:tcPr/>
                </a:tc>
                <a:tc>
                  <a:txBody>
                    <a:bodyPr/>
                    <a:lstStyle/>
                    <a:p>
                      <a:r>
                        <a:rPr lang="fr-FR" sz="1800" dirty="0"/>
                        <a:t>Ado/jeune adulte </a:t>
                      </a:r>
                      <a:endParaRPr lang="fr-FR" dirty="0"/>
                    </a:p>
                  </a:txBody>
                  <a:tcPr/>
                </a:tc>
                <a:tc>
                  <a:txBody>
                    <a:bodyPr/>
                    <a:lstStyle/>
                    <a:p>
                      <a:r>
                        <a:rPr lang="fr-FR" sz="1800" dirty="0"/>
                        <a:t>Dr Valérie Laurence</a:t>
                      </a:r>
                      <a:endParaRPr lang="fr-FR" dirty="0"/>
                    </a:p>
                  </a:txBody>
                  <a:tcPr/>
                </a:tc>
                <a:extLst>
                  <a:ext uri="{0D108BD9-81ED-4DB2-BD59-A6C34878D82A}">
                    <a16:rowId xmlns="" xmlns:a16="http://schemas.microsoft.com/office/drawing/2014/main" val="10002"/>
                  </a:ext>
                </a:extLst>
              </a:tr>
              <a:tr h="370840">
                <a:tc>
                  <a:txBody>
                    <a:bodyPr/>
                    <a:lstStyle/>
                    <a:p>
                      <a:r>
                        <a:rPr lang="fr-FR" dirty="0"/>
                        <a:t>4.2</a:t>
                      </a:r>
                    </a:p>
                  </a:txBody>
                  <a:tcPr/>
                </a:tc>
                <a:tc>
                  <a:txBody>
                    <a:bodyPr/>
                    <a:lstStyle/>
                    <a:p>
                      <a:r>
                        <a:rPr lang="fr-FR" sz="1800" dirty="0"/>
                        <a:t>Personne âgée </a:t>
                      </a:r>
                      <a:endParaRPr lang="fr-FR" dirty="0"/>
                    </a:p>
                  </a:txBody>
                  <a:tcPr/>
                </a:tc>
                <a:tc>
                  <a:txBody>
                    <a:bodyPr/>
                    <a:lstStyle/>
                    <a:p>
                      <a:r>
                        <a:rPr lang="fr-FR" sz="1800" dirty="0"/>
                        <a:t>Dr Bernard </a:t>
                      </a:r>
                      <a:r>
                        <a:rPr lang="fr-FR" sz="1800" dirty="0" err="1"/>
                        <a:t>Wary</a:t>
                      </a:r>
                      <a:endParaRPr lang="fr-FR" dirty="0"/>
                    </a:p>
                  </a:txBody>
                  <a:tcPr/>
                </a:tc>
                <a:extLst>
                  <a:ext uri="{0D108BD9-81ED-4DB2-BD59-A6C34878D82A}">
                    <a16:rowId xmlns="" xmlns:a16="http://schemas.microsoft.com/office/drawing/2014/main" val="10003"/>
                  </a:ext>
                </a:extLst>
              </a:tr>
              <a:tr h="370840">
                <a:tc>
                  <a:txBody>
                    <a:bodyPr/>
                    <a:lstStyle/>
                    <a:p>
                      <a:r>
                        <a:rPr lang="fr-FR" dirty="0"/>
                        <a:t>4.3</a:t>
                      </a:r>
                    </a:p>
                  </a:txBody>
                  <a:tcPr/>
                </a:tc>
                <a:tc>
                  <a:txBody>
                    <a:bodyPr/>
                    <a:lstStyle/>
                    <a:p>
                      <a:r>
                        <a:rPr lang="fr-FR" sz="1800" dirty="0"/>
                        <a:t>Les proches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Dr Géraldine </a:t>
                      </a:r>
                      <a:r>
                        <a:rPr lang="fr-FR" sz="1800" dirty="0" err="1"/>
                        <a:t>Pouly</a:t>
                      </a:r>
                      <a:endParaRPr lang="fr-FR" sz="1800" dirty="0"/>
                    </a:p>
                  </a:txBody>
                  <a:tcPr/>
                </a:tc>
                <a:extLst>
                  <a:ext uri="{0D108BD9-81ED-4DB2-BD59-A6C34878D82A}">
                    <a16:rowId xmlns="" xmlns:a16="http://schemas.microsoft.com/office/drawing/2014/main" val="10004"/>
                  </a:ext>
                </a:extLst>
              </a:tr>
              <a:tr h="370840">
                <a:tc>
                  <a:txBody>
                    <a:bodyPr/>
                    <a:lstStyle/>
                    <a:p>
                      <a:r>
                        <a:rPr lang="fr-FR" dirty="0"/>
                        <a:t>4.4-a</a:t>
                      </a:r>
                    </a:p>
                  </a:txBody>
                  <a:tcPr/>
                </a:tc>
                <a:tc>
                  <a:txBody>
                    <a:bodyPr/>
                    <a:lstStyle/>
                    <a:p>
                      <a:r>
                        <a:rPr lang="fr-FR" sz="1800" dirty="0"/>
                        <a:t>Professionnels</a:t>
                      </a:r>
                      <a:endParaRPr lang="fr-FR" dirty="0"/>
                    </a:p>
                  </a:txBody>
                  <a:tcPr/>
                </a:tc>
                <a:tc>
                  <a:txBody>
                    <a:bodyPr/>
                    <a:lstStyle/>
                    <a:p>
                      <a:r>
                        <a:rPr lang="fr-FR" sz="1800" dirty="0"/>
                        <a:t>M. Vincent </a:t>
                      </a:r>
                      <a:r>
                        <a:rPr lang="fr-FR" sz="1800" dirty="0" err="1"/>
                        <a:t>Landreau</a:t>
                      </a:r>
                      <a:endParaRPr lang="fr-FR" dirty="0"/>
                    </a:p>
                  </a:txBody>
                  <a:tcPr/>
                </a:tc>
                <a:extLst>
                  <a:ext uri="{0D108BD9-81ED-4DB2-BD59-A6C34878D82A}">
                    <a16:rowId xmlns="" xmlns:a16="http://schemas.microsoft.com/office/drawing/2014/main" val="10005"/>
                  </a:ext>
                </a:extLst>
              </a:tr>
              <a:tr h="370840">
                <a:tc>
                  <a:txBody>
                    <a:bodyPr/>
                    <a:lstStyle/>
                    <a:p>
                      <a:r>
                        <a:rPr lang="fr-FR" dirty="0"/>
                        <a:t>4.4-b</a:t>
                      </a:r>
                    </a:p>
                  </a:txBody>
                  <a:tcPr/>
                </a:tc>
                <a:tc>
                  <a:txBody>
                    <a:bodyPr/>
                    <a:lstStyle/>
                    <a:p>
                      <a:r>
                        <a:rPr lang="fr-FR" sz="1800" dirty="0"/>
                        <a:t>Bénévoles</a:t>
                      </a:r>
                      <a:endParaRPr lang="fr-FR" dirty="0"/>
                    </a:p>
                  </a:txBody>
                  <a:tcPr/>
                </a:tc>
                <a:tc>
                  <a:txBody>
                    <a:bodyPr/>
                    <a:lstStyle/>
                    <a:p>
                      <a:r>
                        <a:rPr lang="fr-FR" sz="1800" dirty="0"/>
                        <a:t>M. Vincent </a:t>
                      </a:r>
                      <a:r>
                        <a:rPr lang="fr-FR" sz="1800" dirty="0" err="1"/>
                        <a:t>Landreau</a:t>
                      </a:r>
                      <a:endParaRPr lang="fr-FR" dirty="0"/>
                    </a:p>
                  </a:txBody>
                  <a:tcPr/>
                </a:tc>
                <a:extLst>
                  <a:ext uri="{0D108BD9-81ED-4DB2-BD59-A6C34878D82A}">
                    <a16:rowId xmlns="" xmlns:a16="http://schemas.microsoft.com/office/drawing/2014/main" val="10006"/>
                  </a:ext>
                </a:extLst>
              </a:tr>
              <a:tr h="370840">
                <a:tc>
                  <a:txBody>
                    <a:bodyPr/>
                    <a:lstStyle/>
                    <a:p>
                      <a:r>
                        <a:rPr lang="fr-FR" dirty="0"/>
                        <a:t>4.5</a:t>
                      </a:r>
                    </a:p>
                  </a:txBody>
                  <a:tcPr/>
                </a:tc>
                <a:tc>
                  <a:txBody>
                    <a:bodyPr/>
                    <a:lstStyle/>
                    <a:p>
                      <a:r>
                        <a:rPr lang="fr-FR" sz="1800" dirty="0"/>
                        <a:t>Témoignage d'un malade bénéficiant de SP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Mme Caroline </a:t>
                      </a:r>
                      <a:r>
                        <a:rPr lang="fr-FR" sz="1800" dirty="0" err="1"/>
                        <a:t>Larroze</a:t>
                      </a:r>
                      <a:endParaRPr lang="fr-FR" sz="1800" dirty="0"/>
                    </a:p>
                  </a:txBody>
                  <a:tcPr/>
                </a:tc>
                <a:extLst>
                  <a:ext uri="{0D108BD9-81ED-4DB2-BD59-A6C34878D82A}">
                    <a16:rowId xmlns="" xmlns:a16="http://schemas.microsoft.com/office/drawing/2014/main" val="10007"/>
                  </a:ext>
                </a:extLst>
              </a:tr>
            </a:tbl>
          </a:graphicData>
        </a:graphic>
      </p:graphicFrame>
      <p:sp>
        <p:nvSpPr>
          <p:cNvPr id="5" name="Titre 1"/>
          <p:cNvSpPr txBox="1">
            <a:spLocks/>
          </p:cNvSpPr>
          <p:nvPr/>
        </p:nvSpPr>
        <p:spPr>
          <a:xfrm>
            <a:off x="395536" y="260648"/>
            <a:ext cx="8229600" cy="720080"/>
          </a:xfrm>
          <a:prstGeom prst="rect">
            <a:avLst/>
          </a:prstGeo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a:t>Programme du MOOC (6/10)</a:t>
            </a:r>
          </a:p>
        </p:txBody>
      </p:sp>
    </p:spTree>
    <p:extLst>
      <p:ext uri="{BB962C8B-B14F-4D97-AF65-F5344CB8AC3E}">
        <p14:creationId xmlns:p14="http://schemas.microsoft.com/office/powerpoint/2010/main" val="145786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958068116"/>
              </p:ext>
            </p:extLst>
          </p:nvPr>
        </p:nvGraphicFramePr>
        <p:xfrm>
          <a:off x="395536" y="1916832"/>
          <a:ext cx="8352927" cy="2718802"/>
        </p:xfrm>
        <a:graphic>
          <a:graphicData uri="http://schemas.openxmlformats.org/drawingml/2006/table">
            <a:tbl>
              <a:tblPr firstRow="1" bandRow="1">
                <a:tableStyleId>{5C22544A-7EE6-4342-B048-85BDC9FD1C3A}</a:tableStyleId>
              </a:tblPr>
              <a:tblGrid>
                <a:gridCol w="720080">
                  <a:extLst>
                    <a:ext uri="{9D8B030D-6E8A-4147-A177-3AD203B41FA5}">
                      <a16:colId xmlns="" xmlns:a16="http://schemas.microsoft.com/office/drawing/2014/main" val="20000"/>
                    </a:ext>
                  </a:extLst>
                </a:gridCol>
                <a:gridCol w="4392488">
                  <a:extLst>
                    <a:ext uri="{9D8B030D-6E8A-4147-A177-3AD203B41FA5}">
                      <a16:colId xmlns="" xmlns:a16="http://schemas.microsoft.com/office/drawing/2014/main" val="20001"/>
                    </a:ext>
                  </a:extLst>
                </a:gridCol>
                <a:gridCol w="3240359">
                  <a:extLst>
                    <a:ext uri="{9D8B030D-6E8A-4147-A177-3AD203B41FA5}">
                      <a16:colId xmlns="" xmlns:a16="http://schemas.microsoft.com/office/drawing/2014/main" val="20002"/>
                    </a:ext>
                  </a:extLst>
                </a:gridCol>
              </a:tblGrid>
              <a:tr h="423048">
                <a:tc gridSpan="3">
                  <a:txBody>
                    <a:bodyPr/>
                    <a:lstStyle/>
                    <a:p>
                      <a:pPr algn="ctr"/>
                      <a:r>
                        <a:rPr lang="fr-FR" dirty="0"/>
                        <a:t>5.A – Module professionnels</a:t>
                      </a:r>
                    </a:p>
                  </a:txBody>
                  <a:tcPr/>
                </a:tc>
                <a:tc hMerge="1">
                  <a:txBody>
                    <a:bodyPr/>
                    <a:lstStyle/>
                    <a:p>
                      <a:endParaRPr lang="fr-FR" dirty="0"/>
                    </a:p>
                  </a:txBody>
                  <a:tcPr/>
                </a:tc>
                <a:tc hMerge="1">
                  <a:txBody>
                    <a:bodyPr/>
                    <a:lstStyle/>
                    <a:p>
                      <a:endParaRPr lang="fr-FR" dirty="0"/>
                    </a:p>
                  </a:txBody>
                  <a:tcPr/>
                </a:tc>
                <a:extLst>
                  <a:ext uri="{0D108BD9-81ED-4DB2-BD59-A6C34878D82A}">
                    <a16:rowId xmlns="" xmlns:a16="http://schemas.microsoft.com/office/drawing/2014/main" val="10000"/>
                  </a:ext>
                </a:extLst>
              </a:tr>
              <a:tr h="513056">
                <a:tc>
                  <a:txBody>
                    <a:bodyPr/>
                    <a:lstStyle/>
                    <a:p>
                      <a:r>
                        <a:rPr lang="fr-FR" dirty="0"/>
                        <a:t>5A1</a:t>
                      </a:r>
                    </a:p>
                  </a:txBody>
                  <a:tcPr/>
                </a:tc>
                <a:tc>
                  <a:txBody>
                    <a:bodyPr/>
                    <a:lstStyle/>
                    <a:p>
                      <a:r>
                        <a:rPr lang="fr-FR" dirty="0"/>
                        <a:t>Les personnes malades et pas la maladie </a:t>
                      </a:r>
                    </a:p>
                  </a:txBody>
                  <a:tcPr/>
                </a:tc>
                <a:tc>
                  <a:txBody>
                    <a:bodyPr/>
                    <a:lstStyle/>
                    <a:p>
                      <a:r>
                        <a:rPr lang="fr-FR" dirty="0"/>
                        <a:t>Dr Isabelle Marin</a:t>
                      </a:r>
                    </a:p>
                  </a:txBody>
                  <a:tcPr/>
                </a:tc>
                <a:extLst>
                  <a:ext uri="{0D108BD9-81ED-4DB2-BD59-A6C34878D82A}">
                    <a16:rowId xmlns="" xmlns:a16="http://schemas.microsoft.com/office/drawing/2014/main" val="10001"/>
                  </a:ext>
                </a:extLst>
              </a:tr>
              <a:tr h="428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5A2</a:t>
                      </a:r>
                    </a:p>
                  </a:txBody>
                  <a:tcPr/>
                </a:tc>
                <a:tc>
                  <a:txBody>
                    <a:bodyPr/>
                    <a:lstStyle/>
                    <a:p>
                      <a:r>
                        <a:rPr lang="fr-FR" dirty="0"/>
                        <a:t>Obstination déraisonnable </a:t>
                      </a:r>
                    </a:p>
                  </a:txBody>
                  <a:tcPr/>
                </a:tc>
                <a:tc>
                  <a:txBody>
                    <a:bodyPr/>
                    <a:lstStyle/>
                    <a:p>
                      <a:r>
                        <a:rPr lang="fr-FR" dirty="0"/>
                        <a:t>Dr Bernard Devalois</a:t>
                      </a:r>
                    </a:p>
                  </a:txBody>
                  <a:tcPr/>
                </a:tc>
                <a:extLst>
                  <a:ext uri="{0D108BD9-81ED-4DB2-BD59-A6C34878D82A}">
                    <a16:rowId xmlns="" xmlns:a16="http://schemas.microsoft.com/office/drawing/2014/main" val="10002"/>
                  </a:ext>
                </a:extLst>
              </a:tr>
              <a:tr h="495926">
                <a:tc>
                  <a:txBody>
                    <a:bodyPr/>
                    <a:lstStyle/>
                    <a:p>
                      <a:r>
                        <a:rPr lang="fr-FR" dirty="0"/>
                        <a:t>5A3</a:t>
                      </a:r>
                    </a:p>
                  </a:txBody>
                  <a:tcPr/>
                </a:tc>
                <a:tc>
                  <a:txBody>
                    <a:bodyPr/>
                    <a:lstStyle/>
                    <a:p>
                      <a:r>
                        <a:rPr lang="fr-FR" dirty="0"/>
                        <a:t>Logique de vérité </a:t>
                      </a:r>
                    </a:p>
                  </a:txBody>
                  <a:tcPr/>
                </a:tc>
                <a:tc>
                  <a:txBody>
                    <a:bodyPr/>
                    <a:lstStyle/>
                    <a:p>
                      <a:r>
                        <a:rPr lang="fr-FR" dirty="0"/>
                        <a:t>Pr François </a:t>
                      </a:r>
                      <a:r>
                        <a:rPr lang="fr-FR" dirty="0" err="1"/>
                        <a:t>Goldwasser</a:t>
                      </a:r>
                      <a:endParaRPr lang="fr-FR" dirty="0"/>
                    </a:p>
                  </a:txBody>
                  <a:tcPr/>
                </a:tc>
                <a:extLst>
                  <a:ext uri="{0D108BD9-81ED-4DB2-BD59-A6C34878D82A}">
                    <a16:rowId xmlns="" xmlns:a16="http://schemas.microsoft.com/office/drawing/2014/main" val="10003"/>
                  </a:ext>
                </a:extLst>
              </a:tr>
              <a:tr h="428924">
                <a:tc>
                  <a:txBody>
                    <a:bodyPr/>
                    <a:lstStyle/>
                    <a:p>
                      <a:r>
                        <a:rPr lang="fr-FR" dirty="0"/>
                        <a:t>5A4</a:t>
                      </a:r>
                    </a:p>
                  </a:txBody>
                  <a:tcPr/>
                </a:tc>
                <a:tc>
                  <a:txBody>
                    <a:bodyPr/>
                    <a:lstStyle/>
                    <a:p>
                      <a:r>
                        <a:rPr lang="fr-FR" dirty="0"/>
                        <a:t>Douleur</a:t>
                      </a:r>
                    </a:p>
                  </a:txBody>
                  <a:tcPr/>
                </a:tc>
                <a:tc>
                  <a:txBody>
                    <a:bodyPr/>
                    <a:lstStyle/>
                    <a:p>
                      <a:r>
                        <a:rPr lang="fr-FR" dirty="0"/>
                        <a:t>Dr Jean-Marie </a:t>
                      </a:r>
                      <a:r>
                        <a:rPr lang="fr-FR" dirty="0" err="1"/>
                        <a:t>Gomas</a:t>
                      </a:r>
                      <a:endParaRPr lang="fr-FR" dirty="0"/>
                    </a:p>
                  </a:txBody>
                  <a:tcPr/>
                </a:tc>
                <a:extLst>
                  <a:ext uri="{0D108BD9-81ED-4DB2-BD59-A6C34878D82A}">
                    <a16:rowId xmlns="" xmlns:a16="http://schemas.microsoft.com/office/drawing/2014/main" val="10004"/>
                  </a:ext>
                </a:extLst>
              </a:tr>
              <a:tr h="428924">
                <a:tc>
                  <a:txBody>
                    <a:bodyPr/>
                    <a:lstStyle/>
                    <a:p>
                      <a:r>
                        <a:rPr lang="fr-FR" dirty="0"/>
                        <a:t>5A5</a:t>
                      </a:r>
                    </a:p>
                  </a:txBody>
                  <a:tcPr/>
                </a:tc>
                <a:tc>
                  <a:txBody>
                    <a:bodyPr/>
                    <a:lstStyle/>
                    <a:p>
                      <a:r>
                        <a:rPr lang="fr-FR" dirty="0"/>
                        <a:t>Pratique sédatives </a:t>
                      </a:r>
                    </a:p>
                  </a:txBody>
                  <a:tcPr/>
                </a:tc>
                <a:tc>
                  <a:txBody>
                    <a:bodyPr/>
                    <a:lstStyle/>
                    <a:p>
                      <a:r>
                        <a:rPr lang="fr-FR" dirty="0"/>
                        <a:t>Dr Bernard Devalois</a:t>
                      </a:r>
                    </a:p>
                  </a:txBody>
                  <a:tcPr/>
                </a:tc>
                <a:extLst>
                  <a:ext uri="{0D108BD9-81ED-4DB2-BD59-A6C34878D82A}">
                    <a16:rowId xmlns="" xmlns:a16="http://schemas.microsoft.com/office/drawing/2014/main" val="10005"/>
                  </a:ext>
                </a:extLst>
              </a:tr>
            </a:tbl>
          </a:graphicData>
        </a:graphic>
      </p:graphicFrame>
      <p:sp>
        <p:nvSpPr>
          <p:cNvPr id="5" name="Titre 1"/>
          <p:cNvSpPr txBox="1">
            <a:spLocks/>
          </p:cNvSpPr>
          <p:nvPr/>
        </p:nvSpPr>
        <p:spPr>
          <a:xfrm>
            <a:off x="467544" y="332656"/>
            <a:ext cx="8136904" cy="792088"/>
          </a:xfrm>
          <a:prstGeom prst="rect">
            <a:avLst/>
          </a:prstGeo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a:t>Programme du MOOC (7/10)</a:t>
            </a:r>
          </a:p>
        </p:txBody>
      </p:sp>
    </p:spTree>
    <p:extLst>
      <p:ext uri="{BB962C8B-B14F-4D97-AF65-F5344CB8AC3E}">
        <p14:creationId xmlns:p14="http://schemas.microsoft.com/office/powerpoint/2010/main" val="324783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099844182"/>
              </p:ext>
            </p:extLst>
          </p:nvPr>
        </p:nvGraphicFramePr>
        <p:xfrm>
          <a:off x="323528" y="2132856"/>
          <a:ext cx="8496945" cy="3134360"/>
        </p:xfrm>
        <a:graphic>
          <a:graphicData uri="http://schemas.openxmlformats.org/drawingml/2006/table">
            <a:tbl>
              <a:tblPr firstRow="1" bandRow="1">
                <a:tableStyleId>{5C22544A-7EE6-4342-B048-85BDC9FD1C3A}</a:tableStyleId>
              </a:tblPr>
              <a:tblGrid>
                <a:gridCol w="936104">
                  <a:extLst>
                    <a:ext uri="{9D8B030D-6E8A-4147-A177-3AD203B41FA5}">
                      <a16:colId xmlns="" xmlns:a16="http://schemas.microsoft.com/office/drawing/2014/main" val="20000"/>
                    </a:ext>
                  </a:extLst>
                </a:gridCol>
                <a:gridCol w="4608512">
                  <a:extLst>
                    <a:ext uri="{9D8B030D-6E8A-4147-A177-3AD203B41FA5}">
                      <a16:colId xmlns="" xmlns:a16="http://schemas.microsoft.com/office/drawing/2014/main" val="20001"/>
                    </a:ext>
                  </a:extLst>
                </a:gridCol>
                <a:gridCol w="2952329">
                  <a:extLst>
                    <a:ext uri="{9D8B030D-6E8A-4147-A177-3AD203B41FA5}">
                      <a16:colId xmlns="" xmlns:a16="http://schemas.microsoft.com/office/drawing/2014/main" val="20002"/>
                    </a:ext>
                  </a:extLst>
                </a:gridCol>
              </a:tblGrid>
              <a:tr h="370840">
                <a:tc gridSpan="3">
                  <a:txBody>
                    <a:bodyPr/>
                    <a:lstStyle/>
                    <a:p>
                      <a:pPr algn="ctr"/>
                      <a:r>
                        <a:rPr lang="fr-FR" dirty="0"/>
                        <a:t>5.B - Module bénévole</a:t>
                      </a:r>
                    </a:p>
                  </a:txBody>
                  <a:tcPr/>
                </a:tc>
                <a:tc hMerge="1">
                  <a:txBody>
                    <a:bodyPr/>
                    <a:lstStyle/>
                    <a:p>
                      <a:endParaRPr lang="fr-FR" dirty="0"/>
                    </a:p>
                  </a:txBody>
                  <a:tcPr/>
                </a:tc>
                <a:tc hMerge="1">
                  <a:txBody>
                    <a:bodyPr/>
                    <a:lstStyle/>
                    <a:p>
                      <a:endParaRPr lang="fr-FR" dirty="0"/>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5B1-a</a:t>
                      </a:r>
                    </a:p>
                  </a:txBody>
                  <a:tcPr/>
                </a:tc>
                <a:tc>
                  <a:txBody>
                    <a:bodyPr/>
                    <a:lstStyle/>
                    <a:p>
                      <a:r>
                        <a:rPr lang="fr-FR" dirty="0"/>
                        <a:t>Engagement sociétal </a:t>
                      </a:r>
                    </a:p>
                  </a:txBody>
                  <a:tcPr/>
                </a:tc>
                <a:tc>
                  <a:txBody>
                    <a:bodyPr/>
                    <a:lstStyle/>
                    <a:p>
                      <a:r>
                        <a:rPr lang="fr-FR" dirty="0"/>
                        <a:t>M. Olivier de Margerie</a:t>
                      </a:r>
                    </a:p>
                  </a:txBody>
                  <a:tcPr/>
                </a:tc>
                <a:extLst>
                  <a:ext uri="{0D108BD9-81ED-4DB2-BD59-A6C34878D82A}">
                    <a16:rowId xmlns="" xmlns:a16="http://schemas.microsoft.com/office/drawing/2014/main" val="10001"/>
                  </a:ext>
                </a:extLst>
              </a:tr>
              <a:tr h="370840">
                <a:tc>
                  <a:txBody>
                    <a:bodyPr/>
                    <a:lstStyle/>
                    <a:p>
                      <a:r>
                        <a:rPr lang="fr-FR" dirty="0"/>
                        <a:t>5B1-b</a:t>
                      </a:r>
                    </a:p>
                  </a:txBody>
                  <a:tcPr/>
                </a:tc>
                <a:tc>
                  <a:txBody>
                    <a:bodyPr/>
                    <a:lstStyle/>
                    <a:p>
                      <a:r>
                        <a:rPr lang="fr-FR" dirty="0"/>
                        <a:t>Engagement sociétal </a:t>
                      </a:r>
                    </a:p>
                  </a:txBody>
                  <a:tcPr/>
                </a:tc>
                <a:tc>
                  <a:txBody>
                    <a:bodyPr/>
                    <a:lstStyle/>
                    <a:p>
                      <a:r>
                        <a:rPr lang="fr-FR" dirty="0"/>
                        <a:t>M. Jacques de Beauval</a:t>
                      </a:r>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5B2</a:t>
                      </a:r>
                    </a:p>
                  </a:txBody>
                  <a:tcPr/>
                </a:tc>
                <a:tc>
                  <a:txBody>
                    <a:bodyPr/>
                    <a:lstStyle/>
                    <a:p>
                      <a:r>
                        <a:rPr lang="fr-FR" dirty="0"/>
                        <a:t>Comment devenir bénévole? </a:t>
                      </a:r>
                    </a:p>
                  </a:txBody>
                  <a:tcPr/>
                </a:tc>
                <a:tc>
                  <a:txBody>
                    <a:bodyPr/>
                    <a:lstStyle/>
                    <a:p>
                      <a:r>
                        <a:rPr lang="fr-FR" dirty="0"/>
                        <a:t>Mme Christine de Gouvion St-Cyr</a:t>
                      </a:r>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5B3</a:t>
                      </a:r>
                    </a:p>
                  </a:txBody>
                  <a:tcPr/>
                </a:tc>
                <a:tc>
                  <a:txBody>
                    <a:bodyPr/>
                    <a:lstStyle/>
                    <a:p>
                      <a:r>
                        <a:rPr lang="fr-FR" dirty="0"/>
                        <a:t>Présence et écoute </a:t>
                      </a:r>
                    </a:p>
                  </a:txBody>
                  <a:tcPr/>
                </a:tc>
                <a:tc>
                  <a:txBody>
                    <a:bodyPr/>
                    <a:lstStyle/>
                    <a:p>
                      <a:r>
                        <a:rPr lang="fr-FR" dirty="0"/>
                        <a:t>Mme Audrey Lesieur</a:t>
                      </a:r>
                    </a:p>
                  </a:txBody>
                  <a:tcPr/>
                </a:tc>
                <a:extLst>
                  <a:ext uri="{0D108BD9-81ED-4DB2-BD59-A6C34878D82A}">
                    <a16:rowId xmlns="" xmlns:a16="http://schemas.microsoft.com/office/drawing/2014/main" val="10004"/>
                  </a:ext>
                </a:extLst>
              </a:tr>
              <a:tr h="370840">
                <a:tc>
                  <a:txBody>
                    <a:bodyPr/>
                    <a:lstStyle/>
                    <a:p>
                      <a:r>
                        <a:rPr lang="fr-FR" dirty="0"/>
                        <a:t>5B4 </a:t>
                      </a:r>
                    </a:p>
                  </a:txBody>
                  <a:tcPr/>
                </a:tc>
                <a:tc>
                  <a:txBody>
                    <a:bodyPr/>
                    <a:lstStyle/>
                    <a:p>
                      <a:r>
                        <a:rPr lang="fr-FR" dirty="0"/>
                        <a:t>Du bénévolat d’accompagnement au bénévolat d’action </a:t>
                      </a:r>
                    </a:p>
                  </a:txBody>
                  <a:tcPr/>
                </a:tc>
                <a:tc>
                  <a:txBody>
                    <a:bodyPr/>
                    <a:lstStyle/>
                    <a:p>
                      <a:r>
                        <a:rPr lang="fr-FR" dirty="0"/>
                        <a:t>M. Tanguy Chatel</a:t>
                      </a:r>
                    </a:p>
                  </a:txBody>
                  <a:tcPr/>
                </a:tc>
                <a:extLst>
                  <a:ext uri="{0D108BD9-81ED-4DB2-BD59-A6C34878D82A}">
                    <a16:rowId xmlns=""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5B5</a:t>
                      </a:r>
                    </a:p>
                  </a:txBody>
                  <a:tcPr/>
                </a:tc>
                <a:tc>
                  <a:txBody>
                    <a:bodyPr/>
                    <a:lstStyle/>
                    <a:p>
                      <a:r>
                        <a:rPr lang="fr-FR" dirty="0"/>
                        <a:t>Militantisme </a:t>
                      </a:r>
                    </a:p>
                  </a:txBody>
                  <a:tcPr/>
                </a:tc>
                <a:tc>
                  <a:txBody>
                    <a:bodyPr/>
                    <a:lstStyle/>
                    <a:p>
                      <a:r>
                        <a:rPr lang="fr-FR" dirty="0"/>
                        <a:t>M. Antonio Ugidos</a:t>
                      </a:r>
                    </a:p>
                  </a:txBody>
                  <a:tcPr/>
                </a:tc>
                <a:extLst>
                  <a:ext uri="{0D108BD9-81ED-4DB2-BD59-A6C34878D82A}">
                    <a16:rowId xmlns="" xmlns:a16="http://schemas.microsoft.com/office/drawing/2014/main" val="10006"/>
                  </a:ext>
                </a:extLst>
              </a:tr>
            </a:tbl>
          </a:graphicData>
        </a:graphic>
      </p:graphicFrame>
      <p:sp>
        <p:nvSpPr>
          <p:cNvPr id="5" name="Titre 1"/>
          <p:cNvSpPr txBox="1">
            <a:spLocks/>
          </p:cNvSpPr>
          <p:nvPr/>
        </p:nvSpPr>
        <p:spPr>
          <a:xfrm>
            <a:off x="395536" y="404664"/>
            <a:ext cx="8229600" cy="792088"/>
          </a:xfrm>
          <a:prstGeom prst="rect">
            <a:avLst/>
          </a:prstGeo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a:t>Programme du MOOC (8/10)</a:t>
            </a:r>
          </a:p>
        </p:txBody>
      </p:sp>
    </p:spTree>
    <p:extLst>
      <p:ext uri="{BB962C8B-B14F-4D97-AF65-F5344CB8AC3E}">
        <p14:creationId xmlns:p14="http://schemas.microsoft.com/office/powerpoint/2010/main" val="422473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754800911"/>
              </p:ext>
            </p:extLst>
          </p:nvPr>
        </p:nvGraphicFramePr>
        <p:xfrm>
          <a:off x="121963" y="2204864"/>
          <a:ext cx="8914533" cy="3134360"/>
        </p:xfrm>
        <a:graphic>
          <a:graphicData uri="http://schemas.openxmlformats.org/drawingml/2006/table">
            <a:tbl>
              <a:tblPr firstRow="1" bandRow="1">
                <a:tableStyleId>{5C22544A-7EE6-4342-B048-85BDC9FD1C3A}</a:tableStyleId>
              </a:tblPr>
              <a:tblGrid>
                <a:gridCol w="889960">
                  <a:extLst>
                    <a:ext uri="{9D8B030D-6E8A-4147-A177-3AD203B41FA5}">
                      <a16:colId xmlns="" xmlns:a16="http://schemas.microsoft.com/office/drawing/2014/main" val="20000"/>
                    </a:ext>
                  </a:extLst>
                </a:gridCol>
                <a:gridCol w="4085238">
                  <a:extLst>
                    <a:ext uri="{9D8B030D-6E8A-4147-A177-3AD203B41FA5}">
                      <a16:colId xmlns="" xmlns:a16="http://schemas.microsoft.com/office/drawing/2014/main" val="20001"/>
                    </a:ext>
                  </a:extLst>
                </a:gridCol>
                <a:gridCol w="3939335">
                  <a:extLst>
                    <a:ext uri="{9D8B030D-6E8A-4147-A177-3AD203B41FA5}">
                      <a16:colId xmlns="" xmlns:a16="http://schemas.microsoft.com/office/drawing/2014/main" val="20002"/>
                    </a:ext>
                  </a:extLst>
                </a:gridCol>
              </a:tblGrid>
              <a:tr h="370840">
                <a:tc gridSpan="3">
                  <a:txBody>
                    <a:bodyPr/>
                    <a:lstStyle/>
                    <a:p>
                      <a:pPr algn="ctr"/>
                      <a:r>
                        <a:rPr lang="fr-FR" dirty="0"/>
                        <a:t>5.C - Modules aidants</a:t>
                      </a:r>
                    </a:p>
                  </a:txBody>
                  <a:tcPr/>
                </a:tc>
                <a:tc hMerge="1">
                  <a:txBody>
                    <a:bodyPr/>
                    <a:lstStyle/>
                    <a:p>
                      <a:endParaRPr lang="fr-FR" dirty="0"/>
                    </a:p>
                  </a:txBody>
                  <a:tcPr/>
                </a:tc>
                <a:tc hMerge="1">
                  <a:txBody>
                    <a:bodyPr/>
                    <a:lstStyle/>
                    <a:p>
                      <a:endParaRPr lang="fr-FR" dirty="0"/>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5C1-b</a:t>
                      </a:r>
                    </a:p>
                  </a:txBody>
                  <a:tcPr/>
                </a:tc>
                <a:tc>
                  <a:txBody>
                    <a:bodyPr/>
                    <a:lstStyle/>
                    <a:p>
                      <a:r>
                        <a:rPr lang="fr-FR" dirty="0"/>
                        <a:t>Qu’est-ce qu’un proche aidant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Mme Françoise </a:t>
                      </a:r>
                      <a:r>
                        <a:rPr lang="fr-FR" dirty="0" err="1"/>
                        <a:t>Ellien</a:t>
                      </a:r>
                      <a:endParaRPr lang="fr-FR" dirty="0"/>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5C1-a</a:t>
                      </a:r>
                    </a:p>
                  </a:txBody>
                  <a:tcPr/>
                </a:tc>
                <a:tc>
                  <a:txBody>
                    <a:bodyPr/>
                    <a:lstStyle/>
                    <a:p>
                      <a:r>
                        <a:rPr lang="fr-FR" dirty="0"/>
                        <a:t>Qu’est-ce qu’un jeune aidant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Mme Françoise </a:t>
                      </a:r>
                      <a:r>
                        <a:rPr lang="fr-FR" dirty="0" err="1"/>
                        <a:t>Ellien</a:t>
                      </a:r>
                      <a:endParaRPr lang="fr-FR" dirty="0"/>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5C2</a:t>
                      </a:r>
                    </a:p>
                  </a:txBody>
                  <a:tcPr/>
                </a:tc>
                <a:tc>
                  <a:txBody>
                    <a:bodyPr/>
                    <a:lstStyle/>
                    <a:p>
                      <a:r>
                        <a:rPr lang="fr-FR" dirty="0"/>
                        <a:t>Aider un proche à être plus confortable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Mme Véronique Cocaign -Psychomotricienne</a:t>
                      </a:r>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5C3</a:t>
                      </a:r>
                    </a:p>
                  </a:txBody>
                  <a:tcPr/>
                </a:tc>
                <a:tc>
                  <a:txBody>
                    <a:bodyPr/>
                    <a:lstStyle/>
                    <a:p>
                      <a:r>
                        <a:rPr lang="fr-FR" dirty="0"/>
                        <a:t>Aider un proche à être plus confortable</a:t>
                      </a:r>
                    </a:p>
                  </a:txBody>
                  <a:tcPr/>
                </a:tc>
                <a:tc>
                  <a:txBody>
                    <a:bodyPr/>
                    <a:lstStyle/>
                    <a:p>
                      <a:r>
                        <a:rPr lang="fr-FR" dirty="0"/>
                        <a:t>Mme Nathalie </a:t>
                      </a:r>
                      <a:r>
                        <a:rPr lang="fr-FR" dirty="0" err="1"/>
                        <a:t>Dange</a:t>
                      </a:r>
                      <a:r>
                        <a:rPr lang="fr-FR" dirty="0"/>
                        <a:t> et</a:t>
                      </a:r>
                      <a:r>
                        <a:rPr lang="fr-FR" baseline="0" dirty="0"/>
                        <a:t> Mme </a:t>
                      </a:r>
                      <a:r>
                        <a:rPr lang="fr-FR" dirty="0"/>
                        <a:t>Marlène Morel – Aides Soignantes</a:t>
                      </a:r>
                    </a:p>
                  </a:txBody>
                  <a:tcPr/>
                </a:tc>
                <a:extLst>
                  <a:ext uri="{0D108BD9-81ED-4DB2-BD59-A6C34878D82A}">
                    <a16:rowId xmlns=""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5C4</a:t>
                      </a:r>
                    </a:p>
                  </a:txBody>
                  <a:tcPr/>
                </a:tc>
                <a:tc>
                  <a:txBody>
                    <a:bodyPr/>
                    <a:lstStyle/>
                    <a:p>
                      <a:r>
                        <a:rPr lang="fr-FR" dirty="0"/>
                        <a:t>Aides pour les proches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Mme Marie </a:t>
                      </a:r>
                      <a:r>
                        <a:rPr lang="fr-FR" dirty="0" err="1"/>
                        <a:t>Gisonni</a:t>
                      </a:r>
                      <a:r>
                        <a:rPr lang="fr-FR" dirty="0"/>
                        <a:t> – Assistante sociale</a:t>
                      </a:r>
                    </a:p>
                  </a:txBody>
                  <a:tcPr/>
                </a:tc>
                <a:extLst>
                  <a:ext uri="{0D108BD9-81ED-4DB2-BD59-A6C34878D82A}">
                    <a16:rowId xmlns=""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5C5</a:t>
                      </a:r>
                    </a:p>
                  </a:txBody>
                  <a:tcPr/>
                </a:tc>
                <a:tc>
                  <a:txBody>
                    <a:bodyPr/>
                    <a:lstStyle/>
                    <a:p>
                      <a:r>
                        <a:rPr lang="fr-FR" dirty="0"/>
                        <a:t>La mort et le deuil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Mme Marie </a:t>
                      </a:r>
                      <a:r>
                        <a:rPr lang="fr-FR" dirty="0" err="1"/>
                        <a:t>Tournigand</a:t>
                      </a:r>
                      <a:endParaRPr lang="fr-FR" dirty="0"/>
                    </a:p>
                  </a:txBody>
                  <a:tcPr/>
                </a:tc>
                <a:extLst>
                  <a:ext uri="{0D108BD9-81ED-4DB2-BD59-A6C34878D82A}">
                    <a16:rowId xmlns="" xmlns:a16="http://schemas.microsoft.com/office/drawing/2014/main" val="10006"/>
                  </a:ext>
                </a:extLst>
              </a:tr>
            </a:tbl>
          </a:graphicData>
        </a:graphic>
      </p:graphicFrame>
      <p:sp>
        <p:nvSpPr>
          <p:cNvPr id="6" name="Titre 1"/>
          <p:cNvSpPr txBox="1">
            <a:spLocks/>
          </p:cNvSpPr>
          <p:nvPr/>
        </p:nvSpPr>
        <p:spPr>
          <a:xfrm>
            <a:off x="406833" y="332656"/>
            <a:ext cx="8229600" cy="792088"/>
          </a:xfrm>
          <a:prstGeom prst="rect">
            <a:avLst/>
          </a:prstGeo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a:t>Programme du MOOC (9/10)</a:t>
            </a:r>
          </a:p>
        </p:txBody>
      </p:sp>
    </p:spTree>
    <p:extLst>
      <p:ext uri="{BB962C8B-B14F-4D97-AF65-F5344CB8AC3E}">
        <p14:creationId xmlns:p14="http://schemas.microsoft.com/office/powerpoint/2010/main" val="428381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706662497"/>
              </p:ext>
            </p:extLst>
          </p:nvPr>
        </p:nvGraphicFramePr>
        <p:xfrm>
          <a:off x="431540" y="2204864"/>
          <a:ext cx="8229600" cy="2225040"/>
        </p:xfrm>
        <a:graphic>
          <a:graphicData uri="http://schemas.openxmlformats.org/drawingml/2006/table">
            <a:tbl>
              <a:tblPr firstRow="1" bandRow="1">
                <a:tableStyleId>{5C22544A-7EE6-4342-B048-85BDC9FD1C3A}</a:tableStyleId>
              </a:tblPr>
              <a:tblGrid>
                <a:gridCol w="648072">
                  <a:extLst>
                    <a:ext uri="{9D8B030D-6E8A-4147-A177-3AD203B41FA5}">
                      <a16:colId xmlns="" xmlns:a16="http://schemas.microsoft.com/office/drawing/2014/main" val="20000"/>
                    </a:ext>
                  </a:extLst>
                </a:gridCol>
                <a:gridCol w="4392488">
                  <a:extLst>
                    <a:ext uri="{9D8B030D-6E8A-4147-A177-3AD203B41FA5}">
                      <a16:colId xmlns="" xmlns:a16="http://schemas.microsoft.com/office/drawing/2014/main" val="20001"/>
                    </a:ext>
                  </a:extLst>
                </a:gridCol>
                <a:gridCol w="3189040">
                  <a:extLst>
                    <a:ext uri="{9D8B030D-6E8A-4147-A177-3AD203B41FA5}">
                      <a16:colId xmlns="" xmlns:a16="http://schemas.microsoft.com/office/drawing/2014/main" val="20002"/>
                    </a:ext>
                  </a:extLst>
                </a:gridCol>
              </a:tblGrid>
              <a:tr h="370840">
                <a:tc gridSpan="3">
                  <a:txBody>
                    <a:bodyPr/>
                    <a:lstStyle/>
                    <a:p>
                      <a:pPr algn="ctr"/>
                      <a:r>
                        <a:rPr lang="fr-FR" dirty="0"/>
                        <a:t>6 -Les questions complexes</a:t>
                      </a:r>
                    </a:p>
                  </a:txBody>
                  <a:tcPr/>
                </a:tc>
                <a:tc hMerge="1">
                  <a:txBody>
                    <a:bodyPr/>
                    <a:lstStyle/>
                    <a:p>
                      <a:endParaRPr lang="fr-FR" dirty="0"/>
                    </a:p>
                  </a:txBody>
                  <a:tcPr/>
                </a:tc>
                <a:tc hMerge="1">
                  <a:txBody>
                    <a:bodyPr/>
                    <a:lstStyle/>
                    <a:p>
                      <a:endParaRPr lang="fr-FR" dirty="0"/>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6.1</a:t>
                      </a:r>
                      <a:endParaRPr lang="fr-FR" dirty="0"/>
                    </a:p>
                  </a:txBody>
                  <a:tcPr/>
                </a:tc>
                <a:tc>
                  <a:txBody>
                    <a:bodyPr/>
                    <a:lstStyle/>
                    <a:p>
                      <a:r>
                        <a:rPr lang="fr-FR" sz="1800" dirty="0"/>
                        <a:t>Ni mourir de faim, ni mourir de soif </a:t>
                      </a:r>
                      <a:endParaRPr lang="fr-FR" dirty="0"/>
                    </a:p>
                  </a:txBody>
                  <a:tcPr/>
                </a:tc>
                <a:tc>
                  <a:txBody>
                    <a:bodyPr/>
                    <a:lstStyle/>
                    <a:p>
                      <a:r>
                        <a:rPr lang="fr-FR" sz="1800" dirty="0"/>
                        <a:t>Dr Bernard Devalois</a:t>
                      </a:r>
                      <a:endParaRPr lang="fr-FR" dirty="0"/>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6.2</a:t>
                      </a:r>
                      <a:endParaRPr lang="fr-FR" dirty="0"/>
                    </a:p>
                  </a:txBody>
                  <a:tcPr/>
                </a:tc>
                <a:tc>
                  <a:txBody>
                    <a:bodyPr/>
                    <a:lstStyle/>
                    <a:p>
                      <a:r>
                        <a:rPr lang="fr-FR" sz="1800" dirty="0"/>
                        <a:t>Mourir dans la dignité </a:t>
                      </a:r>
                      <a:endParaRPr lang="fr-FR" dirty="0"/>
                    </a:p>
                  </a:txBody>
                  <a:tcPr/>
                </a:tc>
                <a:tc>
                  <a:txBody>
                    <a:bodyPr/>
                    <a:lstStyle/>
                    <a:p>
                      <a:r>
                        <a:rPr lang="fr-FR" sz="1800" dirty="0"/>
                        <a:t>M. Jacques </a:t>
                      </a:r>
                      <a:r>
                        <a:rPr lang="fr-FR" sz="1800" dirty="0" err="1"/>
                        <a:t>Ricot</a:t>
                      </a:r>
                      <a:endParaRPr lang="fr-FR" dirty="0"/>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6.3</a:t>
                      </a:r>
                      <a:endParaRPr lang="fr-FR" dirty="0"/>
                    </a:p>
                  </a:txBody>
                  <a:tcPr/>
                </a:tc>
                <a:tc>
                  <a:txBody>
                    <a:bodyPr/>
                    <a:lstStyle/>
                    <a:p>
                      <a:r>
                        <a:rPr lang="fr-FR" sz="1800" dirty="0"/>
                        <a:t>Spiritualité et religion </a:t>
                      </a:r>
                      <a:endParaRPr lang="fr-FR" dirty="0"/>
                    </a:p>
                  </a:txBody>
                  <a:tcPr/>
                </a:tc>
                <a:tc>
                  <a:txBody>
                    <a:bodyPr/>
                    <a:lstStyle/>
                    <a:p>
                      <a:r>
                        <a:rPr lang="fr-FR" sz="1800" dirty="0"/>
                        <a:t>M. Tanguy Chatel</a:t>
                      </a:r>
                      <a:endParaRPr lang="fr-FR" dirty="0"/>
                    </a:p>
                  </a:txBody>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6.4</a:t>
                      </a:r>
                      <a:endParaRPr lang="fr-FR" dirty="0"/>
                    </a:p>
                  </a:txBody>
                  <a:tcPr/>
                </a:tc>
                <a:tc>
                  <a:txBody>
                    <a:bodyPr/>
                    <a:lstStyle/>
                    <a:p>
                      <a:r>
                        <a:rPr lang="fr-FR" sz="1800" dirty="0"/>
                        <a:t>L’agonie et la mort </a:t>
                      </a:r>
                      <a:endParaRPr lang="fr-FR" dirty="0"/>
                    </a:p>
                  </a:txBody>
                  <a:tcPr/>
                </a:tc>
                <a:tc>
                  <a:txBody>
                    <a:bodyPr/>
                    <a:lstStyle/>
                    <a:p>
                      <a:r>
                        <a:rPr lang="fr-FR" sz="1800" dirty="0"/>
                        <a:t>Mme</a:t>
                      </a:r>
                      <a:r>
                        <a:rPr lang="fr-FR" sz="1800" baseline="0" dirty="0"/>
                        <a:t> </a:t>
                      </a:r>
                      <a:r>
                        <a:rPr lang="fr-FR" sz="1800" dirty="0"/>
                        <a:t>Marion </a:t>
                      </a:r>
                      <a:r>
                        <a:rPr lang="fr-FR" sz="1800" dirty="0" err="1"/>
                        <a:t>Broucke</a:t>
                      </a:r>
                      <a:endParaRPr lang="fr-FR" dirty="0"/>
                    </a:p>
                  </a:txBody>
                  <a:tcPr/>
                </a:tc>
                <a:extLst>
                  <a:ext uri="{0D108BD9-81ED-4DB2-BD59-A6C34878D82A}">
                    <a16:rowId xmlns="" xmlns:a16="http://schemas.microsoft.com/office/drawing/2014/main" val="10004"/>
                  </a:ext>
                </a:extLst>
              </a:tr>
              <a:tr h="370840">
                <a:tc>
                  <a:txBody>
                    <a:bodyPr/>
                    <a:lstStyle/>
                    <a:p>
                      <a:r>
                        <a:rPr lang="fr-FR" sz="1800" dirty="0"/>
                        <a:t>6.5</a:t>
                      </a:r>
                      <a:endParaRPr lang="fr-FR" dirty="0"/>
                    </a:p>
                  </a:txBody>
                  <a:tcPr/>
                </a:tc>
                <a:tc>
                  <a:txBody>
                    <a:bodyPr/>
                    <a:lstStyle/>
                    <a:p>
                      <a:r>
                        <a:rPr lang="fr-FR" sz="1800" dirty="0"/>
                        <a:t>Le deuil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Mme Marie </a:t>
                      </a:r>
                      <a:r>
                        <a:rPr lang="fr-FR" sz="1800" dirty="0" err="1"/>
                        <a:t>Tournigand</a:t>
                      </a:r>
                      <a:endParaRPr lang="fr-FR" dirty="0"/>
                    </a:p>
                  </a:txBody>
                  <a:tcPr/>
                </a:tc>
                <a:extLst>
                  <a:ext uri="{0D108BD9-81ED-4DB2-BD59-A6C34878D82A}">
                    <a16:rowId xmlns="" xmlns:a16="http://schemas.microsoft.com/office/drawing/2014/main" val="10005"/>
                  </a:ext>
                </a:extLst>
              </a:tr>
            </a:tbl>
          </a:graphicData>
        </a:graphic>
      </p:graphicFrame>
      <p:sp>
        <p:nvSpPr>
          <p:cNvPr id="5" name="Titre 1"/>
          <p:cNvSpPr txBox="1">
            <a:spLocks/>
          </p:cNvSpPr>
          <p:nvPr/>
        </p:nvSpPr>
        <p:spPr>
          <a:xfrm>
            <a:off x="467544" y="332656"/>
            <a:ext cx="8157592" cy="792088"/>
          </a:xfrm>
          <a:prstGeom prst="rect">
            <a:avLst/>
          </a:prstGeo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a:t>Programme du MOOC (10/10)</a:t>
            </a:r>
          </a:p>
        </p:txBody>
      </p:sp>
    </p:spTree>
    <p:extLst>
      <p:ext uri="{BB962C8B-B14F-4D97-AF65-F5344CB8AC3E}">
        <p14:creationId xmlns:p14="http://schemas.microsoft.com/office/powerpoint/2010/main" val="161292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720080"/>
          </a:xfrm>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a:normAutofit/>
          </a:bodyPr>
          <a:lstStyle/>
          <a:p>
            <a:r>
              <a:rPr lang="fr-FR" sz="4000" dirty="0"/>
              <a:t>Rendu visuel du MOOC </a:t>
            </a:r>
          </a:p>
        </p:txBody>
      </p:sp>
      <p:sp>
        <p:nvSpPr>
          <p:cNvPr id="6" name="ZoneTexte 5"/>
          <p:cNvSpPr txBox="1"/>
          <p:nvPr/>
        </p:nvSpPr>
        <p:spPr>
          <a:xfrm>
            <a:off x="541976" y="692696"/>
            <a:ext cx="7955052" cy="1200329"/>
          </a:xfrm>
          <a:prstGeom prst="rect">
            <a:avLst/>
          </a:prstGeom>
          <a:noFill/>
        </p:spPr>
        <p:txBody>
          <a:bodyPr wrap="square" rtlCol="0">
            <a:spAutoFit/>
          </a:bodyPr>
          <a:lstStyle/>
          <a:p>
            <a:r>
              <a:rPr lang="fr-FR" dirty="0"/>
              <a:t/>
            </a:r>
            <a:br>
              <a:rPr lang="fr-FR" dirty="0"/>
            </a:br>
            <a:endParaRPr lang="fr-FR" dirty="0"/>
          </a:p>
          <a:p>
            <a:pPr algn="ctr"/>
            <a:r>
              <a:rPr lang="fr-FR" dirty="0"/>
              <a:t>L’interface dispose de nombreuses ressources : documents rédigés, barre de progression, forums avec les autres participants… </a:t>
            </a:r>
          </a:p>
        </p:txBody>
      </p:sp>
      <p:pic>
        <p:nvPicPr>
          <p:cNvPr id="3" name="Image 2">
            <a:extLst>
              <a:ext uri="{FF2B5EF4-FFF2-40B4-BE49-F238E27FC236}">
                <a16:creationId xmlns="" xmlns:a16="http://schemas.microsoft.com/office/drawing/2014/main" id="{968D15DE-9F16-4612-84E7-17382DA8F065}"/>
              </a:ext>
            </a:extLst>
          </p:cNvPr>
          <p:cNvPicPr>
            <a:picLocks noChangeAspect="1"/>
          </p:cNvPicPr>
          <p:nvPr/>
        </p:nvPicPr>
        <p:blipFill>
          <a:blip r:embed="rId2"/>
          <a:stretch>
            <a:fillRect/>
          </a:stretch>
        </p:blipFill>
        <p:spPr>
          <a:xfrm>
            <a:off x="1691680" y="1960834"/>
            <a:ext cx="5564622" cy="4708526"/>
          </a:xfrm>
          <a:prstGeom prst="rect">
            <a:avLst/>
          </a:prstGeom>
        </p:spPr>
      </p:pic>
    </p:spTree>
    <p:extLst>
      <p:ext uri="{BB962C8B-B14F-4D97-AF65-F5344CB8AC3E}">
        <p14:creationId xmlns:p14="http://schemas.microsoft.com/office/powerpoint/2010/main" val="149302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720080"/>
          </a:xfrm>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a:normAutofit/>
          </a:bodyPr>
          <a:lstStyle/>
          <a:p>
            <a:r>
              <a:rPr lang="fr-FR" sz="4000" dirty="0"/>
              <a:t>Rendu visuel du MOOC </a:t>
            </a:r>
          </a:p>
        </p:txBody>
      </p:sp>
      <p:pic>
        <p:nvPicPr>
          <p:cNvPr id="4" name="Image 3">
            <a:extLst>
              <a:ext uri="{FF2B5EF4-FFF2-40B4-BE49-F238E27FC236}">
                <a16:creationId xmlns="" xmlns:a16="http://schemas.microsoft.com/office/drawing/2014/main" id="{9B0C272B-D27D-4934-A90F-C7C66534F820}"/>
              </a:ext>
            </a:extLst>
          </p:cNvPr>
          <p:cNvPicPr>
            <a:picLocks noChangeAspect="1"/>
          </p:cNvPicPr>
          <p:nvPr/>
        </p:nvPicPr>
        <p:blipFill>
          <a:blip r:embed="rId2"/>
          <a:stretch>
            <a:fillRect/>
          </a:stretch>
        </p:blipFill>
        <p:spPr>
          <a:xfrm>
            <a:off x="0" y="2464578"/>
            <a:ext cx="9144000" cy="3672745"/>
          </a:xfrm>
          <a:prstGeom prst="rect">
            <a:avLst/>
          </a:prstGeom>
        </p:spPr>
      </p:pic>
    </p:spTree>
    <p:extLst>
      <p:ext uri="{BB962C8B-B14F-4D97-AF65-F5344CB8AC3E}">
        <p14:creationId xmlns:p14="http://schemas.microsoft.com/office/powerpoint/2010/main" val="353779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43803" y="188640"/>
            <a:ext cx="8229600" cy="720080"/>
          </a:xfrm>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a:normAutofit/>
          </a:bodyPr>
          <a:lstStyle/>
          <a:p>
            <a:r>
              <a:rPr lang="fr-FR" sz="4000" dirty="0"/>
              <a:t>Aspects techniques du MOOC (2/2)</a:t>
            </a:r>
          </a:p>
        </p:txBody>
      </p:sp>
      <p:pic>
        <p:nvPicPr>
          <p:cNvPr id="7" name="Image 6">
            <a:extLst>
              <a:ext uri="{FF2B5EF4-FFF2-40B4-BE49-F238E27FC236}">
                <a16:creationId xmlns="" xmlns:a16="http://schemas.microsoft.com/office/drawing/2014/main" id="{55AE8151-4454-4D58-B0E3-486227CE1558}"/>
              </a:ext>
            </a:extLst>
          </p:cNvPr>
          <p:cNvPicPr>
            <a:picLocks noChangeAspect="1"/>
          </p:cNvPicPr>
          <p:nvPr/>
        </p:nvPicPr>
        <p:blipFill>
          <a:blip r:embed="rId3"/>
          <a:stretch>
            <a:fillRect/>
          </a:stretch>
        </p:blipFill>
        <p:spPr>
          <a:xfrm>
            <a:off x="128587" y="52387"/>
            <a:ext cx="8886825" cy="6753225"/>
          </a:xfrm>
          <a:prstGeom prst="rect">
            <a:avLst/>
          </a:prstGeom>
        </p:spPr>
      </p:pic>
    </p:spTree>
    <p:extLst>
      <p:ext uri="{BB962C8B-B14F-4D97-AF65-F5344CB8AC3E}">
        <p14:creationId xmlns:p14="http://schemas.microsoft.com/office/powerpoint/2010/main" val="4115767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a:normAutofit fontScale="90000"/>
          </a:bodyPr>
          <a:lstStyle/>
          <a:p>
            <a:r>
              <a:rPr lang="fr-FR" dirty="0"/>
              <a:t> Quizz </a:t>
            </a:r>
          </a:p>
        </p:txBody>
      </p:sp>
      <p:sp>
        <p:nvSpPr>
          <p:cNvPr id="4" name="ZoneTexte 3"/>
          <p:cNvSpPr txBox="1"/>
          <p:nvPr/>
        </p:nvSpPr>
        <p:spPr>
          <a:xfrm>
            <a:off x="395536" y="1484783"/>
            <a:ext cx="8352928" cy="369332"/>
          </a:xfrm>
          <a:prstGeom prst="rect">
            <a:avLst/>
          </a:prstGeom>
          <a:noFill/>
        </p:spPr>
        <p:txBody>
          <a:bodyPr wrap="square" rtlCol="0">
            <a:spAutoFit/>
          </a:bodyPr>
          <a:lstStyle/>
          <a:p>
            <a:r>
              <a:rPr lang="fr-FR" dirty="0"/>
              <a:t>Ils peuvent prendre différentes formes : QCM, vrai ou faux, textes à trous, drag &amp; drop…</a:t>
            </a:r>
          </a:p>
        </p:txBody>
      </p:sp>
      <p:pic>
        <p:nvPicPr>
          <p:cNvPr id="6" name="Image 5">
            <a:extLst>
              <a:ext uri="{FF2B5EF4-FFF2-40B4-BE49-F238E27FC236}">
                <a16:creationId xmlns="" xmlns:a16="http://schemas.microsoft.com/office/drawing/2014/main" id="{AB86C135-1591-4445-82D8-B580DEF47962}"/>
              </a:ext>
            </a:extLst>
          </p:cNvPr>
          <p:cNvPicPr>
            <a:picLocks noChangeAspect="1"/>
          </p:cNvPicPr>
          <p:nvPr/>
        </p:nvPicPr>
        <p:blipFill>
          <a:blip r:embed="rId2"/>
          <a:stretch>
            <a:fillRect/>
          </a:stretch>
        </p:blipFill>
        <p:spPr>
          <a:xfrm>
            <a:off x="755576" y="1962615"/>
            <a:ext cx="7447557" cy="4620747"/>
          </a:xfrm>
          <a:prstGeom prst="rect">
            <a:avLst/>
          </a:prstGeom>
        </p:spPr>
      </p:pic>
    </p:spTree>
    <p:extLst>
      <p:ext uri="{BB962C8B-B14F-4D97-AF65-F5344CB8AC3E}">
        <p14:creationId xmlns:p14="http://schemas.microsoft.com/office/powerpoint/2010/main" val="257844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97768"/>
            <a:ext cx="8229600" cy="854968"/>
          </a:xfrm>
          <a:effectLst>
            <a:outerShdw blurRad="40000" dist="20000" dir="5400000" rotWithShape="0">
              <a:srgbClr val="000000">
                <a:alpha val="38000"/>
              </a:srgbClr>
            </a:outerShdw>
            <a:softEdge rad="31750"/>
          </a:effectLst>
        </p:spPr>
        <p:style>
          <a:lnRef idx="1">
            <a:schemeClr val="accent6"/>
          </a:lnRef>
          <a:fillRef idx="2">
            <a:schemeClr val="accent6"/>
          </a:fillRef>
          <a:effectRef idx="1">
            <a:schemeClr val="accent6"/>
          </a:effectRef>
          <a:fontRef idx="minor">
            <a:schemeClr val="dk1"/>
          </a:fontRef>
        </p:style>
        <p:txBody>
          <a:bodyPr>
            <a:normAutofit/>
          </a:bodyPr>
          <a:lstStyle/>
          <a:p>
            <a:r>
              <a:rPr lang="fr-FR" sz="4000" dirty="0"/>
              <a:t>Porteurs du projet</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512" y="1772816"/>
            <a:ext cx="5207373" cy="185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5931" y="5467339"/>
            <a:ext cx="2078533" cy="52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183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81398" y="2276872"/>
            <a:ext cx="7848872"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2" name="Titre 1"/>
          <p:cNvSpPr>
            <a:spLocks noGrp="1"/>
          </p:cNvSpPr>
          <p:nvPr>
            <p:ph type="title"/>
          </p:nvPr>
        </p:nvSpPr>
        <p:spPr>
          <a:xfrm>
            <a:off x="457200" y="274638"/>
            <a:ext cx="8229600" cy="778098"/>
          </a:xfrm>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a:lstStyle/>
          <a:p>
            <a:r>
              <a:rPr lang="fr-FR" dirty="0"/>
              <a:t>Plateformes d’hébergement</a:t>
            </a:r>
          </a:p>
        </p:txBody>
      </p:sp>
      <p:sp>
        <p:nvSpPr>
          <p:cNvPr id="4" name="ZoneTexte 3"/>
          <p:cNvSpPr txBox="1"/>
          <p:nvPr/>
        </p:nvSpPr>
        <p:spPr>
          <a:xfrm>
            <a:off x="395536" y="1538208"/>
            <a:ext cx="8208912" cy="1477328"/>
          </a:xfrm>
          <a:prstGeom prst="rect">
            <a:avLst/>
          </a:prstGeom>
          <a:noFill/>
        </p:spPr>
        <p:txBody>
          <a:bodyPr wrap="square" rtlCol="0">
            <a:spAutoFit/>
          </a:bodyPr>
          <a:lstStyle/>
          <a:p>
            <a:r>
              <a:rPr lang="fr-FR" dirty="0"/>
              <a:t>Le MOOC sera disponible sur </a:t>
            </a:r>
            <a:r>
              <a:rPr lang="fr-FR" dirty="0" smtClean="0"/>
              <a:t>la plateforme du Ministère de l’Education Nationale:</a:t>
            </a:r>
            <a:endParaRPr lang="fr-FR" dirty="0"/>
          </a:p>
          <a:p>
            <a:endParaRPr lang="fr-FR" dirty="0"/>
          </a:p>
          <a:p>
            <a:endParaRPr lang="fr-FR" dirty="0"/>
          </a:p>
          <a:p>
            <a:pPr marL="285750" indent="-285750">
              <a:buFont typeface="Arial" panose="020B0604020202020204" pitchFamily="34" charset="0"/>
              <a:buChar char="•"/>
            </a:pPr>
            <a:endParaRPr lang="fr-FR" dirty="0"/>
          </a:p>
          <a:p>
            <a:endParaRPr lang="fr-FR" dirty="0"/>
          </a:p>
        </p:txBody>
      </p:sp>
      <p:pic>
        <p:nvPicPr>
          <p:cNvPr id="1028" name="Picture 4" descr="RÃ©sultat de recherche d'images pour &quot;plateforme fu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286913"/>
            <a:ext cx="3603438" cy="144016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81398" y="2631726"/>
            <a:ext cx="7202969" cy="2031325"/>
          </a:xfrm>
          <a:prstGeom prst="rect">
            <a:avLst/>
          </a:prstGeom>
          <a:noFill/>
        </p:spPr>
        <p:txBody>
          <a:bodyPr wrap="square" rtlCol="0">
            <a:spAutoFit/>
          </a:bodyPr>
          <a:lstStyle/>
          <a:p>
            <a:pPr algn="ctr"/>
            <a:r>
              <a:rPr lang="fr-FR" dirty="0" smtClean="0"/>
              <a:t>Ce MOOC sera accessible pendant deux années consécutives </a:t>
            </a:r>
          </a:p>
          <a:p>
            <a:pPr algn="ctr"/>
            <a:r>
              <a:rPr lang="fr-FR" b="1" dirty="0" smtClean="0"/>
              <a:t>du 15 octobre 2019 au 14 octobre 2021 </a:t>
            </a:r>
          </a:p>
          <a:p>
            <a:pPr algn="ctr"/>
            <a:r>
              <a:rPr lang="fr-FR" b="1" dirty="0" smtClean="0"/>
              <a:t>NON STOP</a:t>
            </a:r>
          </a:p>
          <a:p>
            <a:pPr algn="ctr"/>
            <a:r>
              <a:rPr lang="fr-FR" dirty="0" smtClean="0"/>
              <a:t>sur </a:t>
            </a:r>
            <a:r>
              <a:rPr lang="fr-FR" dirty="0"/>
              <a:t>France université numérique (FUN), site dédié aux cours en ligne. </a:t>
            </a:r>
          </a:p>
          <a:p>
            <a:endParaRPr lang="fr-FR" dirty="0"/>
          </a:p>
          <a:p>
            <a:endParaRPr lang="fr-FR" dirty="0"/>
          </a:p>
          <a:p>
            <a:endParaRPr lang="fr-FR" dirty="0"/>
          </a:p>
        </p:txBody>
      </p:sp>
    </p:spTree>
    <p:extLst>
      <p:ext uri="{BB962C8B-B14F-4D97-AF65-F5344CB8AC3E}">
        <p14:creationId xmlns:p14="http://schemas.microsoft.com/office/powerpoint/2010/main" val="646056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a:lstStyle/>
          <a:p>
            <a:r>
              <a:rPr lang="fr-FR" dirty="0"/>
              <a:t>Un teaser animé par Michel Cymes</a:t>
            </a:r>
          </a:p>
        </p:txBody>
      </p:sp>
      <p:pic>
        <p:nvPicPr>
          <p:cNvPr id="3074" name="Picture 2" descr="RÃ©sultat de recherche d'images pour &quot;michel cym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220" y="1700312"/>
            <a:ext cx="3024336" cy="453650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1E1CD92A-198F-4B91-B99E-97564286F757}"/>
              </a:ext>
            </a:extLst>
          </p:cNvPr>
          <p:cNvSpPr txBox="1"/>
          <p:nvPr/>
        </p:nvSpPr>
        <p:spPr>
          <a:xfrm>
            <a:off x="1563084" y="6371044"/>
            <a:ext cx="5472608" cy="369332"/>
          </a:xfrm>
          <a:prstGeom prst="rect">
            <a:avLst/>
          </a:prstGeom>
          <a:noFill/>
        </p:spPr>
        <p:txBody>
          <a:bodyPr wrap="square" rtlCol="0">
            <a:spAutoFit/>
          </a:bodyPr>
          <a:lstStyle/>
          <a:p>
            <a:pPr algn="ctr"/>
            <a:r>
              <a:rPr lang="fr-FR" dirty="0"/>
              <a:t>Vu plus de 22.000 fois</a:t>
            </a:r>
          </a:p>
        </p:txBody>
      </p:sp>
    </p:spTree>
    <p:extLst>
      <p:ext uri="{BB962C8B-B14F-4D97-AF65-F5344CB8AC3E}">
        <p14:creationId xmlns:p14="http://schemas.microsoft.com/office/powerpoint/2010/main" val="144076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a:lstStyle/>
          <a:p>
            <a:r>
              <a:rPr lang="fr-FR" dirty="0"/>
              <a:t>Partenaires techniques (1/3)</a:t>
            </a:r>
          </a:p>
        </p:txBody>
      </p:sp>
      <p:sp>
        <p:nvSpPr>
          <p:cNvPr id="3" name="Espace réservé du contenu 2"/>
          <p:cNvSpPr>
            <a:spLocks noGrp="1"/>
          </p:cNvSpPr>
          <p:nvPr>
            <p:ph idx="1"/>
          </p:nvPr>
        </p:nvSpPr>
        <p:spPr>
          <a:xfrm>
            <a:off x="251520" y="2912016"/>
            <a:ext cx="8229600" cy="3672408"/>
          </a:xfrm>
        </p:spPr>
        <p:txBody>
          <a:bodyPr>
            <a:normAutofit/>
          </a:bodyPr>
          <a:lstStyle/>
          <a:p>
            <a:pPr>
              <a:buFont typeface="Wingdings" panose="05000000000000000000" pitchFamily="2" charset="2"/>
              <a:buChar char="Ø"/>
            </a:pPr>
            <a:r>
              <a:rPr lang="fr-FR" sz="2400" dirty="0"/>
              <a:t>Société spécialisée dans la production audiovisuelle.</a:t>
            </a:r>
          </a:p>
          <a:p>
            <a:pPr marL="0" indent="0">
              <a:buNone/>
            </a:pPr>
            <a:endParaRPr lang="fr-FR" sz="2400" dirty="0"/>
          </a:p>
          <a:p>
            <a:pPr>
              <a:buFont typeface="Wingdings" panose="05000000000000000000" pitchFamily="2" charset="2"/>
              <a:buChar char="Ø"/>
            </a:pPr>
            <a:r>
              <a:rPr lang="fr-FR" sz="2400" dirty="0"/>
              <a:t>- </a:t>
            </a:r>
            <a:r>
              <a:rPr lang="fr-FR" sz="2000" dirty="0"/>
              <a:t>André Leverne, journaliste et réalisateur d’émissions de grande écoute sur TF1 et NRJ12 et pour des magazines et des programmes documentaires sur France 2 et France 5.</a:t>
            </a:r>
          </a:p>
          <a:p>
            <a:pPr marL="400050" lvl="1" indent="0">
              <a:buNone/>
            </a:pPr>
            <a:r>
              <a:rPr lang="fr-FR" sz="2000" dirty="0"/>
              <a:t>- François </a:t>
            </a:r>
            <a:r>
              <a:rPr lang="fr-FR" sz="2000" dirty="0" err="1"/>
              <a:t>Leverne</a:t>
            </a:r>
            <a:r>
              <a:rPr lang="fr-FR" sz="2000" dirty="0"/>
              <a:t>, architecte connu pour ses chroniques déco et art de vivre dans des émissions France 2, W9 ou NT1. </a:t>
            </a:r>
          </a:p>
          <a:p>
            <a:pPr>
              <a:buFont typeface="Wingdings" panose="05000000000000000000" pitchFamily="2" charset="2"/>
              <a:buChar char="Ø"/>
            </a:pPr>
            <a:endParaRPr lang="fr-FR" sz="2400" dirty="0"/>
          </a:p>
        </p:txBody>
      </p:sp>
      <p:pic>
        <p:nvPicPr>
          <p:cNvPr id="3074" name="Picture 2" descr="RÃ©sultat de recherche d'images pour &quot;brother et frÃ¨r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196752"/>
            <a:ext cx="2448272" cy="137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801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9171D81-3633-4939-8AF7-8DBC50340D87}"/>
              </a:ext>
            </a:extLst>
          </p:cNvPr>
          <p:cNvSpPr txBox="1">
            <a:spLocks/>
          </p:cNvSpPr>
          <p:nvPr/>
        </p:nvSpPr>
        <p:spPr>
          <a:xfrm>
            <a:off x="457200" y="274638"/>
            <a:ext cx="8229600" cy="778098"/>
          </a:xfrm>
          <a:prstGeom prst="rect">
            <a:avLst/>
          </a:prstGeom>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a:t>Partenaires techniques (2/3)</a:t>
            </a:r>
          </a:p>
        </p:txBody>
      </p:sp>
      <p:sp>
        <p:nvSpPr>
          <p:cNvPr id="3" name="ZoneTexte 2">
            <a:extLst>
              <a:ext uri="{FF2B5EF4-FFF2-40B4-BE49-F238E27FC236}">
                <a16:creationId xmlns="" xmlns:a16="http://schemas.microsoft.com/office/drawing/2014/main" id="{2EA57B7A-9D83-4F5E-90C9-5B5AD764636F}"/>
              </a:ext>
            </a:extLst>
          </p:cNvPr>
          <p:cNvSpPr txBox="1"/>
          <p:nvPr/>
        </p:nvSpPr>
        <p:spPr>
          <a:xfrm>
            <a:off x="611560" y="1844824"/>
            <a:ext cx="7776864" cy="3693319"/>
          </a:xfrm>
          <a:prstGeom prst="rect">
            <a:avLst/>
          </a:prstGeom>
          <a:noFill/>
        </p:spPr>
        <p:txBody>
          <a:bodyPr wrap="square" rtlCol="0">
            <a:spAutoFit/>
          </a:bodyPr>
          <a:lstStyle/>
          <a:p>
            <a:pPr lvl="0" eaLnBrk="0" fontAlgn="base" hangingPunct="0">
              <a:spcBef>
                <a:spcPct val="0"/>
              </a:spcBef>
              <a:spcAft>
                <a:spcPct val="0"/>
              </a:spcAft>
            </a:pPr>
            <a:r>
              <a:rPr lang="fr-FR" altLang="fr-FR" b="1" dirty="0">
                <a:latin typeface="Arial" panose="020B0604020202020204" pitchFamily="34" charset="0"/>
              </a:rPr>
              <a:t>Fabienne ROUSSEAU</a:t>
            </a:r>
          </a:p>
          <a:p>
            <a:pPr lvl="0" eaLnBrk="0" fontAlgn="base" hangingPunct="0">
              <a:spcBef>
                <a:spcPct val="0"/>
              </a:spcBef>
              <a:spcAft>
                <a:spcPct val="0"/>
              </a:spcAft>
            </a:pPr>
            <a:r>
              <a:rPr lang="fr-FR" altLang="fr-FR" dirty="0">
                <a:latin typeface="Arial" panose="020B0604020202020204" pitchFamily="34" charset="0"/>
              </a:rPr>
              <a:t>Conseiller technique </a:t>
            </a:r>
          </a:p>
          <a:p>
            <a:pPr lvl="0" eaLnBrk="0" fontAlgn="base" hangingPunct="0">
              <a:spcBef>
                <a:spcPct val="0"/>
              </a:spcBef>
              <a:spcAft>
                <a:spcPct val="0"/>
              </a:spcAft>
            </a:pPr>
            <a:endParaRPr lang="fr-FR" sz="1600" dirty="0">
              <a:latin typeface="+mj-lt"/>
            </a:endParaRPr>
          </a:p>
          <a:p>
            <a:pPr lvl="0" eaLnBrk="0" fontAlgn="base" hangingPunct="0">
              <a:spcBef>
                <a:spcPct val="0"/>
              </a:spcBef>
              <a:spcAft>
                <a:spcPct val="0"/>
              </a:spcAft>
            </a:pPr>
            <a:r>
              <a:rPr lang="fr-FR" sz="1600" dirty="0">
                <a:latin typeface="+mj-lt"/>
              </a:rPr>
              <a:t>En charge de la création de la plateforme e-learning pour les petits frères des Pauvres</a:t>
            </a:r>
          </a:p>
          <a:p>
            <a:pPr lvl="0" eaLnBrk="0" fontAlgn="base" hangingPunct="0">
              <a:spcBef>
                <a:spcPct val="0"/>
              </a:spcBef>
              <a:spcAft>
                <a:spcPct val="0"/>
              </a:spcAft>
            </a:pPr>
            <a:endParaRPr lang="fr-FR" sz="1600" dirty="0">
              <a:latin typeface="+mj-lt"/>
            </a:endParaRPr>
          </a:p>
          <a:p>
            <a:pPr lvl="0" eaLnBrk="0" fontAlgn="base" hangingPunct="0">
              <a:spcBef>
                <a:spcPct val="0"/>
              </a:spcBef>
              <a:spcAft>
                <a:spcPct val="0"/>
              </a:spcAft>
            </a:pPr>
            <a:r>
              <a:rPr lang="fr-FR" sz="1600" dirty="0">
                <a:latin typeface="+mj-lt"/>
              </a:rPr>
              <a:t>Secrétaire générale du </a:t>
            </a:r>
            <a:r>
              <a:rPr lang="fr-FR" sz="1600" b="1" dirty="0">
                <a:latin typeface="+mj-lt"/>
              </a:rPr>
              <a:t>100 </a:t>
            </a:r>
            <a:r>
              <a:rPr lang="fr-FR" sz="1600" b="1" dirty="0" err="1">
                <a:latin typeface="+mj-lt"/>
              </a:rPr>
              <a:t>ecs</a:t>
            </a:r>
            <a:r>
              <a:rPr lang="fr-FR" sz="1600" b="1" dirty="0">
                <a:latin typeface="+mj-lt"/>
              </a:rPr>
              <a:t> </a:t>
            </a:r>
            <a:r>
              <a:rPr lang="fr-FR" sz="1600" dirty="0">
                <a:latin typeface="+mj-lt"/>
              </a:rPr>
              <a:t>(Espace de fabrication, de production et de diffusion d’évènements culturels)</a:t>
            </a:r>
            <a:endParaRPr lang="fr-FR" altLang="fr-FR" sz="1600" dirty="0">
              <a:latin typeface="+mj-lt"/>
            </a:endParaRPr>
          </a:p>
          <a:p>
            <a:pPr lvl="0" eaLnBrk="0" fontAlgn="base" hangingPunct="0">
              <a:spcBef>
                <a:spcPct val="0"/>
              </a:spcBef>
              <a:spcAft>
                <a:spcPct val="0"/>
              </a:spcAft>
            </a:pPr>
            <a:r>
              <a:rPr lang="fr-FR" altLang="fr-FR" sz="1600" dirty="0">
                <a:latin typeface="+mj-lt"/>
              </a:rPr>
              <a:t>   </a:t>
            </a:r>
          </a:p>
          <a:p>
            <a:pPr eaLnBrk="0" fontAlgn="base" hangingPunct="0">
              <a:spcBef>
                <a:spcPct val="0"/>
              </a:spcBef>
              <a:spcAft>
                <a:spcPct val="0"/>
              </a:spcAft>
            </a:pPr>
            <a:r>
              <a:rPr lang="fr-FR" altLang="fr-FR" sz="1600" b="1" dirty="0">
                <a:latin typeface="+mj-lt"/>
              </a:rPr>
              <a:t>3iS –Institut International de l’Image et du Son</a:t>
            </a:r>
          </a:p>
          <a:p>
            <a:pPr lvl="0" eaLnBrk="0" fontAlgn="base" hangingPunct="0">
              <a:spcBef>
                <a:spcPct val="0"/>
              </a:spcBef>
              <a:spcAft>
                <a:spcPct val="0"/>
              </a:spcAft>
            </a:pPr>
            <a:r>
              <a:rPr lang="fr-FR" altLang="fr-FR" sz="1600" dirty="0">
                <a:latin typeface="+mj-lt"/>
              </a:rPr>
              <a:t>Directrice - En charge de l'e-</a:t>
            </a:r>
            <a:r>
              <a:rPr lang="fr-FR" altLang="fr-FR" sz="1600" dirty="0" err="1">
                <a:latin typeface="+mj-lt"/>
              </a:rPr>
              <a:t>education</a:t>
            </a:r>
            <a:endParaRPr lang="fr-FR" altLang="fr-FR" sz="1600" dirty="0">
              <a:latin typeface="+mj-lt"/>
            </a:endParaRPr>
          </a:p>
          <a:p>
            <a:pPr lvl="0" eaLnBrk="0" fontAlgn="base" hangingPunct="0">
              <a:spcBef>
                <a:spcPct val="0"/>
              </a:spcBef>
              <a:spcAft>
                <a:spcPct val="0"/>
              </a:spcAft>
            </a:pPr>
            <a:endParaRPr lang="fr-FR" altLang="fr-FR" sz="1600" dirty="0">
              <a:latin typeface="+mj-lt"/>
            </a:endParaRPr>
          </a:p>
          <a:p>
            <a:pPr lvl="0" eaLnBrk="0" fontAlgn="base" hangingPunct="0">
              <a:spcBef>
                <a:spcPct val="0"/>
              </a:spcBef>
              <a:spcAft>
                <a:spcPct val="0"/>
              </a:spcAft>
            </a:pPr>
            <a:r>
              <a:rPr lang="fr-FR" altLang="fr-FR" sz="1600" b="1" dirty="0">
                <a:latin typeface="+mj-lt"/>
              </a:rPr>
              <a:t>ENWEB L’école des métiers du web  </a:t>
            </a:r>
            <a:r>
              <a:rPr lang="fr-FR" altLang="fr-FR" sz="1600" dirty="0">
                <a:latin typeface="+mj-lt"/>
              </a:rPr>
              <a:t>     </a:t>
            </a:r>
          </a:p>
          <a:p>
            <a:pPr lvl="0" eaLnBrk="0" fontAlgn="base" hangingPunct="0">
              <a:spcBef>
                <a:spcPct val="0"/>
              </a:spcBef>
              <a:spcAft>
                <a:spcPct val="0"/>
              </a:spcAft>
            </a:pPr>
            <a:r>
              <a:rPr lang="fr-FR" altLang="fr-FR" sz="1600" dirty="0">
                <a:latin typeface="+mj-lt"/>
              </a:rPr>
              <a:t>Directrice d'établissement de formation dans les métiers du web</a:t>
            </a:r>
          </a:p>
          <a:p>
            <a:endParaRPr lang="fr-FR" dirty="0"/>
          </a:p>
        </p:txBody>
      </p:sp>
      <p:sp>
        <p:nvSpPr>
          <p:cNvPr id="4" name="Rectangle 1">
            <a:extLst>
              <a:ext uri="{FF2B5EF4-FFF2-40B4-BE49-F238E27FC236}">
                <a16:creationId xmlns="" xmlns:a16="http://schemas.microsoft.com/office/drawing/2014/main" id="{7BEE231B-472D-4FA0-A51B-DACA7ED49EA6}"/>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3836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a:lstStyle/>
          <a:p>
            <a:r>
              <a:rPr lang="fr-FR" dirty="0"/>
              <a:t> Partenaires techniques (3/3) </a:t>
            </a:r>
          </a:p>
        </p:txBody>
      </p:sp>
      <p:pic>
        <p:nvPicPr>
          <p:cNvPr id="2050" name="Picture 2" descr="RÃ©sultat de recherche d'images pour &quot;universitÃ© cergy pontoise logo&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651466"/>
            <a:ext cx="3878444" cy="2431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Ã©sultat de recherche d'images pour &quot;logo SEFIA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1" y="2852936"/>
            <a:ext cx="3753747" cy="182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9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7522" y="2781005"/>
            <a:ext cx="8568951"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a:t>Partenaires financiers</a:t>
            </a:r>
            <a:br>
              <a:rPr lang="fr-FR" dirty="0"/>
            </a:br>
            <a:r>
              <a:rPr lang="fr-FR" dirty="0"/>
              <a:t/>
            </a:r>
            <a:br>
              <a:rPr lang="fr-FR" dirty="0"/>
            </a:br>
            <a:r>
              <a:rPr lang="fr-FR" dirty="0"/>
              <a:t/>
            </a:r>
            <a:br>
              <a:rPr lang="fr-FR" dirty="0"/>
            </a:br>
            <a:r>
              <a:rPr lang="fr-FR" dirty="0"/>
              <a:t/>
            </a:r>
            <a:br>
              <a:rPr lang="fr-FR" dirty="0"/>
            </a:br>
            <a:endParaRPr lang="fr-FR" dirty="0"/>
          </a:p>
          <a:p>
            <a:pPr algn="ctr"/>
            <a:endParaRPr lang="fr-FR" dirty="0"/>
          </a:p>
          <a:p>
            <a:pPr algn="ctr"/>
            <a:endParaRPr lang="fr-FR" dirty="0"/>
          </a:p>
          <a:p>
            <a:pPr algn="ctr"/>
            <a:r>
              <a:rPr lang="fr-FR" dirty="0"/>
              <a:t> </a:t>
            </a:r>
          </a:p>
        </p:txBody>
      </p:sp>
      <p:sp>
        <p:nvSpPr>
          <p:cNvPr id="6" name="ZoneTexte 5"/>
          <p:cNvSpPr txBox="1"/>
          <p:nvPr/>
        </p:nvSpPr>
        <p:spPr>
          <a:xfrm>
            <a:off x="919505" y="1340768"/>
            <a:ext cx="72008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a:t>Partenaires logistiques </a:t>
            </a:r>
          </a:p>
          <a:p>
            <a:endParaRPr lang="fr-FR" dirty="0"/>
          </a:p>
          <a:p>
            <a:endParaRPr lang="fr-FR" dirty="0"/>
          </a:p>
          <a:p>
            <a:endParaRPr lang="fr-FR" dirty="0"/>
          </a:p>
        </p:txBody>
      </p:sp>
      <p:pic>
        <p:nvPicPr>
          <p:cNvPr id="10" name="Image 9" descr="Résultat de recherche d'images pour &quot;ag2r la mondiale&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4588" y="3319998"/>
            <a:ext cx="1347697" cy="622431"/>
          </a:xfrm>
          <a:prstGeom prst="rect">
            <a:avLst/>
          </a:prstGeom>
          <a:noFill/>
          <a:ln>
            <a:noFill/>
          </a:ln>
        </p:spPr>
      </p:pic>
      <p:sp>
        <p:nvSpPr>
          <p:cNvPr id="7" name="ZoneTexte 6"/>
          <p:cNvSpPr txBox="1"/>
          <p:nvPr/>
        </p:nvSpPr>
        <p:spPr>
          <a:xfrm>
            <a:off x="5317331" y="4228654"/>
            <a:ext cx="1093357" cy="646331"/>
          </a:xfrm>
          <a:prstGeom prst="rect">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fr-FR" sz="1200" b="1" dirty="0">
              <a:latin typeface="Calibri Light" panose="020F0302020204030204" pitchFamily="34" charset="0"/>
            </a:endParaRPr>
          </a:p>
          <a:p>
            <a:pPr algn="ctr"/>
            <a:r>
              <a:rPr lang="fr-FR" sz="1200" b="1" dirty="0">
                <a:latin typeface="Calibri Light" panose="020F0302020204030204" pitchFamily="34" charset="0"/>
              </a:rPr>
              <a:t>Dons privés</a:t>
            </a:r>
          </a:p>
          <a:p>
            <a:endParaRPr lang="fr-FR" sz="1200" b="1" dirty="0">
              <a:latin typeface="Calibri Light" panose="020F0302020204030204" pitchFamily="34" charset="0"/>
            </a:endParaRPr>
          </a:p>
        </p:txBody>
      </p:sp>
      <p:sp>
        <p:nvSpPr>
          <p:cNvPr id="13" name="ZoneTexte 12"/>
          <p:cNvSpPr txBox="1"/>
          <p:nvPr/>
        </p:nvSpPr>
        <p:spPr>
          <a:xfrm>
            <a:off x="755572" y="5288987"/>
            <a:ext cx="7632849"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a:t>Organisations partenaires</a:t>
            </a:r>
            <a:br>
              <a:rPr lang="fr-FR" dirty="0"/>
            </a:br>
            <a:r>
              <a:rPr lang="fr-FR" dirty="0"/>
              <a:t/>
            </a:r>
            <a:br>
              <a:rPr lang="fr-FR" dirty="0"/>
            </a:br>
            <a:r>
              <a:rPr lang="fr-FR" dirty="0"/>
              <a:t/>
            </a:r>
            <a:br>
              <a:rPr lang="fr-FR" dirty="0"/>
            </a:br>
            <a:r>
              <a:rPr lang="fr-FR" dirty="0"/>
              <a:t/>
            </a:r>
            <a:br>
              <a:rPr lang="fr-FR" dirty="0"/>
            </a:br>
            <a:r>
              <a:rPr lang="fr-FR" dirty="0"/>
              <a:t> </a:t>
            </a:r>
          </a:p>
        </p:txBody>
      </p:sp>
      <p:pic>
        <p:nvPicPr>
          <p:cNvPr id="15" name="Image 14" descr="Résultat de recherche d'images pour &quot;sfap logo&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3183" y="5760316"/>
            <a:ext cx="478155" cy="534670"/>
          </a:xfrm>
          <a:prstGeom prst="rect">
            <a:avLst/>
          </a:prstGeom>
          <a:noFill/>
          <a:ln>
            <a:noFill/>
          </a:ln>
        </p:spPr>
      </p:pic>
      <p:pic>
        <p:nvPicPr>
          <p:cNvPr id="16" name="Image 15" descr="https://daveau.u-cergy.fr/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3980" y="5732376"/>
            <a:ext cx="921385" cy="562610"/>
          </a:xfrm>
          <a:prstGeom prst="rect">
            <a:avLst/>
          </a:prstGeom>
          <a:noFill/>
          <a:ln>
            <a:noFill/>
          </a:ln>
        </p:spPr>
      </p:pic>
      <p:pic>
        <p:nvPicPr>
          <p:cNvPr id="3" name="Image 2">
            <a:extLst>
              <a:ext uri="{FF2B5EF4-FFF2-40B4-BE49-F238E27FC236}">
                <a16:creationId xmlns="" xmlns:a16="http://schemas.microsoft.com/office/drawing/2014/main" id="{77EC68DA-B545-437B-BE34-20ABB038E0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4800" y="3213665"/>
            <a:ext cx="763022" cy="763022"/>
          </a:xfrm>
          <a:prstGeom prst="rect">
            <a:avLst/>
          </a:prstGeom>
        </p:spPr>
      </p:pic>
      <p:pic>
        <p:nvPicPr>
          <p:cNvPr id="17" name="Image 16">
            <a:extLst>
              <a:ext uri="{FF2B5EF4-FFF2-40B4-BE49-F238E27FC236}">
                <a16:creationId xmlns="" xmlns:a16="http://schemas.microsoft.com/office/drawing/2014/main" id="{F5B2B39B-1A57-407C-B267-BE690902EE15}"/>
              </a:ext>
            </a:extLst>
          </p:cNvPr>
          <p:cNvPicPr/>
          <p:nvPr/>
        </p:nvPicPr>
        <p:blipFill>
          <a:blip r:embed="rId6"/>
          <a:stretch>
            <a:fillRect/>
          </a:stretch>
        </p:blipFill>
        <p:spPr>
          <a:xfrm>
            <a:off x="6253988" y="3203052"/>
            <a:ext cx="648072" cy="817393"/>
          </a:xfrm>
          <a:prstGeom prst="rect">
            <a:avLst/>
          </a:prstGeom>
        </p:spPr>
      </p:pic>
      <p:pic>
        <p:nvPicPr>
          <p:cNvPr id="2050" name="Picture 2" descr="RÃ©sultat de recherche d'images pour &quot;logo petits freres nouveau&quot;">
            <a:extLst>
              <a:ext uri="{FF2B5EF4-FFF2-40B4-BE49-F238E27FC236}">
                <a16:creationId xmlns="" xmlns:a16="http://schemas.microsoft.com/office/drawing/2014/main" id="{6A4107A0-8E0D-4D45-BCB2-17E1B303A2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6569" y="3285742"/>
            <a:ext cx="1613232" cy="69094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298014" y="275973"/>
            <a:ext cx="6331945" cy="76944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4400" u="sng" dirty="0"/>
              <a:t>Partenaires du projet </a:t>
            </a:r>
          </a:p>
        </p:txBody>
      </p:sp>
      <p:pic>
        <p:nvPicPr>
          <p:cNvPr id="18" name="Picture 2" descr="RÃ©sultat de recherche d'images pour &quot;logo SEFIAP&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9905" y="1671865"/>
            <a:ext cx="1559863" cy="758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Ã©sultat de recherche d'images pour &quot;mederic humanis&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751" y="3213665"/>
            <a:ext cx="859453" cy="739129"/>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descr="RÃ©sultat de recherche d'images pour &quot;FISP&quot;">
            <a:extLst>
              <a:ext uri="{FF2B5EF4-FFF2-40B4-BE49-F238E27FC236}">
                <a16:creationId xmlns="" xmlns:a16="http://schemas.microsoft.com/office/drawing/2014/main" id="{30F4B3B8-A333-4626-BA92-CD6C6A1578D6}"/>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03147" y="5716250"/>
            <a:ext cx="985728" cy="552845"/>
          </a:xfrm>
          <a:prstGeom prst="rect">
            <a:avLst/>
          </a:prstGeom>
          <a:noFill/>
          <a:ln>
            <a:noFill/>
          </a:ln>
        </p:spPr>
      </p:pic>
      <p:pic>
        <p:nvPicPr>
          <p:cNvPr id="20" name="Picture 2" descr="RÃ©sultat de recherche d'images pour &quot;UNASP&quot;">
            <a:extLst>
              <a:ext uri="{FF2B5EF4-FFF2-40B4-BE49-F238E27FC236}">
                <a16:creationId xmlns="" xmlns:a16="http://schemas.microsoft.com/office/drawing/2014/main" id="{6024B2B0-0041-4220-9B56-1150CCC80A7F}"/>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46503" y="5732377"/>
            <a:ext cx="985287" cy="520594"/>
          </a:xfrm>
          <a:prstGeom prst="rect">
            <a:avLst/>
          </a:prstGeom>
          <a:noFill/>
        </p:spPr>
      </p:pic>
      <p:pic>
        <p:nvPicPr>
          <p:cNvPr id="21" name="Image 20">
            <a:extLst>
              <a:ext uri="{FF2B5EF4-FFF2-40B4-BE49-F238E27FC236}">
                <a16:creationId xmlns="" xmlns:a16="http://schemas.microsoft.com/office/drawing/2014/main" id="{CBD711E0-8C88-4A44-B0B1-D048B02D1BCA}"/>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91708" y="5732376"/>
            <a:ext cx="1291477" cy="520595"/>
          </a:xfrm>
          <a:prstGeom prst="rect">
            <a:avLst/>
          </a:prstGeom>
          <a:noFill/>
          <a:ln>
            <a:noFill/>
          </a:ln>
        </p:spPr>
      </p:pic>
      <p:pic>
        <p:nvPicPr>
          <p:cNvPr id="22" name="Image 21" descr="RÃ©sultat de recherche d'images pour &quot;brother &amp; freres&quot;">
            <a:extLst>
              <a:ext uri="{FF2B5EF4-FFF2-40B4-BE49-F238E27FC236}">
                <a16:creationId xmlns="" xmlns:a16="http://schemas.microsoft.com/office/drawing/2014/main" id="{883F5D31-FBE5-45F4-9A31-25D778196F68}"/>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87824" y="4193462"/>
            <a:ext cx="1321927" cy="675385"/>
          </a:xfrm>
          <a:prstGeom prst="rect">
            <a:avLst/>
          </a:prstGeom>
          <a:noFill/>
          <a:ln>
            <a:noFill/>
          </a:ln>
        </p:spPr>
      </p:pic>
      <p:pic>
        <p:nvPicPr>
          <p:cNvPr id="23" name="Image 22" descr="RÃ©sultat de recherche d'images pour &quot;brother &amp; freres&quot;">
            <a:extLst>
              <a:ext uri="{FF2B5EF4-FFF2-40B4-BE49-F238E27FC236}">
                <a16:creationId xmlns="" xmlns:a16="http://schemas.microsoft.com/office/drawing/2014/main" id="{AB7D4FC1-21CD-45D6-B8A4-94C00A89403D}"/>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14588" y="1671865"/>
            <a:ext cx="1321927" cy="675385"/>
          </a:xfrm>
          <a:prstGeom prst="rect">
            <a:avLst/>
          </a:prstGeom>
          <a:noFill/>
          <a:ln>
            <a:noFill/>
          </a:ln>
        </p:spPr>
      </p:pic>
    </p:spTree>
    <p:extLst>
      <p:ext uri="{BB962C8B-B14F-4D97-AF65-F5344CB8AC3E}">
        <p14:creationId xmlns:p14="http://schemas.microsoft.com/office/powerpoint/2010/main" val="2985764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 xmlns:a16="http://schemas.microsoft.com/office/drawing/2014/main" id="{82F0FA97-8CE7-45C4-BD45-8642D87F0A21}"/>
              </a:ext>
            </a:extLst>
          </p:cNvPr>
          <p:cNvSpPr txBox="1">
            <a:spLocks/>
          </p:cNvSpPr>
          <p:nvPr/>
        </p:nvSpPr>
        <p:spPr>
          <a:xfrm>
            <a:off x="457200" y="2650902"/>
            <a:ext cx="8229600" cy="778098"/>
          </a:xfrm>
          <a:prstGeom prst="rect">
            <a:avLst/>
          </a:prstGeom>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a:t>Quelques chiffres</a:t>
            </a:r>
          </a:p>
        </p:txBody>
      </p:sp>
    </p:spTree>
    <p:extLst>
      <p:ext uri="{BB962C8B-B14F-4D97-AF65-F5344CB8AC3E}">
        <p14:creationId xmlns:p14="http://schemas.microsoft.com/office/powerpoint/2010/main" val="2494140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8559"/>
            <a:ext cx="7376836" cy="389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940" y="4141934"/>
            <a:ext cx="4466059" cy="264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728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AEBE2A5D-B414-417E-9561-2BBF26E37FA7}"/>
              </a:ext>
            </a:extLst>
          </p:cNvPr>
          <p:cNvSpPr txBox="1"/>
          <p:nvPr/>
        </p:nvSpPr>
        <p:spPr>
          <a:xfrm>
            <a:off x="359532" y="4693373"/>
            <a:ext cx="8424936" cy="1938992"/>
          </a:xfrm>
          <a:prstGeom prst="rect">
            <a:avLst/>
          </a:prstGeom>
          <a:noFill/>
        </p:spPr>
        <p:txBody>
          <a:bodyPr wrap="square" rtlCol="0">
            <a:spAutoFit/>
          </a:bodyPr>
          <a:lstStyle/>
          <a:p>
            <a:r>
              <a:rPr lang="fr-FR" sz="2400" dirty="0"/>
              <a:t>France						</a:t>
            </a:r>
            <a:r>
              <a:rPr lang="fr-FR" sz="2400" dirty="0" smtClean="0"/>
              <a:t>82,41 </a:t>
            </a:r>
            <a:r>
              <a:rPr lang="fr-FR" sz="2400" dirty="0"/>
              <a:t>%</a:t>
            </a:r>
          </a:p>
          <a:p>
            <a:r>
              <a:rPr lang="fr-FR" sz="2400" dirty="0"/>
              <a:t>Europe (hors France)		                             </a:t>
            </a:r>
            <a:r>
              <a:rPr lang="fr-FR" sz="2400" dirty="0" smtClean="0"/>
              <a:t>2,54 </a:t>
            </a:r>
            <a:r>
              <a:rPr lang="fr-FR" sz="2400" dirty="0"/>
              <a:t>%</a:t>
            </a:r>
          </a:p>
          <a:p>
            <a:r>
              <a:rPr lang="fr-FR" sz="2400" dirty="0"/>
              <a:t>Afrique					</a:t>
            </a:r>
            <a:r>
              <a:rPr lang="fr-FR" sz="2400" dirty="0" smtClean="0"/>
              <a:t>13,42 </a:t>
            </a:r>
            <a:r>
              <a:rPr lang="fr-FR" sz="2400" dirty="0"/>
              <a:t>%</a:t>
            </a:r>
          </a:p>
          <a:p>
            <a:r>
              <a:rPr lang="fr-FR" sz="2400" dirty="0"/>
              <a:t>Amérique					  </a:t>
            </a:r>
            <a:r>
              <a:rPr lang="fr-FR" sz="2400" dirty="0" smtClean="0"/>
              <a:t>1,13 </a:t>
            </a:r>
            <a:r>
              <a:rPr lang="fr-FR" sz="2400" dirty="0"/>
              <a:t>%</a:t>
            </a:r>
          </a:p>
          <a:p>
            <a:r>
              <a:rPr lang="fr-FR" sz="2400" dirty="0"/>
              <a:t>Asie						  0,50 %</a:t>
            </a:r>
          </a:p>
        </p:txBody>
      </p:sp>
      <p:pic>
        <p:nvPicPr>
          <p:cNvPr id="2" name="Image 1">
            <a:extLst>
              <a:ext uri="{FF2B5EF4-FFF2-40B4-BE49-F238E27FC236}">
                <a16:creationId xmlns="" xmlns:a16="http://schemas.microsoft.com/office/drawing/2014/main" id="{6E5DD46F-637B-4F9B-941F-B6319615CFF2}"/>
              </a:ext>
            </a:extLst>
          </p:cNvPr>
          <p:cNvPicPr>
            <a:picLocks noChangeAspect="1"/>
          </p:cNvPicPr>
          <p:nvPr/>
        </p:nvPicPr>
        <p:blipFill>
          <a:blip r:embed="rId2"/>
          <a:stretch>
            <a:fillRect/>
          </a:stretch>
        </p:blipFill>
        <p:spPr>
          <a:xfrm>
            <a:off x="-25884" y="116632"/>
            <a:ext cx="9144000" cy="4576741"/>
          </a:xfrm>
          <a:prstGeom prst="rect">
            <a:avLst/>
          </a:prstGeom>
        </p:spPr>
      </p:pic>
    </p:spTree>
    <p:extLst>
      <p:ext uri="{BB962C8B-B14F-4D97-AF65-F5344CB8AC3E}">
        <p14:creationId xmlns:p14="http://schemas.microsoft.com/office/powerpoint/2010/main" val="283078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a:xfrm>
            <a:off x="683568" y="1196752"/>
            <a:ext cx="160508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2451953" y="1196752"/>
            <a:ext cx="5904656" cy="1569660"/>
          </a:xfrm>
          <a:prstGeom prst="rect">
            <a:avLst/>
          </a:prstGeom>
          <a:noFill/>
        </p:spPr>
        <p:txBody>
          <a:bodyPr wrap="square" rtlCol="0">
            <a:spAutoFit/>
          </a:bodyPr>
          <a:lstStyle/>
          <a:p>
            <a:r>
              <a:rPr lang="fr-FR" sz="3200" b="1" dirty="0" smtClean="0"/>
              <a:t>PLUSIEURS IFSI ONT INSCRIT CE MOOC DANS LE CURSUS DE LEUR FORMATION</a:t>
            </a:r>
            <a:endParaRPr lang="fr-FR" sz="3200" b="1" dirty="0"/>
          </a:p>
        </p:txBody>
      </p:sp>
      <p:sp>
        <p:nvSpPr>
          <p:cNvPr id="5" name="Flèche droite 4"/>
          <p:cNvSpPr/>
          <p:nvPr/>
        </p:nvSpPr>
        <p:spPr>
          <a:xfrm>
            <a:off x="683568" y="4437112"/>
            <a:ext cx="160508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591075" y="4005711"/>
            <a:ext cx="5904656" cy="1077218"/>
          </a:xfrm>
          <a:prstGeom prst="rect">
            <a:avLst/>
          </a:prstGeom>
          <a:noFill/>
        </p:spPr>
        <p:txBody>
          <a:bodyPr wrap="square" rtlCol="0">
            <a:spAutoFit/>
          </a:bodyPr>
          <a:lstStyle/>
          <a:p>
            <a:r>
              <a:rPr lang="fr-FR" sz="3200" b="1" dirty="0" smtClean="0"/>
              <a:t>MOOC INSCRIT AU CATALOGUE DE FORMATION DE L’AP-HP</a:t>
            </a:r>
            <a:endParaRPr lang="fr-FR" sz="3200" b="1" dirty="0"/>
          </a:p>
        </p:txBody>
      </p:sp>
    </p:spTree>
    <p:extLst>
      <p:ext uri="{BB962C8B-B14F-4D97-AF65-F5344CB8AC3E}">
        <p14:creationId xmlns:p14="http://schemas.microsoft.com/office/powerpoint/2010/main" val="180887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412776"/>
            <a:ext cx="8229600" cy="1728192"/>
          </a:xfrm>
        </p:spPr>
        <p:txBody>
          <a:bodyPr>
            <a:noAutofit/>
          </a:bodyPr>
          <a:lstStyle/>
          <a:p>
            <a:pPr>
              <a:buFont typeface="Wingdings" panose="05000000000000000000" pitchFamily="2" charset="2"/>
              <a:buChar char="Ø"/>
            </a:pPr>
            <a:endParaRPr lang="fr-FR" sz="2400" dirty="0"/>
          </a:p>
          <a:p>
            <a:pPr>
              <a:buFont typeface="Wingdings" panose="05000000000000000000" pitchFamily="2" charset="2"/>
              <a:buChar char="Ø"/>
            </a:pPr>
            <a:r>
              <a:rPr lang="fr-FR" sz="2400" dirty="0"/>
              <a:t>Le MOOC est une formation en ligne gratuite, ouverte à tous et facile d’accès. On y trouve des cours sous forme de vidéos, de PowerPoint, des documents rédigés et une bibliographie pour approfondir ses connaissances, ainsi que des exercices et des espaces d’échanges interactifs.</a:t>
            </a:r>
          </a:p>
          <a:p>
            <a:pPr>
              <a:buFont typeface="Wingdings" panose="05000000000000000000" pitchFamily="2" charset="2"/>
              <a:buChar char="Ø"/>
            </a:pPr>
            <a:endParaRPr lang="fr-FR" sz="2400" dirty="0"/>
          </a:p>
          <a:p>
            <a:pPr>
              <a:buFont typeface="Wingdings" panose="05000000000000000000" pitchFamily="2" charset="2"/>
              <a:buChar char="Ø"/>
            </a:pPr>
            <a:r>
              <a:rPr lang="fr-FR" sz="2400" dirty="0"/>
              <a:t>C’est un outil qui permet de démocratiser le savoir en touchant un large public. </a:t>
            </a:r>
          </a:p>
          <a:p>
            <a:pPr>
              <a:buFont typeface="Wingdings" panose="05000000000000000000" pitchFamily="2" charset="2"/>
              <a:buChar char="Ø"/>
            </a:pPr>
            <a:endParaRPr lang="fr-FR" sz="2400" dirty="0"/>
          </a:p>
          <a:p>
            <a:pPr>
              <a:buFont typeface="Wingdings" panose="05000000000000000000" pitchFamily="2" charset="2"/>
              <a:buChar char="Ø"/>
            </a:pPr>
            <a:r>
              <a:rPr lang="fr-FR" sz="2400" dirty="0"/>
              <a:t>Il n’existe à ce jour aucun MOOC francophone sur les soins palliatifs.</a:t>
            </a:r>
            <a:br>
              <a:rPr lang="fr-FR" sz="2400" dirty="0"/>
            </a:br>
            <a:endParaRPr lang="fr-FR" sz="2400" dirty="0"/>
          </a:p>
          <a:p>
            <a:pPr marL="0" indent="0">
              <a:buNone/>
            </a:pPr>
            <a:endParaRPr lang="fr-FR" sz="2400" dirty="0"/>
          </a:p>
          <a:p>
            <a:pPr>
              <a:buFont typeface="Wingdings" panose="05000000000000000000" pitchFamily="2" charset="2"/>
              <a:buChar char="Ø"/>
            </a:pPr>
            <a:endParaRPr lang="fr-FR" sz="2400" dirty="0"/>
          </a:p>
          <a:p>
            <a:endParaRPr lang="fr-FR" sz="2400" dirty="0"/>
          </a:p>
        </p:txBody>
      </p:sp>
      <p:sp>
        <p:nvSpPr>
          <p:cNvPr id="2" name="Titre 1"/>
          <p:cNvSpPr>
            <a:spLocks noGrp="1"/>
          </p:cNvSpPr>
          <p:nvPr>
            <p:ph type="title"/>
          </p:nvPr>
        </p:nvSpPr>
        <p:spPr>
          <a:xfrm>
            <a:off x="457200" y="274638"/>
            <a:ext cx="8229600" cy="922114"/>
          </a:xfrm>
          <a:effectLst>
            <a:outerShdw blurRad="40000" dist="20000" dir="5400000" rotWithShape="0">
              <a:srgbClr val="000000">
                <a:alpha val="38000"/>
              </a:srgbClr>
            </a:outerShdw>
            <a:softEdge rad="31750"/>
          </a:effectLst>
        </p:spPr>
        <p:style>
          <a:lnRef idx="1">
            <a:schemeClr val="accent6"/>
          </a:lnRef>
          <a:fillRef idx="2">
            <a:schemeClr val="accent6"/>
          </a:fillRef>
          <a:effectRef idx="1">
            <a:schemeClr val="accent6"/>
          </a:effectRef>
          <a:fontRef idx="minor">
            <a:schemeClr val="dk1"/>
          </a:fontRef>
        </p:style>
        <p:txBody>
          <a:bodyPr>
            <a:normAutofit/>
          </a:bodyPr>
          <a:lstStyle/>
          <a:p>
            <a:r>
              <a:rPr lang="fr-FR" sz="4000" dirty="0"/>
              <a:t>Qu’est-ce qu’un MOOC ?</a:t>
            </a:r>
          </a:p>
        </p:txBody>
      </p:sp>
    </p:spTree>
    <p:extLst>
      <p:ext uri="{BB962C8B-B14F-4D97-AF65-F5344CB8AC3E}">
        <p14:creationId xmlns:p14="http://schemas.microsoft.com/office/powerpoint/2010/main" val="3035714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 xmlns:a16="http://schemas.microsoft.com/office/drawing/2014/main" id="{82F0FA97-8CE7-45C4-BD45-8642D87F0A21}"/>
              </a:ext>
            </a:extLst>
          </p:cNvPr>
          <p:cNvSpPr txBox="1">
            <a:spLocks/>
          </p:cNvSpPr>
          <p:nvPr/>
        </p:nvSpPr>
        <p:spPr>
          <a:xfrm>
            <a:off x="457200" y="908720"/>
            <a:ext cx="8229600" cy="778098"/>
          </a:xfrm>
          <a:prstGeom prst="rect">
            <a:avLst/>
          </a:prstGeom>
          <a:effectLst>
            <a:outerShdw blurRad="40000" dist="20000" dir="5400000" rotWithShape="0">
              <a:srgbClr val="000000">
                <a:alpha val="38000"/>
              </a:srgbClr>
            </a:outerShdw>
            <a:softEdge rad="31750"/>
          </a:effectLst>
        </p:spPr>
        <p:style>
          <a:lnRef idx="1">
            <a:schemeClr val="accent3"/>
          </a:lnRef>
          <a:fillRef idx="2">
            <a:schemeClr val="accent3"/>
          </a:fillRef>
          <a:effectRef idx="1">
            <a:schemeClr val="accent3"/>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a:t>Quelques témoignages</a:t>
            </a:r>
          </a:p>
        </p:txBody>
      </p:sp>
      <p:sp>
        <p:nvSpPr>
          <p:cNvPr id="4" name="ZoneTexte 3">
            <a:extLst>
              <a:ext uri="{FF2B5EF4-FFF2-40B4-BE49-F238E27FC236}">
                <a16:creationId xmlns="" xmlns:a16="http://schemas.microsoft.com/office/drawing/2014/main" id="{E9E16F73-9B08-47F2-931D-FC5C559A63F8}"/>
              </a:ext>
            </a:extLst>
          </p:cNvPr>
          <p:cNvSpPr txBox="1"/>
          <p:nvPr/>
        </p:nvSpPr>
        <p:spPr>
          <a:xfrm>
            <a:off x="719572" y="2564904"/>
            <a:ext cx="7704856" cy="3139321"/>
          </a:xfrm>
          <a:prstGeom prst="rect">
            <a:avLst/>
          </a:prstGeom>
          <a:noFill/>
        </p:spPr>
        <p:txBody>
          <a:bodyPr wrap="square" rtlCol="0">
            <a:spAutoFit/>
          </a:bodyPr>
          <a:lstStyle/>
          <a:p>
            <a:endParaRPr lang="fr-FR" dirty="0"/>
          </a:p>
          <a:p>
            <a:r>
              <a:rPr lang="fr-FR" sz="3200" dirty="0"/>
              <a:t>……………</a:t>
            </a:r>
          </a:p>
          <a:p>
            <a:r>
              <a:rPr lang="fr-FR" dirty="0"/>
              <a:t>Dans le cadre de la formation IDE, l’IFSI du CHGR souhaite utiliser cette formation en ligne pour nos étudiants de 3</a:t>
            </a:r>
            <a:r>
              <a:rPr lang="fr-FR" baseline="30000" dirty="0"/>
              <a:t>ème</a:t>
            </a:r>
            <a:r>
              <a:rPr lang="fr-FR" dirty="0"/>
              <a:t> année (UE 4.7 S5 soins palliatifs).</a:t>
            </a:r>
          </a:p>
          <a:p>
            <a:endParaRPr lang="fr-FR" sz="1600" dirty="0"/>
          </a:p>
          <a:p>
            <a:r>
              <a:rPr lang="fr-FR" sz="1400" dirty="0"/>
              <a:t>M. Morice-Morand et C. Trotin</a:t>
            </a:r>
          </a:p>
          <a:p>
            <a:r>
              <a:rPr lang="fr-FR" sz="1400" b="1" dirty="0"/>
              <a:t>Cadres de Santé Formatrices</a:t>
            </a:r>
          </a:p>
          <a:p>
            <a:r>
              <a:rPr lang="fr-FR" sz="1400" b="1" dirty="0"/>
              <a:t>IFSI CHGR</a:t>
            </a:r>
          </a:p>
          <a:p>
            <a:r>
              <a:rPr lang="fr-FR" sz="1400" dirty="0"/>
              <a:t>15, rue du Bois Perrin 35000 Rennes</a:t>
            </a:r>
          </a:p>
          <a:p>
            <a:r>
              <a:rPr lang="fr-FR" sz="4000" dirty="0"/>
              <a:t>……………</a:t>
            </a:r>
          </a:p>
        </p:txBody>
      </p:sp>
    </p:spTree>
    <p:extLst>
      <p:ext uri="{BB962C8B-B14F-4D97-AF65-F5344CB8AC3E}">
        <p14:creationId xmlns:p14="http://schemas.microsoft.com/office/powerpoint/2010/main" val="170693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F5F044F7-9D45-40A2-9482-E545184F27CD}"/>
              </a:ext>
            </a:extLst>
          </p:cNvPr>
          <p:cNvSpPr txBox="1"/>
          <p:nvPr/>
        </p:nvSpPr>
        <p:spPr>
          <a:xfrm>
            <a:off x="827584" y="260648"/>
            <a:ext cx="7632848" cy="6463308"/>
          </a:xfrm>
          <a:prstGeom prst="rect">
            <a:avLst/>
          </a:prstGeom>
          <a:noFill/>
        </p:spPr>
        <p:txBody>
          <a:bodyPr wrap="square" rtlCol="0">
            <a:spAutoFit/>
          </a:bodyPr>
          <a:lstStyle/>
          <a:p>
            <a:r>
              <a:rPr lang="fr-FR" sz="1600" i="1" dirty="0"/>
              <a:t>Je suis médecin Béninois.</a:t>
            </a:r>
          </a:p>
          <a:p>
            <a:r>
              <a:rPr lang="fr-FR" sz="1600" i="1" dirty="0"/>
              <a:t>Ayant découvert les soins palliatifs en 2014, j'ai été formé en Ouganda puis j'ai participé à la création de l'association Béninoise des soins palliatifs.</a:t>
            </a:r>
            <a:br>
              <a:rPr lang="fr-FR" sz="1600" i="1" dirty="0"/>
            </a:br>
            <a:r>
              <a:rPr lang="fr-FR" sz="1600" i="1" dirty="0"/>
              <a:t>Aujourd'hui j’adresse ma sympathie aux diverses associations et fondations luttant pour montrer aux gens que les soins palliatifs ne sont pas que pour les mourants. </a:t>
            </a:r>
          </a:p>
          <a:p>
            <a:r>
              <a:rPr lang="fr-FR" sz="1600" i="1" dirty="0"/>
              <a:t>Les soins palliatifs sont encore plus nécessaires chez moi en Afrique où  la limitation thérapeutique est vite prononcée devant la limitation des moyens diagnostiques.</a:t>
            </a:r>
          </a:p>
          <a:p>
            <a:r>
              <a:rPr lang="fr-FR" sz="1600" b="1" i="1" dirty="0"/>
              <a:t>Un de mes infirmiers au Bénin va s'inscrire au MOOC </a:t>
            </a:r>
            <a:r>
              <a:rPr lang="fr-FR" sz="1600" i="1" dirty="0"/>
              <a:t>ainsi que moi-même.</a:t>
            </a:r>
          </a:p>
          <a:p>
            <a:r>
              <a:rPr lang="fr-FR" sz="1600" i="1" dirty="0"/>
              <a:t>Dr Roberto PRUDENCIO</a:t>
            </a:r>
          </a:p>
          <a:p>
            <a:r>
              <a:rPr lang="fr-FR" dirty="0"/>
              <a:t>……………………………………</a:t>
            </a:r>
          </a:p>
          <a:p>
            <a:endParaRPr lang="fr-FR" dirty="0"/>
          </a:p>
          <a:p>
            <a:r>
              <a:rPr lang="fr-FR" dirty="0"/>
              <a:t>Je viens de terminer ce cours, et vraiment je dois dire que j'ai réellement apprit. Je suis formatrice service à la personne, et ce cours sur les soins palliatifs que nous abordons n'est jamais facile. Avec ce </a:t>
            </a:r>
            <a:r>
              <a:rPr lang="fr-FR" dirty="0" err="1"/>
              <a:t>Mooc</a:t>
            </a:r>
            <a:r>
              <a:rPr lang="fr-FR" dirty="0"/>
              <a:t>, je vais pouvoir l'amener différemment. </a:t>
            </a:r>
          </a:p>
          <a:p>
            <a:r>
              <a:rPr lang="fr-FR" dirty="0"/>
              <a:t>…………………………………..</a:t>
            </a:r>
          </a:p>
          <a:p>
            <a:r>
              <a:rPr lang="fr-FR" dirty="0"/>
              <a:t>Bonjour, Merci encore pour la qualité du contenu de ce MOOC. Je suis psychologue et formatrice, ce MOOC a rafraîchi mes connaissances et j'ai même appris certaines choses, notamment sur le rôle des bénévoles et des associations. Je donne ponctuellement des formations sur la question de l'accompagnement en fin de vie et suis sans cesse en recherche de supports attractifs pour alimenter les échanges avec les participants. M'autorisez-vous à diffuser des extraits de vos vidéos lors de ces formations dans le but d'introduire certains sujets? </a:t>
            </a:r>
          </a:p>
        </p:txBody>
      </p:sp>
    </p:spTree>
    <p:extLst>
      <p:ext uri="{BB962C8B-B14F-4D97-AF65-F5344CB8AC3E}">
        <p14:creationId xmlns:p14="http://schemas.microsoft.com/office/powerpoint/2010/main" val="54007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707FAD0-2DED-45DB-9696-810579AC9D42}"/>
              </a:ext>
            </a:extLst>
          </p:cNvPr>
          <p:cNvSpPr/>
          <p:nvPr/>
        </p:nvSpPr>
        <p:spPr>
          <a:xfrm>
            <a:off x="827584" y="836712"/>
            <a:ext cx="7704856" cy="5678542"/>
          </a:xfrm>
          <a:prstGeom prst="rect">
            <a:avLst/>
          </a:prstGeom>
        </p:spPr>
        <p:txBody>
          <a:bodyPr wrap="square">
            <a:spAutoFit/>
          </a:bodyPr>
          <a:lstStyle/>
          <a:p>
            <a:pPr>
              <a:lnSpc>
                <a:spcPct val="107000"/>
              </a:lnSpc>
              <a:spcAft>
                <a:spcPts val="800"/>
              </a:spcAft>
            </a:pPr>
            <a:r>
              <a:rPr lang="fr-FR" sz="1400" dirty="0">
                <a:latin typeface="Calibri" panose="020F0502020204030204" pitchFamily="34" charset="0"/>
                <a:ea typeface="Calibri" panose="020F0502020204030204" pitchFamily="34" charset="0"/>
                <a:cs typeface="Times New Roman" panose="02020603050405020304" pitchFamily="18" charset="0"/>
              </a:rPr>
              <a:t>Premier module terminé, pas appris grand chose de plus puisque je suis </a:t>
            </a:r>
            <a:r>
              <a:rPr lang="fr-FR" sz="1400" b="1" dirty="0">
                <a:latin typeface="Calibri" panose="020F0502020204030204" pitchFamily="34" charset="0"/>
                <a:ea typeface="Calibri" panose="020F0502020204030204" pitchFamily="34" charset="0"/>
                <a:cs typeface="Times New Roman" panose="02020603050405020304" pitchFamily="18" charset="0"/>
              </a:rPr>
              <a:t>infirmière en équipe mobile </a:t>
            </a:r>
            <a:r>
              <a:rPr lang="fr-FR" sz="1400" dirty="0">
                <a:latin typeface="Calibri" panose="020F0502020204030204" pitchFamily="34" charset="0"/>
                <a:ea typeface="Calibri" panose="020F0502020204030204" pitchFamily="34" charset="0"/>
                <a:cs typeface="Times New Roman" panose="02020603050405020304" pitchFamily="18" charset="0"/>
              </a:rPr>
              <a:t>mais quel plaisir de vous écouter et merci de remettre du dynamisme dans mon quotidien ! Tous les </a:t>
            </a:r>
            <a:r>
              <a:rPr lang="fr-FR" sz="1400" b="1" dirty="0">
                <a:latin typeface="Calibri" panose="020F0502020204030204" pitchFamily="34" charset="0"/>
                <a:ea typeface="Calibri" panose="020F0502020204030204" pitchFamily="34" charset="0"/>
                <a:cs typeface="Times New Roman" panose="02020603050405020304" pitchFamily="18" charset="0"/>
              </a:rPr>
              <a:t>intervenants</a:t>
            </a:r>
            <a:r>
              <a:rPr lang="fr-FR" sz="1400" dirty="0">
                <a:latin typeface="Calibri" panose="020F0502020204030204" pitchFamily="34" charset="0"/>
                <a:ea typeface="Calibri" panose="020F0502020204030204" pitchFamily="34" charset="0"/>
                <a:cs typeface="Times New Roman" panose="02020603050405020304" pitchFamily="18" charset="0"/>
              </a:rPr>
              <a:t> ont été passionnants à écouter et </a:t>
            </a:r>
            <a:r>
              <a:rPr lang="fr-FR" sz="1400" b="1" dirty="0">
                <a:latin typeface="Calibri" panose="020F0502020204030204" pitchFamily="34" charset="0"/>
                <a:ea typeface="Calibri" panose="020F0502020204030204" pitchFamily="34" charset="0"/>
                <a:cs typeface="Times New Roman" panose="02020603050405020304" pitchFamily="18" charset="0"/>
              </a:rPr>
              <a:t>permettent de réfléchir encore et toujours </a:t>
            </a:r>
            <a:r>
              <a:rPr lang="fr-FR" sz="1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400" dirty="0">
                <a:latin typeface="Calibri" panose="020F0502020204030204" pitchFamily="34" charset="0"/>
                <a:ea typeface="Calibri" panose="020F0502020204030204" pitchFamily="34" charset="0"/>
                <a:cs typeface="Times New Roman" panose="02020603050405020304" pitchFamily="18" charset="0"/>
              </a:rPr>
              <a:t>Un vrai sujet sur l'accompagnement à la réflexion - la </a:t>
            </a:r>
            <a:r>
              <a:rPr lang="fr-FR" sz="1400" b="1" dirty="0">
                <a:latin typeface="Calibri" panose="020F0502020204030204" pitchFamily="34" charset="0"/>
                <a:ea typeface="Calibri" panose="020F0502020204030204" pitchFamily="34" charset="0"/>
                <a:cs typeface="Times New Roman" panose="02020603050405020304" pitchFamily="18" charset="0"/>
              </a:rPr>
              <a:t>nécessité d'une acculturation </a:t>
            </a:r>
            <a:r>
              <a:rPr lang="fr-FR" sz="1400" dirty="0">
                <a:latin typeface="Calibri" panose="020F0502020204030204" pitchFamily="34" charset="0"/>
                <a:ea typeface="Calibri" panose="020F0502020204030204" pitchFamily="34" charset="0"/>
                <a:cs typeface="Times New Roman" panose="02020603050405020304" pitchFamily="18" charset="0"/>
              </a:rPr>
              <a:t>encore très faible et le passage de la pensée, la communication à l'écrit .... 1er module très bien construit ...</a:t>
            </a:r>
          </a:p>
          <a:p>
            <a:pPr>
              <a:lnSpc>
                <a:spcPct val="107000"/>
              </a:lnSpc>
              <a:spcAft>
                <a:spcPts val="80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p>
          <a:p>
            <a:r>
              <a:rPr lang="fr-FR" sz="1400" dirty="0">
                <a:latin typeface="Times New Roman" panose="02020603050405020304" pitchFamily="18" charset="0"/>
                <a:ea typeface="Times New Roman" panose="02020603050405020304" pitchFamily="18" charset="0"/>
              </a:rPr>
              <a:t>intervenant régulièrement au sein </a:t>
            </a:r>
            <a:r>
              <a:rPr lang="fr-FR" sz="1400" dirty="0" err="1">
                <a:latin typeface="Times New Roman" panose="02020603050405020304" pitchFamily="18" charset="0"/>
                <a:ea typeface="Times New Roman" panose="02020603050405020304" pitchFamily="18" charset="0"/>
              </a:rPr>
              <a:t>d'ehpad</a:t>
            </a:r>
            <a:r>
              <a:rPr lang="fr-FR" sz="1400" dirty="0">
                <a:latin typeface="Times New Roman" panose="02020603050405020304" pitchFamily="18" charset="0"/>
                <a:ea typeface="Times New Roman" panose="02020603050405020304" pitchFamily="18" charset="0"/>
              </a:rPr>
              <a:t> en tant que formatrice, j'aimerais savoir s'il est possible d'avoir les liens des </a:t>
            </a:r>
            <a:r>
              <a:rPr lang="fr-FR" sz="1400" dirty="0" err="1">
                <a:latin typeface="Times New Roman" panose="02020603050405020304" pitchFamily="18" charset="0"/>
                <a:ea typeface="Times New Roman" panose="02020603050405020304" pitchFamily="18" charset="0"/>
              </a:rPr>
              <a:t>videos</a:t>
            </a:r>
            <a:r>
              <a:rPr lang="fr-FR" sz="1400" dirty="0">
                <a:latin typeface="Times New Roman" panose="02020603050405020304" pitchFamily="18" charset="0"/>
                <a:ea typeface="Times New Roman" panose="02020603050405020304" pitchFamily="18" charset="0"/>
              </a:rPr>
              <a:t> pour les transformer en mp4 et pouvoir les diffuser lors des formations  </a:t>
            </a:r>
          </a:p>
          <a:p>
            <a:pPr>
              <a:lnSpc>
                <a:spcPct val="107000"/>
              </a:lnSpc>
              <a:spcAft>
                <a:spcPts val="800"/>
              </a:spcAft>
            </a:pPr>
            <a:endParaRPr lang="fr-FR"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fr-FR" sz="1400" dirty="0">
                <a:latin typeface="Times New Roman" panose="02020603050405020304" pitchFamily="18" charset="0"/>
                <a:ea typeface="Times New Roman" panose="02020603050405020304" pitchFamily="18" charset="0"/>
                <a:cs typeface="Times New Roman" panose="02020603050405020304" pitchFamily="18" charset="0"/>
              </a:rPr>
              <a:t>je suis également intéressée par votre réponse. </a:t>
            </a:r>
            <a:r>
              <a:rPr lang="fr-FR" sz="1400" b="1" dirty="0">
                <a:latin typeface="Times New Roman" panose="02020603050405020304" pitchFamily="18" charset="0"/>
                <a:ea typeface="Times New Roman" panose="02020603050405020304" pitchFamily="18" charset="0"/>
                <a:cs typeface="Times New Roman" panose="02020603050405020304" pitchFamily="18" charset="0"/>
              </a:rPr>
              <a:t>Je suis formatrice et je vais utiliser et partager ce cours avec les apprenants. </a:t>
            </a:r>
            <a:r>
              <a:rPr lang="fr-FR" sz="1400" dirty="0">
                <a:latin typeface="Times New Roman" panose="02020603050405020304" pitchFamily="18" charset="0"/>
                <a:ea typeface="Times New Roman" panose="02020603050405020304" pitchFamily="18" charset="0"/>
                <a:cs typeface="Times New Roman" panose="02020603050405020304" pitchFamily="18" charset="0"/>
              </a:rPr>
              <a:t>Les liens des vidéos peuvent mettre utile. Merci à </a:t>
            </a:r>
            <a:r>
              <a:rPr lang="fr-FR" sz="1400" dirty="0" err="1">
                <a:latin typeface="Times New Roman" panose="02020603050405020304" pitchFamily="18" charset="0"/>
                <a:ea typeface="Times New Roman" panose="02020603050405020304" pitchFamily="18" charset="0"/>
                <a:cs typeface="Times New Roman" panose="02020603050405020304" pitchFamily="18" charset="0"/>
              </a:rPr>
              <a:t>Anickh</a:t>
            </a:r>
            <a:r>
              <a:rPr lang="fr-FR" sz="1400" dirty="0">
                <a:latin typeface="Times New Roman" panose="02020603050405020304" pitchFamily="18" charset="0"/>
                <a:ea typeface="Times New Roman" panose="02020603050405020304" pitchFamily="18" charset="0"/>
                <a:cs typeface="Times New Roman" panose="02020603050405020304" pitchFamily="18" charset="0"/>
              </a:rPr>
              <a:t> d'avoir posé cette question. A suivre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r>
              <a:rPr lang="fr-FR" sz="1400" dirty="0">
                <a:latin typeface="Times New Roman" panose="02020603050405020304" pitchFamily="18" charset="0"/>
                <a:ea typeface="Times New Roman" panose="02020603050405020304" pitchFamily="18" charset="0"/>
              </a:rPr>
              <a:t> Je voudrais remercier les intervenants pour la </a:t>
            </a:r>
            <a:r>
              <a:rPr lang="fr-FR" sz="1400" b="1" dirty="0">
                <a:latin typeface="Times New Roman" panose="02020603050405020304" pitchFamily="18" charset="0"/>
                <a:ea typeface="Times New Roman" panose="02020603050405020304" pitchFamily="18" charset="0"/>
              </a:rPr>
              <a:t>précision des informations proposées </a:t>
            </a:r>
            <a:r>
              <a:rPr lang="fr-FR" sz="1400" dirty="0">
                <a:latin typeface="Times New Roman" panose="02020603050405020304" pitchFamily="18" charset="0"/>
                <a:ea typeface="Times New Roman" panose="02020603050405020304" pitchFamily="18" charset="0"/>
              </a:rPr>
              <a:t>et je suis impatiente de suivre les prochains modules ! </a:t>
            </a:r>
            <a:r>
              <a:rPr lang="fr-FR" sz="1400" b="1" dirty="0">
                <a:latin typeface="Times New Roman" panose="02020603050405020304" pitchFamily="18" charset="0"/>
                <a:ea typeface="Times New Roman" panose="02020603050405020304" pitchFamily="18" charset="0"/>
              </a:rPr>
              <a:t>Merci pour la culture et la réflexion palliative de qualité</a:t>
            </a:r>
            <a:r>
              <a:rPr lang="fr-FR" sz="1400" dirty="0">
                <a:latin typeface="Times New Roman" panose="02020603050405020304" pitchFamily="18" charset="0"/>
                <a:ea typeface="Times New Roman" panose="02020603050405020304" pitchFamily="18" charset="0"/>
              </a:rPr>
              <a:t>. Clémence </a:t>
            </a:r>
            <a:r>
              <a:rPr lang="fr-FR" sz="1400" b="1" dirty="0">
                <a:latin typeface="Times New Roman" panose="02020603050405020304" pitchFamily="18" charset="0"/>
                <a:ea typeface="Times New Roman" panose="02020603050405020304" pitchFamily="18" charset="0"/>
              </a:rPr>
              <a:t>Infirmière</a:t>
            </a:r>
            <a:r>
              <a:rPr lang="fr-FR" sz="1400" dirty="0">
                <a:latin typeface="Times New Roman" panose="02020603050405020304" pitchFamily="18" charset="0"/>
                <a:ea typeface="Times New Roman" panose="02020603050405020304" pitchFamily="18" charset="0"/>
              </a:rPr>
              <a:t>. </a:t>
            </a:r>
          </a:p>
          <a:p>
            <a:endParaRPr lang="fr-FR" sz="1400" dirty="0">
              <a:latin typeface="Times New Roman" panose="02020603050405020304" pitchFamily="18" charset="0"/>
              <a:ea typeface="Times New Roman" panose="02020603050405020304" pitchFamily="18" charset="0"/>
            </a:endParaRPr>
          </a:p>
          <a:p>
            <a:pPr>
              <a:lnSpc>
                <a:spcPct val="107000"/>
              </a:lnSpc>
              <a:spcAft>
                <a:spcPts val="800"/>
              </a:spcAft>
            </a:pPr>
            <a:r>
              <a:rPr lang="fr-FR" sz="1400" dirty="0">
                <a:latin typeface="Calibri" panose="020F0502020204030204" pitchFamily="34" charset="0"/>
                <a:ea typeface="Calibri" panose="020F0502020204030204" pitchFamily="34" charset="0"/>
                <a:cs typeface="Times New Roman" panose="02020603050405020304" pitchFamily="18" charset="0"/>
              </a:rPr>
              <a:t>Je remercie également l'équipe pédagogique car </a:t>
            </a:r>
            <a:r>
              <a:rPr lang="fr-FR" sz="1400" b="1" dirty="0">
                <a:latin typeface="Calibri" panose="020F0502020204030204" pitchFamily="34" charset="0"/>
                <a:ea typeface="Calibri" panose="020F0502020204030204" pitchFamily="34" charset="0"/>
                <a:cs typeface="Times New Roman" panose="02020603050405020304" pitchFamily="18" charset="0"/>
              </a:rPr>
              <a:t>les cours sont précis et bien expliqués</a:t>
            </a:r>
            <a:r>
              <a:rPr lang="fr-FR" sz="1400" dirty="0">
                <a:latin typeface="Calibri" panose="020F0502020204030204" pitchFamily="34" charset="0"/>
                <a:ea typeface="Calibri" panose="020F0502020204030204" pitchFamily="34" charset="0"/>
                <a:cs typeface="Times New Roman" panose="02020603050405020304" pitchFamily="18" charset="0"/>
              </a:rPr>
              <a:t>. Beaucoup de </a:t>
            </a:r>
            <a:r>
              <a:rPr lang="fr-FR" sz="1400" b="1" dirty="0">
                <a:latin typeface="Calibri" panose="020F0502020204030204" pitchFamily="34" charset="0"/>
                <a:ea typeface="Calibri" panose="020F0502020204030204" pitchFamily="34" charset="0"/>
                <a:cs typeface="Times New Roman" panose="02020603050405020304" pitchFamily="18" charset="0"/>
              </a:rPr>
              <a:t>réflexions sur les soins palliatifs et l'évolution des pratiques </a:t>
            </a:r>
            <a:r>
              <a:rPr lang="fr-FR" sz="1400" dirty="0">
                <a:latin typeface="Calibri" panose="020F0502020204030204" pitchFamily="34" charset="0"/>
                <a:ea typeface="Calibri" panose="020F0502020204030204" pitchFamily="34" charset="0"/>
                <a:cs typeface="Times New Roman" panose="02020603050405020304" pitchFamily="18" charset="0"/>
              </a:rPr>
              <a:t>me donne espoir, car voir souffrir des personnes tous les jours c'est difficile</a:t>
            </a:r>
            <a:r>
              <a:rPr lang="fr-FR" sz="1400" b="1" dirty="0">
                <a:latin typeface="Calibri" panose="020F0502020204030204" pitchFamily="34" charset="0"/>
                <a:ea typeface="Calibri" panose="020F0502020204030204" pitchFamily="34" charset="0"/>
                <a:cs typeface="Times New Roman" panose="02020603050405020304" pitchFamily="18" charset="0"/>
              </a:rPr>
              <a:t>, j'ai l'impression de ne pas faire mon travail correctement </a:t>
            </a:r>
            <a:r>
              <a:rPr lang="fr-FR" sz="1400" dirty="0">
                <a:latin typeface="Calibri" panose="020F0502020204030204" pitchFamily="34" charset="0"/>
                <a:ea typeface="Calibri" panose="020F0502020204030204" pitchFamily="34" charset="0"/>
                <a:cs typeface="Times New Roman" panose="02020603050405020304" pitchFamily="18" charset="0"/>
              </a:rPr>
              <a:t>et d'être impuissante quelques fois. Moi aussi j'ai hâte de poursuivre les autres modules. Stéphanie, </a:t>
            </a:r>
            <a:r>
              <a:rPr lang="fr-FR" sz="1400" b="1" dirty="0">
                <a:latin typeface="Calibri" panose="020F0502020204030204" pitchFamily="34" charset="0"/>
                <a:ea typeface="Calibri" panose="020F0502020204030204" pitchFamily="34" charset="0"/>
                <a:cs typeface="Times New Roman" panose="02020603050405020304" pitchFamily="18" charset="0"/>
              </a:rPr>
              <a:t>Infirmière en EHPAD</a:t>
            </a:r>
          </a:p>
        </p:txBody>
      </p:sp>
    </p:spTree>
    <p:extLst>
      <p:ext uri="{BB962C8B-B14F-4D97-AF65-F5344CB8AC3E}">
        <p14:creationId xmlns:p14="http://schemas.microsoft.com/office/powerpoint/2010/main" val="854946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883045FC-0099-4450-9B91-72A845149C96}"/>
              </a:ext>
            </a:extLst>
          </p:cNvPr>
          <p:cNvPicPr/>
          <p:nvPr/>
        </p:nvPicPr>
        <p:blipFill>
          <a:blip r:embed="rId2"/>
          <a:stretch>
            <a:fillRect/>
          </a:stretch>
        </p:blipFill>
        <p:spPr>
          <a:xfrm>
            <a:off x="1115616" y="1772816"/>
            <a:ext cx="6192728" cy="2656944"/>
          </a:xfrm>
          <a:prstGeom prst="rect">
            <a:avLst/>
          </a:prstGeom>
        </p:spPr>
      </p:pic>
      <p:sp>
        <p:nvSpPr>
          <p:cNvPr id="2" name="ZoneTexte 1">
            <a:extLst>
              <a:ext uri="{FF2B5EF4-FFF2-40B4-BE49-F238E27FC236}">
                <a16:creationId xmlns="" xmlns:a16="http://schemas.microsoft.com/office/drawing/2014/main" id="{7032B6A3-F26A-45F6-9080-E3BF13E05036}"/>
              </a:ext>
            </a:extLst>
          </p:cNvPr>
          <p:cNvSpPr txBox="1"/>
          <p:nvPr/>
        </p:nvSpPr>
        <p:spPr>
          <a:xfrm>
            <a:off x="1115616" y="980728"/>
            <a:ext cx="5400600" cy="369332"/>
          </a:xfrm>
          <a:prstGeom prst="rect">
            <a:avLst/>
          </a:prstGeom>
          <a:noFill/>
        </p:spPr>
        <p:txBody>
          <a:bodyPr wrap="square" rtlCol="0">
            <a:spAutoFit/>
          </a:bodyPr>
          <a:lstStyle/>
          <a:p>
            <a:r>
              <a:rPr lang="fr-FR" u="sng" dirty="0">
                <a:solidFill>
                  <a:schemeClr val="tx2">
                    <a:lumMod val="60000"/>
                    <a:lumOff val="40000"/>
                  </a:schemeClr>
                </a:solidFill>
              </a:rPr>
              <a:t>Témoignage de patients</a:t>
            </a:r>
          </a:p>
        </p:txBody>
      </p:sp>
    </p:spTree>
    <p:extLst>
      <p:ext uri="{BB962C8B-B14F-4D97-AF65-F5344CB8AC3E}">
        <p14:creationId xmlns:p14="http://schemas.microsoft.com/office/powerpoint/2010/main" val="25843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E5E8E854-77B9-4193-BC98-096071E2C7C0}"/>
              </a:ext>
            </a:extLst>
          </p:cNvPr>
          <p:cNvSpPr txBox="1"/>
          <p:nvPr/>
        </p:nvSpPr>
        <p:spPr>
          <a:xfrm>
            <a:off x="539552" y="476672"/>
            <a:ext cx="7776864" cy="2031325"/>
          </a:xfrm>
          <a:prstGeom prst="rect">
            <a:avLst/>
          </a:prstGeom>
          <a:noFill/>
        </p:spPr>
        <p:txBody>
          <a:bodyPr wrap="square" rtlCol="0">
            <a:spAutoFit/>
          </a:bodyPr>
          <a:lstStyle/>
          <a:p>
            <a:endParaRPr lang="fr-FR" dirty="0"/>
          </a:p>
          <a:p>
            <a:r>
              <a:rPr lang="fr-FR" dirty="0"/>
              <a:t>Merci beaucoup pour ce </a:t>
            </a:r>
            <a:r>
              <a:rPr lang="fr-FR" dirty="0" err="1"/>
              <a:t>Mooc</a:t>
            </a:r>
            <a:r>
              <a:rPr lang="fr-FR" dirty="0"/>
              <a:t>, j'ai pu approfondir mes connaissances et en apprendre d'autres. J'espère pouvoir les réinvestir en tant que professionnelle de santé. </a:t>
            </a:r>
          </a:p>
          <a:p>
            <a:endParaRPr lang="fr-FR" dirty="0"/>
          </a:p>
          <a:p>
            <a:r>
              <a:rPr lang="fr-FR" dirty="0"/>
              <a:t>j'ai accompagné un proche lors des soins palliatifs. J'aurai aimé savoir tout ça avant....</a:t>
            </a:r>
          </a:p>
        </p:txBody>
      </p:sp>
    </p:spTree>
    <p:extLst>
      <p:ext uri="{BB962C8B-B14F-4D97-AF65-F5344CB8AC3E}">
        <p14:creationId xmlns:p14="http://schemas.microsoft.com/office/powerpoint/2010/main" val="42400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922114"/>
          </a:xfrm>
          <a:effectLst>
            <a:outerShdw blurRad="40000" dist="20000" dir="5400000" rotWithShape="0">
              <a:srgbClr val="000000">
                <a:alpha val="38000"/>
              </a:srgbClr>
            </a:outerShdw>
            <a:softEdge rad="31750"/>
          </a:effectLst>
        </p:spPr>
        <p:style>
          <a:lnRef idx="1">
            <a:schemeClr val="accent6"/>
          </a:lnRef>
          <a:fillRef idx="2">
            <a:schemeClr val="accent6"/>
          </a:fillRef>
          <a:effectRef idx="1">
            <a:schemeClr val="accent6"/>
          </a:effectRef>
          <a:fontRef idx="minor">
            <a:schemeClr val="dk1"/>
          </a:fontRef>
        </p:style>
        <p:txBody>
          <a:bodyPr>
            <a:noAutofit/>
          </a:bodyPr>
          <a:lstStyle/>
          <a:p>
            <a:r>
              <a:rPr lang="fr-FR" sz="3800" dirty="0"/>
              <a:t>Pourquoi un MOOC sur les soins palliatifs ? </a:t>
            </a:r>
          </a:p>
        </p:txBody>
      </p:sp>
      <p:sp>
        <p:nvSpPr>
          <p:cNvPr id="13" name="Espace réservé du contenu 3"/>
          <p:cNvSpPr txBox="1">
            <a:spLocks noGrp="1"/>
          </p:cNvSpPr>
          <p:nvPr>
            <p:ph idx="1"/>
          </p:nvPr>
        </p:nvSpPr>
        <p:spPr>
          <a:xfrm>
            <a:off x="899592" y="1484784"/>
            <a:ext cx="7344816" cy="4893647"/>
          </a:xfrm>
          <a:prstGeom prst="rect">
            <a:avLst/>
          </a:prstGeom>
          <a:noFill/>
          <a:ln>
            <a:solidFill>
              <a:schemeClr val="bg1"/>
            </a:solidFill>
          </a:ln>
        </p:spPr>
        <p:txBody>
          <a:bodyPr wrap="square" rtlCol="0">
            <a:spAutoFit/>
          </a:bodyPr>
          <a:lstStyle/>
          <a:p>
            <a:pPr marL="0" indent="0">
              <a:buNone/>
            </a:pPr>
            <a:r>
              <a:rPr lang="fr-FR" sz="2000" b="1" dirty="0">
                <a:effectLst/>
              </a:rPr>
              <a:t>2/3</a:t>
            </a:r>
            <a:r>
              <a:rPr lang="fr-FR" sz="2000" dirty="0">
                <a:effectLst/>
              </a:rPr>
              <a:t> des professionnels ne sont toujours pas formés à la démarche palliative. </a:t>
            </a:r>
          </a:p>
          <a:p>
            <a:pPr>
              <a:buFont typeface="Wingdings" panose="05000000000000000000" pitchFamily="2" charset="2"/>
              <a:buChar char="Ø"/>
            </a:pPr>
            <a:endParaRPr lang="fr-FR" sz="2000" b="1" dirty="0"/>
          </a:p>
          <a:p>
            <a:pPr marL="0" indent="0">
              <a:buNone/>
            </a:pPr>
            <a:r>
              <a:rPr lang="fr-FR" sz="2000" b="1" dirty="0"/>
              <a:t/>
            </a:r>
            <a:br>
              <a:rPr lang="fr-FR" sz="2000" b="1" dirty="0"/>
            </a:br>
            <a:r>
              <a:rPr lang="fr-FR" sz="2000" b="1" dirty="0"/>
              <a:t>80%</a:t>
            </a:r>
            <a:r>
              <a:rPr lang="fr-FR" sz="2000" dirty="0"/>
              <a:t> des personnes ayant besoin de soins palliatifs n’y ont pas accès.</a:t>
            </a:r>
          </a:p>
          <a:p>
            <a:pPr>
              <a:buFont typeface="Wingdings" panose="05000000000000000000" pitchFamily="2" charset="2"/>
              <a:buChar char="Ø"/>
            </a:pPr>
            <a:endParaRPr lang="fr-FR" sz="2000" dirty="0"/>
          </a:p>
          <a:p>
            <a:pPr>
              <a:buFont typeface="Wingdings" panose="05000000000000000000" pitchFamily="2" charset="2"/>
              <a:buChar char="Ø"/>
            </a:pPr>
            <a:endParaRPr lang="fr-FR" sz="2000" dirty="0"/>
          </a:p>
          <a:p>
            <a:pPr marL="0" indent="0">
              <a:buNone/>
            </a:pPr>
            <a:r>
              <a:rPr lang="fr-FR" sz="2000" dirty="0"/>
              <a:t>Une grande </a:t>
            </a:r>
            <a:r>
              <a:rPr lang="fr-FR" sz="2000" b="1" dirty="0"/>
              <a:t>majorité</a:t>
            </a:r>
            <a:r>
              <a:rPr lang="fr-FR" sz="2000" dirty="0"/>
              <a:t> de personnes ne sait pas ce que sont les soins palliatifs et que des lois leur donnent le droit d’y avoir accès. </a:t>
            </a:r>
          </a:p>
          <a:p>
            <a:pPr>
              <a:buFont typeface="Wingdings" panose="05000000000000000000" pitchFamily="2" charset="2"/>
              <a:buChar char="Ø"/>
            </a:pPr>
            <a:endParaRPr lang="fr-FR" sz="2000" dirty="0"/>
          </a:p>
          <a:p>
            <a:pPr>
              <a:buFont typeface="Wingdings" panose="05000000000000000000" pitchFamily="2" charset="2"/>
              <a:buChar char="Ø"/>
            </a:pPr>
            <a:endParaRPr lang="fr-FR" sz="2000" dirty="0"/>
          </a:p>
          <a:p>
            <a:pPr marL="0" indent="0">
              <a:buNone/>
            </a:pPr>
            <a:r>
              <a:rPr lang="fr-FR" sz="2000" dirty="0"/>
              <a:t>Des personnes </a:t>
            </a:r>
            <a:r>
              <a:rPr lang="fr-FR" sz="2000" b="1" dirty="0"/>
              <a:t>souffrent physiquement et psychologiquement </a:t>
            </a:r>
            <a:r>
              <a:rPr lang="fr-FR" sz="2000" dirty="0"/>
              <a:t>alors qu’elles pourraient bénéficier d’un </a:t>
            </a:r>
            <a:r>
              <a:rPr lang="fr-FR" sz="2000" b="1" dirty="0"/>
              <a:t>accompagnement médical et humain adapté</a:t>
            </a:r>
            <a:r>
              <a:rPr lang="fr-FR" sz="2000" dirty="0"/>
              <a:t>. </a:t>
            </a:r>
          </a:p>
        </p:txBody>
      </p:sp>
      <p:sp>
        <p:nvSpPr>
          <p:cNvPr id="14" name="Plus 13"/>
          <p:cNvSpPr/>
          <p:nvPr/>
        </p:nvSpPr>
        <p:spPr>
          <a:xfrm>
            <a:off x="4113486" y="1988840"/>
            <a:ext cx="720080" cy="720080"/>
          </a:xfrm>
          <a:prstGeom prst="mathPl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5" name="Plus 14"/>
          <p:cNvSpPr/>
          <p:nvPr/>
        </p:nvSpPr>
        <p:spPr>
          <a:xfrm>
            <a:off x="4113486" y="3212976"/>
            <a:ext cx="720080" cy="720080"/>
          </a:xfrm>
          <a:prstGeom prst="mathPl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6" name="Égal 15"/>
          <p:cNvSpPr/>
          <p:nvPr/>
        </p:nvSpPr>
        <p:spPr>
          <a:xfrm>
            <a:off x="4073255" y="4735977"/>
            <a:ext cx="936104" cy="576064"/>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67939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a:effectLst>
            <a:outerShdw blurRad="40000" dist="20000" dir="5400000" rotWithShape="0">
              <a:srgbClr val="000000">
                <a:alpha val="38000"/>
              </a:srgbClr>
            </a:outerShdw>
            <a:softEdge rad="31750"/>
          </a:effectLst>
        </p:spPr>
        <p:style>
          <a:lnRef idx="1">
            <a:schemeClr val="accent6"/>
          </a:lnRef>
          <a:fillRef idx="2">
            <a:schemeClr val="accent6"/>
          </a:fillRef>
          <a:effectRef idx="1">
            <a:schemeClr val="accent6"/>
          </a:effectRef>
          <a:fontRef idx="minor">
            <a:schemeClr val="dk1"/>
          </a:fontRef>
        </p:style>
        <p:txBody>
          <a:bodyPr>
            <a:normAutofit/>
          </a:bodyPr>
          <a:lstStyle/>
          <a:p>
            <a:r>
              <a:rPr lang="fr-FR" sz="4000" dirty="0"/>
              <a:t>Différentes cibles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061" y="5301208"/>
            <a:ext cx="1380965" cy="97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85" y="1675960"/>
            <a:ext cx="1368152" cy="96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693362" y="1628800"/>
            <a:ext cx="6054700" cy="1015663"/>
          </a:xfrm>
          <a:prstGeom prst="rect">
            <a:avLst/>
          </a:prstGeom>
          <a:noFill/>
        </p:spPr>
        <p:txBody>
          <a:bodyPr wrap="square" rtlCol="0">
            <a:spAutoFit/>
          </a:bodyPr>
          <a:lstStyle/>
          <a:p>
            <a:r>
              <a:rPr lang="fr-FR" sz="2000" b="1" u="sng" dirty="0"/>
              <a:t>Grand public </a:t>
            </a:r>
            <a:r>
              <a:rPr lang="fr-FR" sz="2000" dirty="0"/>
              <a:t>: Permettre au public d’acquérir des connaissances, des repères et des outils pour faire face à leur situation.</a:t>
            </a:r>
            <a:r>
              <a:rPr lang="fr-FR" dirty="0"/>
              <a:t> </a:t>
            </a:r>
          </a:p>
        </p:txBody>
      </p:sp>
      <p:sp>
        <p:nvSpPr>
          <p:cNvPr id="7" name="ZoneTexte 6"/>
          <p:cNvSpPr txBox="1"/>
          <p:nvPr/>
        </p:nvSpPr>
        <p:spPr>
          <a:xfrm>
            <a:off x="1665094" y="3138852"/>
            <a:ext cx="6082968" cy="1323439"/>
          </a:xfrm>
          <a:prstGeom prst="rect">
            <a:avLst/>
          </a:prstGeom>
          <a:noFill/>
        </p:spPr>
        <p:txBody>
          <a:bodyPr wrap="square" rtlCol="0">
            <a:spAutoFit/>
          </a:bodyPr>
          <a:lstStyle/>
          <a:p>
            <a:r>
              <a:rPr lang="fr-FR" sz="2000" b="1" u="sng" dirty="0">
                <a:latin typeface="+mj-lt"/>
              </a:rPr>
              <a:t>Bénévoles et aidants </a:t>
            </a:r>
            <a:r>
              <a:rPr lang="fr-FR" sz="2000" dirty="0">
                <a:latin typeface="+mj-lt"/>
              </a:rPr>
              <a:t>: Permettre aux bénévoles en soins palliatifs ainsi qu’aux aidants familiaux d’acquérir des connaissances de base sur lesquelles se reposer dans leur pratique d’accompagnement.</a:t>
            </a:r>
            <a:endParaRPr lang="fr-FR" dirty="0"/>
          </a:p>
        </p:txBody>
      </p:sp>
      <p:sp>
        <p:nvSpPr>
          <p:cNvPr id="8" name="ZoneTexte 7"/>
          <p:cNvSpPr txBox="1"/>
          <p:nvPr/>
        </p:nvSpPr>
        <p:spPr>
          <a:xfrm>
            <a:off x="1693362" y="5085184"/>
            <a:ext cx="6054700" cy="1323439"/>
          </a:xfrm>
          <a:prstGeom prst="rect">
            <a:avLst/>
          </a:prstGeom>
          <a:noFill/>
        </p:spPr>
        <p:txBody>
          <a:bodyPr wrap="square" rtlCol="0">
            <a:spAutoFit/>
          </a:bodyPr>
          <a:lstStyle/>
          <a:p>
            <a:r>
              <a:rPr lang="fr-FR" sz="2000" b="1" u="sng" dirty="0"/>
              <a:t>Professionnels de soin et de l’écoute </a:t>
            </a:r>
            <a:r>
              <a:rPr lang="fr-FR" sz="2000" dirty="0"/>
              <a:t>: Permettre aux professionnels de soin et de l’écoute d’acquérir et de renforcer leurs connaissances sur les soins palliatifs en lien direct ou indirect avec leurs pratiques. </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653" y="3292684"/>
            <a:ext cx="1015777" cy="101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01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a:normAutofit/>
          </a:bodyPr>
          <a:lstStyle/>
          <a:p>
            <a:r>
              <a:rPr lang="fr-FR" sz="4000" dirty="0"/>
              <a:t>Programme du MOOC (1/10)</a:t>
            </a:r>
          </a:p>
        </p:txBody>
      </p:sp>
      <p:sp>
        <p:nvSpPr>
          <p:cNvPr id="3" name="Espace réservé du contenu 2"/>
          <p:cNvSpPr>
            <a:spLocks noGrp="1"/>
          </p:cNvSpPr>
          <p:nvPr>
            <p:ph idx="1"/>
          </p:nvPr>
        </p:nvSpPr>
        <p:spPr>
          <a:xfrm>
            <a:off x="467544" y="1772816"/>
            <a:ext cx="8229600" cy="4525963"/>
          </a:xfrm>
        </p:spPr>
        <p:txBody>
          <a:bodyPr>
            <a:normAutofit/>
          </a:bodyPr>
          <a:lstStyle/>
          <a:p>
            <a:pPr>
              <a:buFont typeface="Wingdings" panose="05000000000000000000" pitchFamily="2" charset="2"/>
              <a:buChar char="Ø"/>
            </a:pPr>
            <a:r>
              <a:rPr lang="fr-FR" sz="2400" dirty="0"/>
              <a:t>Le programme pédagogique, basé sur des vidéos, sera animé par plus de quarante intervenants, tous reconnus dans leur spécialité. </a:t>
            </a:r>
          </a:p>
          <a:p>
            <a:pPr marL="0" indent="0">
              <a:buNone/>
            </a:pPr>
            <a:endParaRPr lang="fr-FR" sz="2400" dirty="0"/>
          </a:p>
          <a:p>
            <a:pPr>
              <a:buFont typeface="Wingdings" panose="05000000000000000000" pitchFamily="2" charset="2"/>
              <a:buChar char="Ø"/>
            </a:pPr>
            <a:r>
              <a:rPr lang="fr-FR" sz="2400" dirty="0"/>
              <a:t>La formation débutera le 15 octobre 2019 et sera accessible pendant </a:t>
            </a:r>
            <a:r>
              <a:rPr lang="fr-FR" sz="2400" dirty="0" smtClean="0"/>
              <a:t>deux années consécutives avec des sessions </a:t>
            </a:r>
            <a:r>
              <a:rPr lang="fr-FR" sz="2400" dirty="0"/>
              <a:t>de 10 à 15 minutes </a:t>
            </a:r>
            <a:r>
              <a:rPr lang="fr-FR" sz="2400" dirty="0" smtClean="0"/>
              <a:t>pouvant être suivies à son rythme.</a:t>
            </a:r>
            <a:endParaRPr lang="fr-FR" sz="2400" dirty="0"/>
          </a:p>
          <a:p>
            <a:pPr marL="0" indent="0">
              <a:buNone/>
            </a:pPr>
            <a:endParaRPr lang="fr-FR" sz="2400" dirty="0"/>
          </a:p>
          <a:p>
            <a:pPr>
              <a:buFont typeface="Wingdings" panose="05000000000000000000" pitchFamily="2" charset="2"/>
              <a:buChar char="Ø"/>
            </a:pPr>
            <a:r>
              <a:rPr lang="fr-FR" sz="2400" dirty="0"/>
              <a:t>Les connaissances acquises seront testées par des quiz et si souhaité feront l’objet d’une attestation finale de suivi </a:t>
            </a:r>
            <a:r>
              <a:rPr lang="fr-FR" sz="2400" dirty="0" smtClean="0"/>
              <a:t>lorsque le taux de réussite à ces quiz sera supérieur à 70 %</a:t>
            </a:r>
            <a:endParaRPr lang="fr-FR" sz="2400" dirty="0"/>
          </a:p>
          <a:p>
            <a:endParaRPr lang="fr-FR" dirty="0"/>
          </a:p>
        </p:txBody>
      </p:sp>
    </p:spTree>
    <p:extLst>
      <p:ext uri="{BB962C8B-B14F-4D97-AF65-F5344CB8AC3E}">
        <p14:creationId xmlns:p14="http://schemas.microsoft.com/office/powerpoint/2010/main" val="1509490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955536239"/>
              </p:ext>
            </p:extLst>
          </p:nvPr>
        </p:nvGraphicFramePr>
        <p:xfrm>
          <a:off x="107504" y="980728"/>
          <a:ext cx="889248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1"/>
          <p:cNvSpPr>
            <a:spLocks noGrp="1"/>
          </p:cNvSpPr>
          <p:nvPr>
            <p:ph type="title"/>
          </p:nvPr>
        </p:nvSpPr>
        <p:spPr>
          <a:xfrm>
            <a:off x="395536" y="116632"/>
            <a:ext cx="8229600" cy="720080"/>
          </a:xfr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a:normAutofit fontScale="90000"/>
          </a:bodyPr>
          <a:lstStyle/>
          <a:p>
            <a:r>
              <a:rPr lang="fr-FR" dirty="0"/>
              <a:t>Programme du MOOC (2/10)</a:t>
            </a:r>
          </a:p>
        </p:txBody>
      </p:sp>
    </p:spTree>
    <p:extLst>
      <p:ext uri="{BB962C8B-B14F-4D97-AF65-F5344CB8AC3E}">
        <p14:creationId xmlns:p14="http://schemas.microsoft.com/office/powerpoint/2010/main" val="72393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868333101"/>
              </p:ext>
            </p:extLst>
          </p:nvPr>
        </p:nvGraphicFramePr>
        <p:xfrm>
          <a:off x="507061" y="1772816"/>
          <a:ext cx="8136904" cy="3739872"/>
        </p:xfrm>
        <a:graphic>
          <a:graphicData uri="http://schemas.openxmlformats.org/drawingml/2006/table">
            <a:tbl>
              <a:tblPr firstRow="1" bandRow="1">
                <a:tableStyleId>{5C22544A-7EE6-4342-B048-85BDC9FD1C3A}</a:tableStyleId>
              </a:tblPr>
              <a:tblGrid>
                <a:gridCol w="881471">
                  <a:extLst>
                    <a:ext uri="{9D8B030D-6E8A-4147-A177-3AD203B41FA5}">
                      <a16:colId xmlns="" xmlns:a16="http://schemas.microsoft.com/office/drawing/2014/main" val="20000"/>
                    </a:ext>
                  </a:extLst>
                </a:gridCol>
                <a:gridCol w="4735153">
                  <a:extLst>
                    <a:ext uri="{9D8B030D-6E8A-4147-A177-3AD203B41FA5}">
                      <a16:colId xmlns="" xmlns:a16="http://schemas.microsoft.com/office/drawing/2014/main" val="20001"/>
                    </a:ext>
                  </a:extLst>
                </a:gridCol>
                <a:gridCol w="2520280">
                  <a:extLst>
                    <a:ext uri="{9D8B030D-6E8A-4147-A177-3AD203B41FA5}">
                      <a16:colId xmlns="" xmlns:a16="http://schemas.microsoft.com/office/drawing/2014/main" val="20002"/>
                    </a:ext>
                  </a:extLst>
                </a:gridCol>
              </a:tblGrid>
              <a:tr h="432048">
                <a:tc gridSpan="3">
                  <a:txBody>
                    <a:bodyPr/>
                    <a:lstStyle/>
                    <a:p>
                      <a:pPr algn="ctr"/>
                      <a:r>
                        <a:rPr lang="fr-FR" sz="1800" dirty="0"/>
                        <a:t>1 – Les fondamentaux</a:t>
                      </a:r>
                      <a:r>
                        <a:rPr lang="fr-FR" sz="1800" baseline="0" dirty="0"/>
                        <a:t> </a:t>
                      </a:r>
                      <a:endParaRPr lang="fr-FR" sz="1800" dirty="0"/>
                    </a:p>
                  </a:txBody>
                  <a:tcPr/>
                </a:tc>
                <a:tc hMerge="1">
                  <a:txBody>
                    <a:bodyPr/>
                    <a:lstStyle/>
                    <a:p>
                      <a:endParaRPr lang="fr-FR" dirty="0"/>
                    </a:p>
                  </a:txBody>
                  <a:tcPr/>
                </a:tc>
                <a:tc hMerge="1">
                  <a:txBody>
                    <a:bodyPr/>
                    <a:lstStyle/>
                    <a:p>
                      <a:endParaRPr lang="fr-FR" dirty="0"/>
                    </a:p>
                  </a:txBody>
                  <a:tcPr/>
                </a:tc>
                <a:extLst>
                  <a:ext uri="{0D108BD9-81ED-4DB2-BD59-A6C34878D82A}">
                    <a16:rowId xmlns="" xmlns:a16="http://schemas.microsoft.com/office/drawing/2014/main" val="10000"/>
                  </a:ext>
                </a:extLst>
              </a:tr>
              <a:tr h="4446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1.1 </a:t>
                      </a:r>
                      <a:endParaRPr lang="fr-FR" dirty="0"/>
                    </a:p>
                  </a:txBody>
                  <a:tcPr/>
                </a:tc>
                <a:tc>
                  <a:txBody>
                    <a:bodyPr/>
                    <a:lstStyle/>
                    <a:p>
                      <a:r>
                        <a:rPr lang="fr-FR" sz="1800" dirty="0"/>
                        <a:t>Historique – Ici et ailleurs </a:t>
                      </a:r>
                      <a:endParaRPr lang="fr-FR" dirty="0"/>
                    </a:p>
                  </a:txBody>
                  <a:tcPr/>
                </a:tc>
                <a:tc>
                  <a:txBody>
                    <a:bodyPr/>
                    <a:lstStyle/>
                    <a:p>
                      <a:r>
                        <a:rPr lang="fr-FR" sz="1800" dirty="0"/>
                        <a:t>Dr Michèle </a:t>
                      </a:r>
                      <a:r>
                        <a:rPr lang="fr-FR" sz="1800" dirty="0" err="1"/>
                        <a:t>Salamagne</a:t>
                      </a:r>
                      <a:endParaRPr lang="fr-FR" dirty="0"/>
                    </a:p>
                  </a:txBody>
                  <a:tcPr/>
                </a:tc>
                <a:extLst>
                  <a:ext uri="{0D108BD9-81ED-4DB2-BD59-A6C34878D82A}">
                    <a16:rowId xmlns="" xmlns:a16="http://schemas.microsoft.com/office/drawing/2014/main" val="10001"/>
                  </a:ext>
                </a:extLst>
              </a:tr>
              <a:tr h="444624">
                <a:tc>
                  <a:txBody>
                    <a:bodyPr/>
                    <a:lstStyle/>
                    <a:p>
                      <a:r>
                        <a:rPr lang="fr-FR" dirty="0"/>
                        <a:t>1.2</a:t>
                      </a:r>
                    </a:p>
                  </a:txBody>
                  <a:tcPr/>
                </a:tc>
                <a:tc>
                  <a:txBody>
                    <a:bodyPr/>
                    <a:lstStyle/>
                    <a:p>
                      <a:r>
                        <a:rPr lang="fr-FR" sz="1800" dirty="0"/>
                        <a:t>Dynamique des lois en France </a:t>
                      </a:r>
                      <a:endParaRPr lang="fr-FR" dirty="0"/>
                    </a:p>
                  </a:txBody>
                  <a:tcPr/>
                </a:tc>
                <a:tc>
                  <a:txBody>
                    <a:bodyPr/>
                    <a:lstStyle/>
                    <a:p>
                      <a:r>
                        <a:rPr lang="fr-FR" sz="1800" dirty="0"/>
                        <a:t>Dr Bernard Devalois</a:t>
                      </a:r>
                      <a:endParaRPr lang="fr-FR" dirty="0"/>
                    </a:p>
                  </a:txBody>
                  <a:tcPr/>
                </a:tc>
                <a:extLst>
                  <a:ext uri="{0D108BD9-81ED-4DB2-BD59-A6C34878D82A}">
                    <a16:rowId xmlns="" xmlns:a16="http://schemas.microsoft.com/office/drawing/2014/main" val="10002"/>
                  </a:ext>
                </a:extLst>
              </a:tr>
              <a:tr h="444624">
                <a:tc>
                  <a:txBody>
                    <a:bodyPr/>
                    <a:lstStyle/>
                    <a:p>
                      <a:r>
                        <a:rPr lang="fr-FR" dirty="0"/>
                        <a:t>1.3</a:t>
                      </a:r>
                    </a:p>
                  </a:txBody>
                  <a:tcPr/>
                </a:tc>
                <a:tc>
                  <a:txBody>
                    <a:bodyPr/>
                    <a:lstStyle/>
                    <a:p>
                      <a:r>
                        <a:rPr lang="fr-FR" sz="1800" dirty="0"/>
                        <a:t>La loi de 2016 </a:t>
                      </a:r>
                      <a:endParaRPr lang="fr-FR" dirty="0"/>
                    </a:p>
                  </a:txBody>
                  <a:tcPr/>
                </a:tc>
                <a:tc>
                  <a:txBody>
                    <a:bodyPr/>
                    <a:lstStyle/>
                    <a:p>
                      <a:r>
                        <a:rPr lang="fr-FR" sz="1800" dirty="0"/>
                        <a:t>Dr Jean Leonetti</a:t>
                      </a:r>
                      <a:endParaRPr lang="fr-FR" dirty="0"/>
                    </a:p>
                  </a:txBody>
                  <a:tcPr/>
                </a:tc>
                <a:extLst>
                  <a:ext uri="{0D108BD9-81ED-4DB2-BD59-A6C34878D82A}">
                    <a16:rowId xmlns="" xmlns:a16="http://schemas.microsoft.com/office/drawing/2014/main" val="10003"/>
                  </a:ext>
                </a:extLst>
              </a:tr>
              <a:tr h="444624">
                <a:tc>
                  <a:txBody>
                    <a:bodyPr/>
                    <a:lstStyle/>
                    <a:p>
                      <a:r>
                        <a:rPr lang="fr-FR" dirty="0"/>
                        <a:t>1.4-a</a:t>
                      </a:r>
                    </a:p>
                  </a:txBody>
                  <a:tcPr/>
                </a:tc>
                <a:tc>
                  <a:txBody>
                    <a:bodyPr/>
                    <a:lstStyle/>
                    <a:p>
                      <a:r>
                        <a:rPr lang="fr-FR" sz="1800" dirty="0"/>
                        <a:t>Enjeux sociétaux </a:t>
                      </a:r>
                      <a:endParaRPr lang="fr-FR" dirty="0"/>
                    </a:p>
                  </a:txBody>
                  <a:tcPr/>
                </a:tc>
                <a:tc>
                  <a:txBody>
                    <a:bodyPr/>
                    <a:lstStyle/>
                    <a:p>
                      <a:r>
                        <a:rPr lang="fr-FR" sz="1800" dirty="0"/>
                        <a:t>M. Pierre Moulin</a:t>
                      </a:r>
                      <a:endParaRPr lang="fr-FR" dirty="0"/>
                    </a:p>
                  </a:txBody>
                  <a:tcPr/>
                </a:tc>
                <a:extLst>
                  <a:ext uri="{0D108BD9-81ED-4DB2-BD59-A6C34878D82A}">
                    <a16:rowId xmlns="" xmlns:a16="http://schemas.microsoft.com/office/drawing/2014/main" val="10004"/>
                  </a:ext>
                </a:extLst>
              </a:tr>
              <a:tr h="444624">
                <a:tc>
                  <a:txBody>
                    <a:bodyPr/>
                    <a:lstStyle/>
                    <a:p>
                      <a:r>
                        <a:rPr lang="fr-FR" dirty="0"/>
                        <a:t>1.4-b</a:t>
                      </a:r>
                    </a:p>
                  </a:txBody>
                  <a:tcPr/>
                </a:tc>
                <a:tc>
                  <a:txBody>
                    <a:bodyPr/>
                    <a:lstStyle/>
                    <a:p>
                      <a:r>
                        <a:rPr lang="fr-FR" sz="1800" dirty="0"/>
                        <a:t>Enjeux philosophiques </a:t>
                      </a:r>
                      <a:endParaRPr lang="fr-FR" dirty="0"/>
                    </a:p>
                  </a:txBody>
                  <a:tcPr/>
                </a:tc>
                <a:tc>
                  <a:txBody>
                    <a:bodyPr/>
                    <a:lstStyle/>
                    <a:p>
                      <a:r>
                        <a:rPr lang="fr-FR" sz="1800" dirty="0"/>
                        <a:t>M.</a:t>
                      </a:r>
                      <a:r>
                        <a:rPr lang="fr-FR" sz="1800" baseline="0" dirty="0"/>
                        <a:t> </a:t>
                      </a:r>
                      <a:r>
                        <a:rPr lang="fr-FR" sz="1800" dirty="0"/>
                        <a:t>Damien Le Guay</a:t>
                      </a:r>
                      <a:endParaRPr lang="fr-FR" dirty="0"/>
                    </a:p>
                  </a:txBody>
                  <a:tcPr/>
                </a:tc>
                <a:extLst>
                  <a:ext uri="{0D108BD9-81ED-4DB2-BD59-A6C34878D82A}">
                    <a16:rowId xmlns="" xmlns:a16="http://schemas.microsoft.com/office/drawing/2014/main" val="10005"/>
                  </a:ext>
                </a:extLst>
              </a:tr>
              <a:tr h="444624">
                <a:tc>
                  <a:txBody>
                    <a:bodyPr/>
                    <a:lstStyle/>
                    <a:p>
                      <a:r>
                        <a:rPr lang="fr-FR" dirty="0"/>
                        <a:t>1.4-c</a:t>
                      </a:r>
                    </a:p>
                  </a:txBody>
                  <a:tcPr/>
                </a:tc>
                <a:tc>
                  <a:txBody>
                    <a:bodyPr/>
                    <a:lstStyle/>
                    <a:p>
                      <a:r>
                        <a:rPr lang="fr-FR" sz="1800" dirty="0"/>
                        <a:t>Enjeux économiques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Dr Bernard Devalois</a:t>
                      </a:r>
                      <a:endParaRPr lang="fr-FR" dirty="0"/>
                    </a:p>
                    <a:p>
                      <a:endParaRPr lang="fr-FR" dirty="0"/>
                    </a:p>
                  </a:txBody>
                  <a:tcPr/>
                </a:tc>
                <a:extLst>
                  <a:ext uri="{0D108BD9-81ED-4DB2-BD59-A6C34878D82A}">
                    <a16:rowId xmlns="" xmlns:a16="http://schemas.microsoft.com/office/drawing/2014/main" val="10006"/>
                  </a:ext>
                </a:extLst>
              </a:tr>
              <a:tr h="444624">
                <a:tc>
                  <a:txBody>
                    <a:bodyPr/>
                    <a:lstStyle/>
                    <a:p>
                      <a:r>
                        <a:rPr lang="fr-FR" dirty="0"/>
                        <a:t>1.5</a:t>
                      </a:r>
                    </a:p>
                  </a:txBody>
                  <a:tcPr/>
                </a:tc>
                <a:tc>
                  <a:txBody>
                    <a:bodyPr/>
                    <a:lstStyle/>
                    <a:p>
                      <a:r>
                        <a:rPr lang="fr-FR" sz="1800" dirty="0"/>
                        <a:t>Et l’avenir ? Prospective, innovations, valeurs </a:t>
                      </a:r>
                      <a:endParaRPr lang="fr-FR" dirty="0"/>
                    </a:p>
                  </a:txBody>
                  <a:tcPr/>
                </a:tc>
                <a:tc>
                  <a:txBody>
                    <a:bodyPr/>
                    <a:lstStyle/>
                    <a:p>
                      <a:r>
                        <a:rPr lang="fr-FR" sz="1800" dirty="0"/>
                        <a:t>Pr</a:t>
                      </a:r>
                      <a:r>
                        <a:rPr lang="fr-FR" sz="1800" baseline="0" dirty="0"/>
                        <a:t> </a:t>
                      </a:r>
                      <a:r>
                        <a:rPr lang="fr-FR" sz="1800" dirty="0"/>
                        <a:t>Régis Aubry</a:t>
                      </a:r>
                      <a:endParaRPr lang="fr-FR" dirty="0"/>
                    </a:p>
                  </a:txBody>
                  <a:tcPr/>
                </a:tc>
                <a:extLst>
                  <a:ext uri="{0D108BD9-81ED-4DB2-BD59-A6C34878D82A}">
                    <a16:rowId xmlns="" xmlns:a16="http://schemas.microsoft.com/office/drawing/2014/main" val="10007"/>
                  </a:ext>
                </a:extLst>
              </a:tr>
            </a:tbl>
          </a:graphicData>
        </a:graphic>
      </p:graphicFrame>
      <p:sp>
        <p:nvSpPr>
          <p:cNvPr id="6" name="Titre 1"/>
          <p:cNvSpPr txBox="1">
            <a:spLocks/>
          </p:cNvSpPr>
          <p:nvPr/>
        </p:nvSpPr>
        <p:spPr>
          <a:xfrm>
            <a:off x="395536" y="332656"/>
            <a:ext cx="8229600" cy="792088"/>
          </a:xfrm>
          <a:prstGeom prst="rect">
            <a:avLst/>
          </a:prstGeo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a:t>Programme du MOOC (3/10)</a:t>
            </a:r>
          </a:p>
        </p:txBody>
      </p:sp>
    </p:spTree>
    <p:extLst>
      <p:ext uri="{BB962C8B-B14F-4D97-AF65-F5344CB8AC3E}">
        <p14:creationId xmlns:p14="http://schemas.microsoft.com/office/powerpoint/2010/main" val="403245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390169881"/>
              </p:ext>
            </p:extLst>
          </p:nvPr>
        </p:nvGraphicFramePr>
        <p:xfrm>
          <a:off x="216574" y="2060848"/>
          <a:ext cx="8640960" cy="3963248"/>
        </p:xfrm>
        <a:graphic>
          <a:graphicData uri="http://schemas.openxmlformats.org/drawingml/2006/table">
            <a:tbl>
              <a:tblPr firstRow="1" bandRow="1">
                <a:tableStyleId>{5C22544A-7EE6-4342-B048-85BDC9FD1C3A}</a:tableStyleId>
              </a:tblPr>
              <a:tblGrid>
                <a:gridCol w="864096">
                  <a:extLst>
                    <a:ext uri="{9D8B030D-6E8A-4147-A177-3AD203B41FA5}">
                      <a16:colId xmlns="" xmlns:a16="http://schemas.microsoft.com/office/drawing/2014/main" val="20000"/>
                    </a:ext>
                  </a:extLst>
                </a:gridCol>
                <a:gridCol w="2952328">
                  <a:extLst>
                    <a:ext uri="{9D8B030D-6E8A-4147-A177-3AD203B41FA5}">
                      <a16:colId xmlns="" xmlns:a16="http://schemas.microsoft.com/office/drawing/2014/main" val="20001"/>
                    </a:ext>
                  </a:extLst>
                </a:gridCol>
                <a:gridCol w="4824536">
                  <a:extLst>
                    <a:ext uri="{9D8B030D-6E8A-4147-A177-3AD203B41FA5}">
                      <a16:colId xmlns="" xmlns:a16="http://schemas.microsoft.com/office/drawing/2014/main" val="20002"/>
                    </a:ext>
                  </a:extLst>
                </a:gridCol>
              </a:tblGrid>
              <a:tr h="432048">
                <a:tc gridSpan="3">
                  <a:txBody>
                    <a:bodyPr/>
                    <a:lstStyle/>
                    <a:p>
                      <a:pPr algn="ctr"/>
                      <a:r>
                        <a:rPr lang="fr-FR" dirty="0"/>
                        <a:t>2 - Les soins palliatifs, c’est où?</a:t>
                      </a:r>
                    </a:p>
                  </a:txBody>
                  <a:tcPr/>
                </a:tc>
                <a:tc hMerge="1">
                  <a:txBody>
                    <a:bodyPr/>
                    <a:lstStyle/>
                    <a:p>
                      <a:endParaRPr lang="fr-FR" dirty="0"/>
                    </a:p>
                  </a:txBody>
                  <a:tcPr/>
                </a:tc>
                <a:tc hMerge="1">
                  <a:txBody>
                    <a:bodyPr/>
                    <a:lstStyle/>
                    <a:p>
                      <a:endParaRPr lang="fr-FR" dirty="0"/>
                    </a:p>
                  </a:txBody>
                  <a:tcPr/>
                </a:tc>
                <a:extLst>
                  <a:ext uri="{0D108BD9-81ED-4DB2-BD59-A6C34878D82A}">
                    <a16:rowId xmlns="" xmlns:a16="http://schemas.microsoft.com/office/drawing/2014/main" val="10000"/>
                  </a:ext>
                </a:extLst>
              </a:tr>
              <a:tr h="370840">
                <a:tc>
                  <a:txBody>
                    <a:bodyPr/>
                    <a:lstStyle/>
                    <a:p>
                      <a:r>
                        <a:rPr lang="fr-FR" dirty="0"/>
                        <a:t>2.1</a:t>
                      </a:r>
                    </a:p>
                  </a:txBody>
                  <a:tcPr/>
                </a:tc>
                <a:tc>
                  <a:txBody>
                    <a:bodyPr/>
                    <a:lstStyle/>
                    <a:p>
                      <a:r>
                        <a:rPr lang="fr-FR" sz="1800" dirty="0"/>
                        <a:t>Parcours du patient </a:t>
                      </a:r>
                      <a:endParaRPr lang="fr-FR" dirty="0"/>
                    </a:p>
                  </a:txBody>
                  <a:tcPr/>
                </a:tc>
                <a:tc>
                  <a:txBody>
                    <a:bodyPr/>
                    <a:lstStyle/>
                    <a:p>
                      <a:r>
                        <a:rPr lang="fr-FR" sz="1800" dirty="0"/>
                        <a:t>Dr Bernard Devalois</a:t>
                      </a:r>
                      <a:endParaRPr lang="fr-FR" dirty="0"/>
                    </a:p>
                  </a:txBody>
                  <a:tcPr/>
                </a:tc>
                <a:extLst>
                  <a:ext uri="{0D108BD9-81ED-4DB2-BD59-A6C34878D82A}">
                    <a16:rowId xmlns="" xmlns:a16="http://schemas.microsoft.com/office/drawing/2014/main" val="10001"/>
                  </a:ext>
                </a:extLst>
              </a:tr>
              <a:tr h="370840">
                <a:tc>
                  <a:txBody>
                    <a:bodyPr/>
                    <a:lstStyle/>
                    <a:p>
                      <a:r>
                        <a:rPr lang="fr-FR" dirty="0"/>
                        <a:t>2.2</a:t>
                      </a:r>
                    </a:p>
                  </a:txBody>
                  <a:tcPr/>
                </a:tc>
                <a:tc>
                  <a:txBody>
                    <a:bodyPr/>
                    <a:lstStyle/>
                    <a:p>
                      <a:r>
                        <a:rPr lang="fr-FR" sz="1800" dirty="0"/>
                        <a:t>Domicile</a:t>
                      </a:r>
                      <a:endParaRPr lang="fr-FR" dirty="0"/>
                    </a:p>
                  </a:txBody>
                  <a:tcPr/>
                </a:tc>
                <a:tc>
                  <a:txBody>
                    <a:bodyPr/>
                    <a:lstStyle/>
                    <a:p>
                      <a:r>
                        <a:rPr lang="fr-FR" sz="1800" dirty="0"/>
                        <a:t>Dr Frédérique Noël</a:t>
                      </a:r>
                      <a:endParaRPr lang="fr-FR" dirty="0"/>
                    </a:p>
                  </a:txBody>
                  <a:tcPr/>
                </a:tc>
                <a:extLst>
                  <a:ext uri="{0D108BD9-81ED-4DB2-BD59-A6C34878D82A}">
                    <a16:rowId xmlns="" xmlns:a16="http://schemas.microsoft.com/office/drawing/2014/main" val="10002"/>
                  </a:ext>
                </a:extLst>
              </a:tr>
              <a:tr h="370840">
                <a:tc>
                  <a:txBody>
                    <a:bodyPr/>
                    <a:lstStyle/>
                    <a:p>
                      <a:r>
                        <a:rPr lang="fr-FR" dirty="0"/>
                        <a:t>2.3</a:t>
                      </a:r>
                    </a:p>
                  </a:txBody>
                  <a:tcPr/>
                </a:tc>
                <a:tc>
                  <a:txBody>
                    <a:bodyPr/>
                    <a:lstStyle/>
                    <a:p>
                      <a:r>
                        <a:rPr lang="fr-FR" sz="1800" dirty="0"/>
                        <a:t>EHPAD</a:t>
                      </a:r>
                      <a:endParaRPr lang="fr-FR" dirty="0"/>
                    </a:p>
                  </a:txBody>
                  <a:tcPr/>
                </a:tc>
                <a:tc>
                  <a:txBody>
                    <a:bodyPr/>
                    <a:lstStyle/>
                    <a:p>
                      <a:r>
                        <a:rPr lang="fr-FR" sz="1800" dirty="0"/>
                        <a:t>Mme Virginie Van Waes (IDEC) et Mme Marie Rolland (Psychologue )</a:t>
                      </a:r>
                      <a:endParaRPr lang="fr-FR" dirty="0"/>
                    </a:p>
                  </a:txBody>
                  <a:tcPr/>
                </a:tc>
                <a:extLst>
                  <a:ext uri="{0D108BD9-81ED-4DB2-BD59-A6C34878D82A}">
                    <a16:rowId xmlns="" xmlns:a16="http://schemas.microsoft.com/office/drawing/2014/main" val="10003"/>
                  </a:ext>
                </a:extLst>
              </a:tr>
              <a:tr h="370840">
                <a:tc>
                  <a:txBody>
                    <a:bodyPr/>
                    <a:lstStyle/>
                    <a:p>
                      <a:r>
                        <a:rPr lang="fr-FR" dirty="0"/>
                        <a:t>2.4-a</a:t>
                      </a:r>
                    </a:p>
                  </a:txBody>
                  <a:tcPr/>
                </a:tc>
                <a:tc>
                  <a:txBody>
                    <a:bodyPr/>
                    <a:lstStyle/>
                    <a:p>
                      <a:r>
                        <a:rPr lang="fr-FR" sz="1800" dirty="0"/>
                        <a:t>hôpital LISP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Dr Christian Guy-</a:t>
                      </a:r>
                      <a:r>
                        <a:rPr lang="fr-FR" sz="1800" dirty="0" err="1"/>
                        <a:t>Coichard</a:t>
                      </a:r>
                      <a:r>
                        <a:rPr lang="fr-FR" sz="1800" dirty="0"/>
                        <a:t> </a:t>
                      </a:r>
                    </a:p>
                  </a:txBody>
                  <a:tcPr/>
                </a:tc>
                <a:extLst>
                  <a:ext uri="{0D108BD9-81ED-4DB2-BD59-A6C34878D82A}">
                    <a16:rowId xmlns="" xmlns:a16="http://schemas.microsoft.com/office/drawing/2014/main" val="10004"/>
                  </a:ext>
                </a:extLst>
              </a:tr>
              <a:tr h="370840">
                <a:tc>
                  <a:txBody>
                    <a:bodyPr/>
                    <a:lstStyle/>
                    <a:p>
                      <a:r>
                        <a:rPr lang="fr-FR" dirty="0"/>
                        <a:t>2.4-b</a:t>
                      </a:r>
                    </a:p>
                  </a:txBody>
                  <a:tcPr/>
                </a:tc>
                <a:tc>
                  <a:txBody>
                    <a:bodyPr/>
                    <a:lstStyle/>
                    <a:p>
                      <a:r>
                        <a:rPr lang="fr-FR" sz="1800" dirty="0"/>
                        <a:t>hôpital EMSP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Dr Pascale Vinant</a:t>
                      </a:r>
                    </a:p>
                  </a:txBody>
                  <a:tcPr/>
                </a:tc>
                <a:extLst>
                  <a:ext uri="{0D108BD9-81ED-4DB2-BD59-A6C34878D82A}">
                    <a16:rowId xmlns="" xmlns:a16="http://schemas.microsoft.com/office/drawing/2014/main" val="10005"/>
                  </a:ext>
                </a:extLst>
              </a:tr>
              <a:tr h="396840">
                <a:tc>
                  <a:txBody>
                    <a:bodyPr/>
                    <a:lstStyle/>
                    <a:p>
                      <a:r>
                        <a:rPr lang="fr-FR" dirty="0"/>
                        <a:t>2.4-c</a:t>
                      </a:r>
                    </a:p>
                  </a:txBody>
                  <a:tcPr/>
                </a:tc>
                <a:tc>
                  <a:txBody>
                    <a:bodyPr/>
                    <a:lstStyle/>
                    <a:p>
                      <a:r>
                        <a:rPr lang="fr-FR" sz="1800" dirty="0"/>
                        <a:t>hôpital USP </a:t>
                      </a:r>
                      <a:endParaRPr lang="fr-FR" dirty="0"/>
                    </a:p>
                  </a:txBody>
                  <a:tcPr/>
                </a:tc>
                <a:tc>
                  <a:txBody>
                    <a:bodyPr/>
                    <a:lstStyle/>
                    <a:p>
                      <a:r>
                        <a:rPr lang="fr-FR" sz="1800" dirty="0"/>
                        <a:t>Dr Jean-Marie </a:t>
                      </a:r>
                      <a:r>
                        <a:rPr lang="fr-FR" sz="1800" dirty="0" err="1"/>
                        <a:t>Gomas</a:t>
                      </a:r>
                      <a:endParaRPr lang="fr-FR" dirty="0"/>
                    </a:p>
                  </a:txBody>
                  <a:tcPr/>
                </a:tc>
                <a:extLst>
                  <a:ext uri="{0D108BD9-81ED-4DB2-BD59-A6C34878D82A}">
                    <a16:rowId xmlns="" xmlns:a16="http://schemas.microsoft.com/office/drawing/2014/main" val="10006"/>
                  </a:ext>
                </a:extLst>
              </a:tr>
              <a:tr h="370840">
                <a:tc>
                  <a:txBody>
                    <a:bodyPr/>
                    <a:lstStyle/>
                    <a:p>
                      <a:r>
                        <a:rPr lang="fr-FR"/>
                        <a:t>2.5</a:t>
                      </a:r>
                      <a:endParaRPr lang="fr-FR" dirty="0"/>
                    </a:p>
                  </a:txBody>
                  <a:tcPr/>
                </a:tc>
                <a:tc>
                  <a:txBody>
                    <a:bodyPr/>
                    <a:lstStyle/>
                    <a:p>
                      <a:r>
                        <a:rPr lang="fr-FR" sz="1800" dirty="0"/>
                        <a:t>Lieux insolites, Prison</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Mme Isabelle </a:t>
                      </a:r>
                      <a:r>
                        <a:rPr lang="fr-FR" sz="1800" dirty="0" err="1"/>
                        <a:t>Vauterin</a:t>
                      </a:r>
                      <a:r>
                        <a:rPr lang="fr-FR" sz="1800" dirty="0"/>
                        <a:t> (petits frères des Pauvres)</a:t>
                      </a:r>
                    </a:p>
                  </a:txBody>
                  <a:tcPr/>
                </a:tc>
                <a:extLst>
                  <a:ext uri="{0D108BD9-81ED-4DB2-BD59-A6C34878D82A}">
                    <a16:rowId xmlns="" xmlns:a16="http://schemas.microsoft.com/office/drawing/2014/main" val="10007"/>
                  </a:ext>
                </a:extLst>
              </a:tr>
              <a:tr h="370840">
                <a:tc>
                  <a:txBody>
                    <a:bodyPr/>
                    <a:lstStyle/>
                    <a:p>
                      <a:r>
                        <a:rPr lang="fr-FR" dirty="0"/>
                        <a:t>2.5</a:t>
                      </a:r>
                    </a:p>
                  </a:txBody>
                  <a:tcPr/>
                </a:tc>
                <a:tc>
                  <a:txBody>
                    <a:bodyPr/>
                    <a:lstStyle/>
                    <a:p>
                      <a:r>
                        <a:rPr lang="fr-FR" dirty="0"/>
                        <a:t>Lieux insolites,</a:t>
                      </a:r>
                      <a:r>
                        <a:rPr lang="fr-FR" baseline="0" dirty="0"/>
                        <a:t> Sans abri et LHSS</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Mme </a:t>
                      </a:r>
                      <a:r>
                        <a:rPr lang="fr-FR" sz="1800" dirty="0" err="1"/>
                        <a:t>Maï</a:t>
                      </a:r>
                      <a:r>
                        <a:rPr lang="fr-FR" sz="1800" dirty="0"/>
                        <a:t> Le</a:t>
                      </a:r>
                      <a:r>
                        <a:rPr lang="fr-FR" sz="1800" baseline="0" dirty="0"/>
                        <a:t> </a:t>
                      </a:r>
                      <a:r>
                        <a:rPr lang="fr-FR" sz="1800" baseline="0" dirty="0" err="1"/>
                        <a:t>Teurnier</a:t>
                      </a:r>
                      <a:r>
                        <a:rPr lang="fr-FR" sz="1800" baseline="0" dirty="0"/>
                        <a:t> et Dr Le </a:t>
                      </a:r>
                      <a:r>
                        <a:rPr lang="fr-FR" sz="1800" baseline="0" dirty="0" err="1"/>
                        <a:t>Floch</a:t>
                      </a:r>
                      <a:r>
                        <a:rPr lang="fr-FR" sz="1800" baseline="0" dirty="0"/>
                        <a:t> – Samu social</a:t>
                      </a:r>
                      <a:endParaRPr lang="fr-FR" sz="1800" dirty="0"/>
                    </a:p>
                  </a:txBody>
                  <a:tcPr/>
                </a:tc>
                <a:extLst>
                  <a:ext uri="{0D108BD9-81ED-4DB2-BD59-A6C34878D82A}">
                    <a16:rowId xmlns="" xmlns:a16="http://schemas.microsoft.com/office/drawing/2014/main" val="10008"/>
                  </a:ext>
                </a:extLst>
              </a:tr>
            </a:tbl>
          </a:graphicData>
        </a:graphic>
      </p:graphicFrame>
      <p:sp>
        <p:nvSpPr>
          <p:cNvPr id="5" name="Titre 1"/>
          <p:cNvSpPr txBox="1">
            <a:spLocks/>
          </p:cNvSpPr>
          <p:nvPr/>
        </p:nvSpPr>
        <p:spPr>
          <a:xfrm>
            <a:off x="422254" y="260648"/>
            <a:ext cx="8229600" cy="792088"/>
          </a:xfrm>
          <a:prstGeom prst="rect">
            <a:avLst/>
          </a:prstGeom>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a:t>Programme du MOOC (4/10)</a:t>
            </a:r>
          </a:p>
        </p:txBody>
      </p:sp>
    </p:spTree>
    <p:extLst>
      <p:ext uri="{BB962C8B-B14F-4D97-AF65-F5344CB8AC3E}">
        <p14:creationId xmlns:p14="http://schemas.microsoft.com/office/powerpoint/2010/main" val="12691128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2291</TotalTime>
  <Words>1281</Words>
  <Application>Microsoft Office PowerPoint</Application>
  <PresentationFormat>Affichage à l'écran (4:3)</PresentationFormat>
  <Paragraphs>313</Paragraphs>
  <Slides>34</Slides>
  <Notes>5</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1er MOOC francophone sur les soins palliatifs</vt:lpstr>
      <vt:lpstr>Porteurs du projet</vt:lpstr>
      <vt:lpstr>Qu’est-ce qu’un MOOC ?</vt:lpstr>
      <vt:lpstr>Pourquoi un MOOC sur les soins palliatifs ? </vt:lpstr>
      <vt:lpstr>Différentes cibles</vt:lpstr>
      <vt:lpstr>Programme du MOOC (1/10)</vt:lpstr>
      <vt:lpstr>Programme du MOOC (2/10)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Rendu visuel du MOOC </vt:lpstr>
      <vt:lpstr>Rendu visuel du MOOC </vt:lpstr>
      <vt:lpstr>Aspects techniques du MOOC (2/2)</vt:lpstr>
      <vt:lpstr> Quizz </vt:lpstr>
      <vt:lpstr>Plateformes d’hébergement</vt:lpstr>
      <vt:lpstr>Un teaser animé par Michel Cymes</vt:lpstr>
      <vt:lpstr>Partenaires techniques (1/3)</vt:lpstr>
      <vt:lpstr>Présentation PowerPoint</vt:lpstr>
      <vt:lpstr> Partenaires techniques (3/3)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1er Mooc francophone sur les soins palliatifs</dc:title>
  <dc:creator>ASPNEW</dc:creator>
  <cp:lastModifiedBy>tempo</cp:lastModifiedBy>
  <cp:revision>95</cp:revision>
  <dcterms:created xsi:type="dcterms:W3CDTF">2019-04-02T07:21:45Z</dcterms:created>
  <dcterms:modified xsi:type="dcterms:W3CDTF">2020-12-28T14:10:42Z</dcterms:modified>
</cp:coreProperties>
</file>