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79" r:id="rId13"/>
    <p:sldId id="268" r:id="rId14"/>
    <p:sldId id="269" r:id="rId15"/>
    <p:sldId id="270" r:id="rId16"/>
    <p:sldId id="271" r:id="rId17"/>
    <p:sldId id="272" r:id="rId18"/>
    <p:sldId id="273" r:id="rId19"/>
    <p:sldId id="274" r:id="rId20"/>
    <p:sldId id="275" r:id="rId21"/>
    <p:sldId id="277" r:id="rId22"/>
    <p:sldId id="278"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681" autoAdjust="0"/>
  </p:normalViewPr>
  <p:slideViewPr>
    <p:cSldViewPr>
      <p:cViewPr>
        <p:scale>
          <a:sx n="90" d="100"/>
          <a:sy n="90" d="100"/>
        </p:scale>
        <p:origin x="-1614" y="-4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emp\812009112P1G036.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vfiler1\DGOScommun$\SDPF\SDPF1\Hopital%20expo%202016\OCDE%20-%20Nombre%20de%20s&#233;jours%20&#224;%20l&#8217;h&#244;pi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6.6015419947507203E-2"/>
          <c:y val="7.1566883880894369E-2"/>
          <c:w val="0.9153087842725135"/>
          <c:h val="0.65943815616797963"/>
        </c:manualLayout>
      </c:layout>
      <c:barChart>
        <c:barDir val="col"/>
        <c:grouping val="clustered"/>
        <c:ser>
          <c:idx val="0"/>
          <c:order val="0"/>
          <c:dPt>
            <c:idx val="1"/>
            <c:spPr>
              <a:solidFill>
                <a:schemeClr val="accent3"/>
              </a:solidFill>
            </c:spPr>
          </c:dPt>
          <c:dPt>
            <c:idx val="16"/>
            <c:spPr>
              <a:solidFill>
                <a:srgbClr val="C00000"/>
              </a:solidFill>
            </c:spPr>
          </c:dPt>
          <c:dLbls>
            <c:txPr>
              <a:bodyPr/>
              <a:lstStyle/>
              <a:p>
                <a:pPr>
                  <a:defRPr sz="700" b="0" i="0" u="none" strike="noStrike" baseline="0">
                    <a:solidFill>
                      <a:srgbClr val="000000"/>
                    </a:solidFill>
                    <a:latin typeface="Arial"/>
                    <a:ea typeface="Arial"/>
                    <a:cs typeface="Arial"/>
                  </a:defRPr>
                </a:pPr>
                <a:endParaRPr lang="fr-FR"/>
              </a:p>
            </c:txPr>
            <c:dLblPos val="outEnd"/>
            <c:showVal val="1"/>
          </c:dLbls>
          <c:cat>
            <c:strRef>
              <c:f>Data4.4.1!$A$6:$A$36</c:f>
              <c:strCache>
                <c:ptCount val="31"/>
                <c:pt idx="0">
                  <c:v>Autriche</c:v>
                </c:pt>
                <c:pt idx="1">
                  <c:v>France</c:v>
                </c:pt>
                <c:pt idx="2">
                  <c:v>Allemagne</c:v>
                </c:pt>
                <c:pt idx="3">
                  <c:v>République tchèque</c:v>
                </c:pt>
                <c:pt idx="4">
                  <c:v>Pologne</c:v>
                </c:pt>
                <c:pt idx="5">
                  <c:v>République slovaque</c:v>
                </c:pt>
                <c:pt idx="6">
                  <c:v>Finlande</c:v>
                </c:pt>
                <c:pt idx="7">
                  <c:v>Hongrie</c:v>
                </c:pt>
                <c:pt idx="8">
                  <c:v>Grèce</c:v>
                </c:pt>
                <c:pt idx="9">
                  <c:v>Belgique</c:v>
                </c:pt>
                <c:pt idx="10">
                  <c:v>Norvège</c:v>
                </c:pt>
                <c:pt idx="11">
                  <c:v>Danemark</c:v>
                </c:pt>
                <c:pt idx="12">
                  <c:v>Suisse</c:v>
                </c:pt>
                <c:pt idx="13">
                  <c:v>Luxembourg</c:v>
                </c:pt>
                <c:pt idx="14">
                  <c:v>Suède</c:v>
                </c:pt>
                <c:pt idx="15">
                  <c:v>Australie</c:v>
                </c:pt>
                <c:pt idx="16">
                  <c:v>OCDE 30</c:v>
                </c:pt>
                <c:pt idx="17">
                  <c:v>Islande</c:v>
                </c:pt>
                <c:pt idx="18">
                  <c:v>Italie</c:v>
                </c:pt>
                <c:pt idx="19">
                  <c:v>Irlande</c:v>
                </c:pt>
                <c:pt idx="20">
                  <c:v>Nouvelle-Zélande</c:v>
                </c:pt>
                <c:pt idx="21">
                  <c:v>Corée</c:v>
                </c:pt>
                <c:pt idx="22">
                  <c:v>Etats-Unis</c:v>
                </c:pt>
                <c:pt idx="23">
                  <c:v>Royaume-Uni</c:v>
                </c:pt>
                <c:pt idx="24">
                  <c:v>Pays-Bas</c:v>
                </c:pt>
                <c:pt idx="25">
                  <c:v>Portugal</c:v>
                </c:pt>
                <c:pt idx="26">
                  <c:v>Espagne</c:v>
                </c:pt>
                <c:pt idx="27">
                  <c:v>Japon</c:v>
                </c:pt>
                <c:pt idx="28">
                  <c:v>Turquie</c:v>
                </c:pt>
                <c:pt idx="29">
                  <c:v>Canada</c:v>
                </c:pt>
                <c:pt idx="30">
                  <c:v>Mexique</c:v>
                </c:pt>
              </c:strCache>
            </c:strRef>
          </c:cat>
          <c:val>
            <c:numRef>
              <c:f>Data4.4.1!$B$6:$B$36</c:f>
              <c:numCache>
                <c:formatCode>0</c:formatCode>
                <c:ptCount val="31"/>
                <c:pt idx="0">
                  <c:v>277.64999999999998</c:v>
                </c:pt>
                <c:pt idx="1">
                  <c:v>273.77</c:v>
                </c:pt>
                <c:pt idx="2">
                  <c:v>226.93</c:v>
                </c:pt>
                <c:pt idx="3">
                  <c:v>203.06</c:v>
                </c:pt>
                <c:pt idx="4">
                  <c:v>194.32000000000087</c:v>
                </c:pt>
                <c:pt idx="5">
                  <c:v>190.89000000000001</c:v>
                </c:pt>
                <c:pt idx="6">
                  <c:v>190.07</c:v>
                </c:pt>
                <c:pt idx="7">
                  <c:v>189.16</c:v>
                </c:pt>
                <c:pt idx="8">
                  <c:v>187.91</c:v>
                </c:pt>
                <c:pt idx="9">
                  <c:v>173.73999999999998</c:v>
                </c:pt>
                <c:pt idx="10">
                  <c:v>172.36</c:v>
                </c:pt>
                <c:pt idx="11">
                  <c:v>169.75</c:v>
                </c:pt>
                <c:pt idx="12">
                  <c:v>166.3800000000009</c:v>
                </c:pt>
                <c:pt idx="13">
                  <c:v>165.99</c:v>
                </c:pt>
                <c:pt idx="14">
                  <c:v>164.81</c:v>
                </c:pt>
                <c:pt idx="15">
                  <c:v>162.3800000000009</c:v>
                </c:pt>
                <c:pt idx="16">
                  <c:v>157.82733333333513</c:v>
                </c:pt>
                <c:pt idx="17">
                  <c:v>156.18</c:v>
                </c:pt>
                <c:pt idx="18">
                  <c:v>138.87</c:v>
                </c:pt>
                <c:pt idx="19">
                  <c:v>137.96</c:v>
                </c:pt>
                <c:pt idx="20">
                  <c:v>134.75</c:v>
                </c:pt>
                <c:pt idx="21">
                  <c:v>132.16</c:v>
                </c:pt>
                <c:pt idx="22">
                  <c:v>126.32</c:v>
                </c:pt>
                <c:pt idx="23">
                  <c:v>125.54</c:v>
                </c:pt>
                <c:pt idx="24">
                  <c:v>109.31</c:v>
                </c:pt>
                <c:pt idx="25">
                  <c:v>108.03</c:v>
                </c:pt>
                <c:pt idx="26">
                  <c:v>106.6</c:v>
                </c:pt>
                <c:pt idx="27">
                  <c:v>105.5</c:v>
                </c:pt>
                <c:pt idx="28">
                  <c:v>104.86</c:v>
                </c:pt>
                <c:pt idx="29">
                  <c:v>84.29</c:v>
                </c:pt>
                <c:pt idx="30">
                  <c:v>55.28</c:v>
                </c:pt>
              </c:numCache>
            </c:numRef>
          </c:val>
        </c:ser>
        <c:gapWidth val="80"/>
        <c:axId val="63524864"/>
        <c:axId val="63526400"/>
      </c:barChart>
      <c:catAx>
        <c:axId val="63524864"/>
        <c:scaling>
          <c:orientation val="minMax"/>
        </c:scaling>
        <c:axPos val="b"/>
        <c:numFmt formatCode="General" sourceLinked="1"/>
        <c:tickLblPos val="nextTo"/>
        <c:txPr>
          <a:bodyPr rot="-2700000" vert="horz"/>
          <a:lstStyle/>
          <a:p>
            <a:pPr>
              <a:defRPr sz="800" b="0" i="0" u="none" strike="noStrike" baseline="0">
                <a:solidFill>
                  <a:srgbClr val="000000"/>
                </a:solidFill>
                <a:latin typeface="Arial"/>
                <a:ea typeface="Arial"/>
                <a:cs typeface="Arial"/>
              </a:defRPr>
            </a:pPr>
            <a:endParaRPr lang="fr-FR"/>
          </a:p>
        </c:txPr>
        <c:crossAx val="63526400"/>
        <c:crosses val="autoZero"/>
        <c:auto val="1"/>
        <c:lblAlgn val="ctr"/>
        <c:lblOffset val="100"/>
        <c:tickLblSkip val="1"/>
      </c:catAx>
      <c:valAx>
        <c:axId val="63526400"/>
        <c:scaling>
          <c:orientation val="minMax"/>
        </c:scaling>
        <c:axPos val="l"/>
        <c:majorGridlines/>
        <c:numFmt formatCode="0" sourceLinked="1"/>
        <c:tickLblPos val="nextTo"/>
        <c:txPr>
          <a:bodyPr rot="0" vert="horz"/>
          <a:lstStyle/>
          <a:p>
            <a:pPr>
              <a:defRPr sz="800" b="0" i="0" u="none" strike="noStrike" baseline="0">
                <a:solidFill>
                  <a:srgbClr val="000000"/>
                </a:solidFill>
                <a:latin typeface="Arial"/>
                <a:ea typeface="Arial"/>
                <a:cs typeface="Arial"/>
              </a:defRPr>
            </a:pPr>
            <a:endParaRPr lang="fr-FR"/>
          </a:p>
        </c:txPr>
        <c:crossAx val="63524864"/>
        <c:crosses val="autoZero"/>
        <c:crossBetween val="between"/>
      </c:valAx>
      <c:spPr>
        <a:ln>
          <a:solidFill>
            <a:schemeClr val="bg1">
              <a:lumMod val="50000"/>
            </a:schemeClr>
          </a:solidFill>
        </a:ln>
      </c:spPr>
    </c:plotArea>
    <c:plotVisOnly val="1"/>
    <c:dispBlanksAs val="gap"/>
  </c:chart>
  <c:spPr>
    <a:ln>
      <a:noFill/>
    </a:ln>
  </c:spPr>
  <c:txPr>
    <a:bodyPr/>
    <a:lstStyle/>
    <a:p>
      <a:pPr>
        <a:defRPr sz="800" b="0" i="0" u="none" strike="noStrike" baseline="0">
          <a:solidFill>
            <a:srgbClr val="000000"/>
          </a:solidFill>
          <a:latin typeface="Arial"/>
          <a:ea typeface="Arial"/>
          <a:cs typeface="Arial"/>
        </a:defRPr>
      </a:pPr>
      <a:endParaRPr lang="fr-F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5.7578442510092476E-2"/>
          <c:y val="8.10536980749747E-2"/>
          <c:w val="0.93380550864030265"/>
          <c:h val="0.67705430438216563"/>
        </c:manualLayout>
      </c:layout>
      <c:barChart>
        <c:barDir val="col"/>
        <c:grouping val="clustered"/>
        <c:ser>
          <c:idx val="0"/>
          <c:order val="0"/>
          <c:tx>
            <c:strRef>
              <c:f>Donnees6.10!$B$9</c:f>
              <c:strCache>
                <c:ptCount val="1"/>
                <c:pt idx="0">
                  <c:v>2013</c:v>
                </c:pt>
              </c:strCache>
            </c:strRef>
          </c:tx>
          <c:dPt>
            <c:idx val="18"/>
            <c:spPr>
              <a:solidFill>
                <a:schemeClr val="accent3"/>
              </a:solidFill>
            </c:spPr>
          </c:dPt>
          <c:dPt>
            <c:idx val="19"/>
            <c:spPr>
              <a:solidFill>
                <a:schemeClr val="accent1"/>
              </a:solidFill>
            </c:spPr>
          </c:dPt>
          <c:dPt>
            <c:idx val="23"/>
            <c:spPr>
              <a:solidFill>
                <a:srgbClr val="C00000"/>
              </a:solidFill>
            </c:spPr>
          </c:dPt>
          <c:dLbls>
            <c:dLbl>
              <c:idx val="19"/>
              <c:numFmt formatCode="0" sourceLinked="0"/>
              <c:spPr/>
              <c:txPr>
                <a:bodyPr rot="-5400000" vert="horz"/>
                <a:lstStyle/>
                <a:p>
                  <a:pPr>
                    <a:defRPr sz="800" b="0"/>
                  </a:pPr>
                  <a:endParaRPr lang="fr-FR"/>
                </a:p>
              </c:txPr>
            </c:dLbl>
            <c:dLbl>
              <c:idx val="23"/>
              <c:numFmt formatCode="0" sourceLinked="0"/>
              <c:spPr/>
              <c:txPr>
                <a:bodyPr rot="-5400000" vert="horz"/>
                <a:lstStyle/>
                <a:p>
                  <a:pPr>
                    <a:defRPr sz="800" b="1"/>
                  </a:pPr>
                  <a:endParaRPr lang="fr-FR"/>
                </a:p>
              </c:txPr>
            </c:dLbl>
            <c:numFmt formatCode="0" sourceLinked="0"/>
            <c:txPr>
              <a:bodyPr rot="-5400000" vert="horz"/>
              <a:lstStyle/>
              <a:p>
                <a:pPr>
                  <a:defRPr sz="800"/>
                </a:pPr>
                <a:endParaRPr lang="fr-FR"/>
              </a:p>
            </c:txPr>
            <c:dLblPos val="outEnd"/>
            <c:showVal val="1"/>
          </c:dLbls>
          <c:cat>
            <c:strRef>
              <c:f>Donnees6.10!$A$10:$A$51</c:f>
              <c:strCache>
                <c:ptCount val="42"/>
                <c:pt idx="0">
                  <c:v>Autriche¹</c:v>
                </c:pt>
                <c:pt idx="1">
                  <c:v>Allemagne</c:v>
                </c:pt>
                <c:pt idx="2">
                  <c:v>Lituanie</c:v>
                </c:pt>
                <c:pt idx="3">
                  <c:v>Féd. de Russie</c:v>
                </c:pt>
                <c:pt idx="4">
                  <c:v>Rép. tchèque</c:v>
                </c:pt>
                <c:pt idx="5">
                  <c:v>Hongrie</c:v>
                </c:pt>
                <c:pt idx="6">
                  <c:v>Grèce¹</c:v>
                </c:pt>
                <c:pt idx="7">
                  <c:v>Rép. slovaque²</c:v>
                </c:pt>
                <c:pt idx="8">
                  <c:v>Slovénie</c:v>
                </c:pt>
                <c:pt idx="9">
                  <c:v>Norvège</c:v>
                </c:pt>
                <c:pt idx="10">
                  <c:v>Finlande¹</c:v>
                </c:pt>
                <c:pt idx="11">
                  <c:v>Australie¹</c:v>
                </c:pt>
                <c:pt idx="12">
                  <c:v>Lettonie</c:v>
                </c:pt>
                <c:pt idx="13">
                  <c:v>Danemark</c:v>
                </c:pt>
                <c:pt idx="14">
                  <c:v>Estonie¹</c:v>
                </c:pt>
                <c:pt idx="15">
                  <c:v>Belgique</c:v>
                </c:pt>
                <c:pt idx="16">
                  <c:v>Pologne</c:v>
                </c:pt>
                <c:pt idx="17">
                  <c:v>Suisse</c:v>
                </c:pt>
                <c:pt idx="18">
                  <c:v>France</c:v>
                </c:pt>
                <c:pt idx="19">
                  <c:v>Suède</c:v>
                </c:pt>
                <c:pt idx="20">
                  <c:v>Corée</c:v>
                </c:pt>
                <c:pt idx="21">
                  <c:v>Turquie²</c:v>
                </c:pt>
                <c:pt idx="22">
                  <c:v>Israël</c:v>
                </c:pt>
                <c:pt idx="23">
                  <c:v>OCDE34</c:v>
                </c:pt>
                <c:pt idx="24">
                  <c:v>Nouvelle-Zélande</c:v>
                </c:pt>
                <c:pt idx="25">
                  <c:v>Islande</c:v>
                </c:pt>
                <c:pt idx="26">
                  <c:v>Luxembourg¹</c:v>
                </c:pt>
                <c:pt idx="27">
                  <c:v>Chine</c:v>
                </c:pt>
                <c:pt idx="28">
                  <c:v>Irlande¹</c:v>
                </c:pt>
                <c:pt idx="29">
                  <c:v>Royaume-Uni</c:v>
                </c:pt>
                <c:pt idx="30">
                  <c:v>Etats-Unis²</c:v>
                </c:pt>
                <c:pt idx="31">
                  <c:v>Italie</c:v>
                </c:pt>
                <c:pt idx="32">
                  <c:v>Pays-Bas</c:v>
                </c:pt>
                <c:pt idx="33">
                  <c:v>Portugal</c:v>
                </c:pt>
                <c:pt idx="34">
                  <c:v>Japon</c:v>
                </c:pt>
                <c:pt idx="35">
                  <c:v>Espagne¹</c:v>
                </c:pt>
                <c:pt idx="36">
                  <c:v>Chili¹ ²</c:v>
                </c:pt>
                <c:pt idx="37">
                  <c:v>Canada¹</c:v>
                </c:pt>
                <c:pt idx="38">
                  <c:v>Brésil</c:v>
                </c:pt>
                <c:pt idx="39">
                  <c:v>Afrique du Sud</c:v>
                </c:pt>
                <c:pt idx="40">
                  <c:v>Mexique¹</c:v>
                </c:pt>
                <c:pt idx="41">
                  <c:v>Colombie</c:v>
                </c:pt>
              </c:strCache>
            </c:strRef>
          </c:cat>
          <c:val>
            <c:numRef>
              <c:f>Donnees6.10!$B$10:$B$51</c:f>
              <c:numCache>
                <c:formatCode>0.0</c:formatCode>
                <c:ptCount val="42"/>
                <c:pt idx="0">
                  <c:v>265.58099999999899</c:v>
                </c:pt>
                <c:pt idx="1">
                  <c:v>252.24299999999999</c:v>
                </c:pt>
                <c:pt idx="2">
                  <c:v>235.38300000000004</c:v>
                </c:pt>
                <c:pt idx="3">
                  <c:v>212.87400000000002</c:v>
                </c:pt>
                <c:pt idx="4">
                  <c:v>203.77299999999997</c:v>
                </c:pt>
                <c:pt idx="5">
                  <c:v>202.018</c:v>
                </c:pt>
                <c:pt idx="6">
                  <c:v>199.02700000000004</c:v>
                </c:pt>
                <c:pt idx="7">
                  <c:v>195.83</c:v>
                </c:pt>
                <c:pt idx="8">
                  <c:v>181.505</c:v>
                </c:pt>
                <c:pt idx="9">
                  <c:v>175.25599999999997</c:v>
                </c:pt>
                <c:pt idx="10">
                  <c:v>173.15200000000004</c:v>
                </c:pt>
                <c:pt idx="11">
                  <c:v>172.63399999999999</c:v>
                </c:pt>
                <c:pt idx="12">
                  <c:v>171.833</c:v>
                </c:pt>
                <c:pt idx="13">
                  <c:v>171.53700000000001</c:v>
                </c:pt>
                <c:pt idx="14">
                  <c:v>171.47200000000001</c:v>
                </c:pt>
                <c:pt idx="15">
                  <c:v>169.89800000000091</c:v>
                </c:pt>
                <c:pt idx="16">
                  <c:v>166.99</c:v>
                </c:pt>
                <c:pt idx="17">
                  <c:v>166.3680000000009</c:v>
                </c:pt>
                <c:pt idx="18">
                  <c:v>166.333</c:v>
                </c:pt>
                <c:pt idx="19">
                  <c:v>162.506</c:v>
                </c:pt>
                <c:pt idx="20">
                  <c:v>161.60999999999999</c:v>
                </c:pt>
                <c:pt idx="21">
                  <c:v>160.739</c:v>
                </c:pt>
                <c:pt idx="22">
                  <c:v>158.68</c:v>
                </c:pt>
                <c:pt idx="23">
                  <c:v>155.49602941176559</c:v>
                </c:pt>
                <c:pt idx="24">
                  <c:v>146.14099999999999</c:v>
                </c:pt>
                <c:pt idx="25">
                  <c:v>141.31900000000002</c:v>
                </c:pt>
                <c:pt idx="26">
                  <c:v>140.49</c:v>
                </c:pt>
                <c:pt idx="27">
                  <c:v>138.68</c:v>
                </c:pt>
                <c:pt idx="28">
                  <c:v>135.315</c:v>
                </c:pt>
                <c:pt idx="29">
                  <c:v>129.01599999999999</c:v>
                </c:pt>
                <c:pt idx="30">
                  <c:v>125.49299999999999</c:v>
                </c:pt>
                <c:pt idx="31">
                  <c:v>123.76700000000002</c:v>
                </c:pt>
                <c:pt idx="32">
                  <c:v>118.62799999999999</c:v>
                </c:pt>
                <c:pt idx="33">
                  <c:v>113.15600000000001</c:v>
                </c:pt>
                <c:pt idx="34">
                  <c:v>110.54899999999999</c:v>
                </c:pt>
                <c:pt idx="35">
                  <c:v>99.472999999999999</c:v>
                </c:pt>
                <c:pt idx="36">
                  <c:v>95.367999999999995</c:v>
                </c:pt>
                <c:pt idx="37">
                  <c:v>83.208000000000013</c:v>
                </c:pt>
                <c:pt idx="38">
                  <c:v>55.986999999999995</c:v>
                </c:pt>
                <c:pt idx="39">
                  <c:v>53.43</c:v>
                </c:pt>
                <c:pt idx="40">
                  <c:v>47.790000000000013</c:v>
                </c:pt>
                <c:pt idx="41">
                  <c:v>34.351999999999997</c:v>
                </c:pt>
              </c:numCache>
            </c:numRef>
          </c:val>
        </c:ser>
        <c:gapWidth val="50"/>
        <c:axId val="63552128"/>
        <c:axId val="63566208"/>
      </c:barChart>
      <c:catAx>
        <c:axId val="63552128"/>
        <c:scaling>
          <c:orientation val="minMax"/>
        </c:scaling>
        <c:axPos val="b"/>
        <c:numFmt formatCode="General" sourceLinked="1"/>
        <c:tickLblPos val="nextTo"/>
        <c:txPr>
          <a:bodyPr rot="-2700000"/>
          <a:lstStyle/>
          <a:p>
            <a:pPr>
              <a:defRPr/>
            </a:pPr>
            <a:endParaRPr lang="fr-FR"/>
          </a:p>
        </c:txPr>
        <c:crossAx val="63566208"/>
        <c:crosses val="autoZero"/>
        <c:auto val="1"/>
        <c:lblAlgn val="ctr"/>
        <c:lblOffset val="100"/>
        <c:tickLblSkip val="1"/>
      </c:catAx>
      <c:valAx>
        <c:axId val="63566208"/>
        <c:scaling>
          <c:orientation val="minMax"/>
          <c:max val="300"/>
          <c:min val="0"/>
        </c:scaling>
        <c:axPos val="l"/>
        <c:majorGridlines/>
        <c:numFmt formatCode="0" sourceLinked="0"/>
        <c:tickLblPos val="nextTo"/>
        <c:crossAx val="63552128"/>
        <c:crosses val="autoZero"/>
        <c:crossBetween val="between"/>
        <c:majorUnit val="50"/>
      </c:valAx>
    </c:plotArea>
    <c:plotVisOnly val="1"/>
    <c:dispBlanksAs val="gap"/>
  </c:chart>
  <c:spPr>
    <a:ln>
      <a:noFill/>
    </a:ln>
  </c:spPr>
  <c:txPr>
    <a:bodyPr/>
    <a:lstStyle/>
    <a:p>
      <a:pPr>
        <a:defRPr sz="800">
          <a:latin typeface="Arial" pitchFamily="34" charset="0"/>
          <a:cs typeface="Arial" pitchFamily="34" charset="0"/>
        </a:defRPr>
      </a:pPr>
      <a:endParaRPr lang="fr-F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0.01389</cdr:x>
      <cdr:y>0</cdr:y>
    </cdr:from>
    <cdr:to>
      <cdr:x>0.20925</cdr:x>
      <cdr:y>0.07426</cdr:y>
    </cdr:to>
    <cdr:sp macro="" textlink="">
      <cdr:nvSpPr>
        <cdr:cNvPr id="2" name="TextBox 1"/>
        <cdr:cNvSpPr txBox="1"/>
      </cdr:nvSpPr>
      <cdr:spPr>
        <a:xfrm xmlns:a="http://schemas.openxmlformats.org/drawingml/2006/main">
          <a:off x="107504" y="0"/>
          <a:ext cx="1512167" cy="21602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fr-FR" sz="800" dirty="0" smtClean="0">
              <a:latin typeface="Arial" pitchFamily="34" charset="0"/>
              <a:cs typeface="Arial" pitchFamily="34" charset="0"/>
            </a:rPr>
            <a:t>Nb de séjours pour 1 000 habitants</a:t>
          </a:r>
          <a:endParaRPr lang="fr-FR" sz="8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a:off x="0" y="0"/>
          <a:ext cx="8477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a:latin typeface="Arial" pitchFamily="34" charset="0"/>
              <a:cs typeface="Arial" pitchFamily="34" charset="0"/>
            </a:rPr>
            <a:t>Per 1 000 population</a:t>
          </a:r>
        </a:p>
      </cdr:txBody>
    </cdr:sp>
  </cdr:relSizeAnchor>
  <cdr:relSizeAnchor xmlns:cdr="http://schemas.openxmlformats.org/drawingml/2006/chartDrawing">
    <cdr:from>
      <cdr:x>0.02341</cdr:x>
      <cdr:y>0.00332</cdr:y>
    </cdr:from>
    <cdr:to>
      <cdr:x>0.22061</cdr:x>
      <cdr:y>0.07879</cdr:y>
    </cdr:to>
    <cdr:sp macro="" textlink="">
      <cdr:nvSpPr>
        <cdr:cNvPr id="4" name="TextBox 1"/>
        <cdr:cNvSpPr txBox="1"/>
      </cdr:nvSpPr>
      <cdr:spPr>
        <a:xfrm xmlns:a="http://schemas.openxmlformats.org/drawingml/2006/main">
          <a:off x="179512" y="9500"/>
          <a:ext cx="1512167"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800" dirty="0" smtClean="0">
              <a:latin typeface="Arial" pitchFamily="34" charset="0"/>
              <a:cs typeface="Arial" pitchFamily="34" charset="0"/>
            </a:rPr>
            <a:t>Nb de </a:t>
          </a:r>
          <a:r>
            <a:rPr lang="fr-FR" sz="800" dirty="0" smtClean="0">
              <a:latin typeface="Arial" pitchFamily="34" charset="0"/>
              <a:cs typeface="Arial" pitchFamily="34" charset="0"/>
            </a:rPr>
            <a:t>séjours</a:t>
          </a:r>
          <a:r>
            <a:rPr lang="en-US" sz="800" dirty="0" smtClean="0">
              <a:latin typeface="Arial" pitchFamily="34" charset="0"/>
              <a:cs typeface="Arial" pitchFamily="34" charset="0"/>
            </a:rPr>
            <a:t> pour </a:t>
          </a:r>
          <a:r>
            <a:rPr lang="en-US" sz="800" dirty="0">
              <a:latin typeface="Arial" pitchFamily="34" charset="0"/>
              <a:cs typeface="Arial" pitchFamily="34" charset="0"/>
            </a:rPr>
            <a:t>1 000 habitants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E820A4-CF45-46F1-9BB9-33DA2E80826A}" type="datetimeFigureOut">
              <a:rPr lang="fr-FR" smtClean="0"/>
              <a:pPr/>
              <a:t>10/06/2016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6ED3BB5-6947-4CF2-888A-1FB11B09E4D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14371">
              <a:defRPr/>
            </a:pPr>
            <a:r>
              <a:rPr lang="fr-FR" b="1" u="sng" dirty="0" smtClean="0">
                <a:solidFill>
                  <a:schemeClr val="tx1"/>
                </a:solidFill>
              </a:rPr>
              <a:t>Verbatim </a:t>
            </a:r>
            <a:r>
              <a:rPr lang="fr-FR" dirty="0" smtClean="0">
                <a:solidFill>
                  <a:schemeClr val="tx1"/>
                </a:solidFill>
              </a:rPr>
              <a:t>=&gt; </a:t>
            </a:r>
            <a:r>
              <a:rPr lang="fr-FR" b="1" dirty="0" smtClean="0">
                <a:solidFill>
                  <a:schemeClr val="tx1"/>
                </a:solidFill>
              </a:rPr>
              <a:t>Une capacité d’autofinancement qui se maintient à un niveau très élevé permettant d’éviter une augmentation de la dette</a:t>
            </a:r>
          </a:p>
          <a:p>
            <a:pPr defTabSz="814371">
              <a:defRPr/>
            </a:pPr>
            <a:endParaRPr lang="fr-FR" b="1" dirty="0" smtClean="0">
              <a:solidFill>
                <a:schemeClr val="tx1"/>
              </a:solidFill>
            </a:endParaRPr>
          </a:p>
          <a:p>
            <a:pPr marL="203592" indent="-203592">
              <a:buFont typeface="Arial" pitchFamily="34" charset="0"/>
              <a:buAutoNum type="arabicPeriod"/>
              <a:defRPr/>
            </a:pPr>
            <a:r>
              <a:rPr lang="fr-FR" dirty="0" smtClean="0">
                <a:solidFill>
                  <a:schemeClr val="tx1"/>
                </a:solidFill>
              </a:rPr>
              <a:t>Le taux d’autofinancement des investissements (CAF / investissement) continue de progresser = 77 % (contre 54 % en 2008) ;</a:t>
            </a:r>
          </a:p>
          <a:p>
            <a:pPr marL="203592" indent="-203592">
              <a:buFont typeface="Arial" pitchFamily="34" charset="0"/>
              <a:buAutoNum type="arabicPeriod"/>
              <a:defRPr/>
            </a:pPr>
            <a:r>
              <a:rPr lang="fr-FR" dirty="0" smtClean="0">
                <a:solidFill>
                  <a:schemeClr val="tx1"/>
                </a:solidFill>
              </a:rPr>
              <a:t>Les hôpitaux ont cessé d’avoir recours à l’endettement (=flux net de dette = emprunts nouveaux - </a:t>
            </a:r>
            <a:r>
              <a:rPr lang="fr-FR" dirty="0" err="1" smtClean="0">
                <a:solidFill>
                  <a:schemeClr val="tx1"/>
                </a:solidFill>
              </a:rPr>
              <a:t>rbts</a:t>
            </a:r>
            <a:r>
              <a:rPr lang="fr-FR" dirty="0" smtClean="0">
                <a:solidFill>
                  <a:schemeClr val="tx1"/>
                </a:solidFill>
              </a:rPr>
              <a:t> des emprunts) en 2015 (contre 100 M€ en 2014 et 1 Md€ en 2013) ;</a:t>
            </a:r>
          </a:p>
          <a:p>
            <a:pPr marL="203592" indent="-203592">
              <a:buFont typeface="Arial" pitchFamily="34" charset="0"/>
              <a:buAutoNum type="arabicPeriod"/>
              <a:defRPr/>
            </a:pPr>
            <a:r>
              <a:rPr lang="fr-FR" dirty="0" smtClean="0">
                <a:solidFill>
                  <a:schemeClr val="tx1"/>
                </a:solidFill>
              </a:rPr>
              <a:t>Les hôpitaux ont stabilisé leur fonds de roulement, tout en conservant une situation de trésorerie solide (4,3 Md€).</a:t>
            </a:r>
          </a:p>
          <a:p>
            <a:pPr marL="203592" indent="-203592">
              <a:buFont typeface="Arial" pitchFamily="34" charset="0"/>
              <a:buAutoNum type="arabicPeriod"/>
              <a:defRPr/>
            </a:pPr>
            <a:r>
              <a:rPr lang="fr-FR" dirty="0" smtClean="0">
                <a:solidFill>
                  <a:schemeClr val="tx1"/>
                </a:solidFill>
              </a:rPr>
              <a:t>Conclusion =&gt; ces résultats montrent une tendance au désendettement des hôpitaux</a:t>
            </a:r>
          </a:p>
          <a:p>
            <a:pPr defTabSz="844083">
              <a:defRPr/>
            </a:pPr>
            <a:endParaRPr lang="fr-FR" b="1" i="1" u="none" dirty="0" smtClean="0">
              <a:solidFill>
                <a:schemeClr val="tx1"/>
              </a:solidFill>
              <a:cs typeface="Times New Roman" pitchFamily="18" charset="0"/>
            </a:endParaRPr>
          </a:p>
          <a:p>
            <a:pPr defTabSz="844083">
              <a:defRPr/>
            </a:pPr>
            <a:r>
              <a:rPr lang="fr-FR" b="1" i="1" u="none" dirty="0" smtClean="0">
                <a:solidFill>
                  <a:schemeClr val="tx1"/>
                </a:solidFill>
                <a:cs typeface="Times New Roman" pitchFamily="18" charset="0"/>
              </a:rPr>
              <a:t>---------------------------------------------------------------------------------------------------------------------</a:t>
            </a:r>
          </a:p>
          <a:p>
            <a:pPr>
              <a:buFont typeface="Arial" pitchFamily="34" charset="0"/>
              <a:buNone/>
              <a:defRPr/>
            </a:pPr>
            <a:r>
              <a:rPr lang="fr-FR" b="1" u="sng" dirty="0" smtClean="0">
                <a:solidFill>
                  <a:schemeClr val="tx1"/>
                </a:solidFill>
              </a:rPr>
              <a:t>Compléments techniques : </a:t>
            </a:r>
          </a:p>
          <a:p>
            <a:pPr>
              <a:buFont typeface="Arial" pitchFamily="34" charset="0"/>
              <a:buChar char="•"/>
              <a:defRPr/>
            </a:pPr>
            <a:r>
              <a:rPr lang="fr-FR" dirty="0" smtClean="0">
                <a:solidFill>
                  <a:schemeClr val="tx1"/>
                </a:solidFill>
              </a:rPr>
              <a:t>La capacité d’autofinancement (CAF) de l’ensemble des EPS recule</a:t>
            </a:r>
            <a:r>
              <a:rPr lang="fr-FR" baseline="0" dirty="0" smtClean="0">
                <a:solidFill>
                  <a:schemeClr val="tx1"/>
                </a:solidFill>
              </a:rPr>
              <a:t> </a:t>
            </a:r>
            <a:r>
              <a:rPr lang="fr-FR" dirty="0" smtClean="0">
                <a:solidFill>
                  <a:schemeClr val="tx1"/>
                </a:solidFill>
              </a:rPr>
              <a:t>de 7 % en 2014, soit environ 230 M€, pour atteindre environ 3,4 Md€ ;</a:t>
            </a:r>
          </a:p>
          <a:p>
            <a:pPr>
              <a:buFont typeface="Arial" pitchFamily="34" charset="0"/>
              <a:buChar char="•"/>
              <a:defRPr/>
            </a:pPr>
            <a:r>
              <a:rPr lang="fr-FR" dirty="0" smtClean="0">
                <a:solidFill>
                  <a:schemeClr val="tx1"/>
                </a:solidFill>
              </a:rPr>
              <a:t>L’investissement recule également dans des proportions comparables (-11%) pour atteindre 4,2 md€ fin 2015 ;</a:t>
            </a:r>
          </a:p>
          <a:p>
            <a:pPr>
              <a:buFont typeface="Arial" pitchFamily="34" charset="0"/>
              <a:buChar char="•"/>
              <a:defRPr/>
            </a:pPr>
            <a:r>
              <a:rPr lang="fr-FR" dirty="0" smtClean="0">
                <a:solidFill>
                  <a:schemeClr val="tx1"/>
                </a:solidFill>
              </a:rPr>
              <a:t>Le taux d’autofinancement des investissements (CAF / investissement) continuerait de progresser = 77 % (contre 54 % en 2008) ;</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165580" indent="-165580" defTabSz="814371" eaLnBrk="0" hangingPunct="0"/>
            <a:r>
              <a:rPr lang="fr-FR" b="1" u="sng" dirty="0" smtClean="0">
                <a:solidFill>
                  <a:schemeClr val="tx1"/>
                </a:solidFill>
                <a:latin typeface="+mn-lt"/>
                <a:cs typeface="Arial" pitchFamily="34" charset="0"/>
              </a:rPr>
              <a:t>Verbatim</a:t>
            </a:r>
            <a:r>
              <a:rPr lang="fr-FR" dirty="0" smtClean="0">
                <a:solidFill>
                  <a:schemeClr val="tx1"/>
                </a:solidFill>
                <a:latin typeface="+mn-lt"/>
                <a:cs typeface="Arial" pitchFamily="34" charset="0"/>
              </a:rPr>
              <a:t>=&gt; </a:t>
            </a:r>
            <a:r>
              <a:rPr lang="fr-FR" b="1" dirty="0" smtClean="0">
                <a:solidFill>
                  <a:schemeClr val="tx1"/>
                </a:solidFill>
                <a:latin typeface="+mn-lt"/>
              </a:rPr>
              <a:t>L’effort d’investissement des hôpitaux est conforme à la stratégie nationale d’investissement fixée en 2012</a:t>
            </a:r>
          </a:p>
          <a:p>
            <a:pPr marL="165580" indent="-165580" defTabSz="814371" eaLnBrk="0" hangingPunct="0"/>
            <a:endParaRPr lang="fr-FR" b="1" dirty="0" smtClean="0">
              <a:solidFill>
                <a:schemeClr val="tx1"/>
              </a:solidFill>
              <a:latin typeface="+mn-lt"/>
            </a:endParaRPr>
          </a:p>
          <a:p>
            <a:pPr marL="203592" indent="-203592" eaLnBrk="0" hangingPunct="0">
              <a:buAutoNum type="arabicPeriod"/>
            </a:pPr>
            <a:r>
              <a:rPr lang="fr-FR" dirty="0" smtClean="0">
                <a:solidFill>
                  <a:schemeClr val="tx1"/>
                </a:solidFill>
                <a:latin typeface="+mn-lt"/>
                <a:cs typeface="Arial" pitchFamily="34" charset="0"/>
              </a:rPr>
              <a:t>L’effort d’investissement</a:t>
            </a:r>
            <a:r>
              <a:rPr lang="fr-FR" baseline="0" dirty="0" smtClean="0">
                <a:solidFill>
                  <a:schemeClr val="tx1"/>
                </a:solidFill>
                <a:latin typeface="+mn-lt"/>
                <a:cs typeface="Arial" pitchFamily="34" charset="0"/>
              </a:rPr>
              <a:t> des hôpitaux reste soutenu et est conforme à la stratégie national d’investissement</a:t>
            </a:r>
          </a:p>
          <a:p>
            <a:pPr marL="203592" indent="-203592" eaLnBrk="0" hangingPunct="0">
              <a:buAutoNum type="arabicPeriod"/>
            </a:pPr>
            <a:r>
              <a:rPr lang="fr-FR" dirty="0" smtClean="0">
                <a:solidFill>
                  <a:schemeClr val="tx1"/>
                </a:solidFill>
                <a:latin typeface="+mn-lt"/>
                <a:cs typeface="Arial" pitchFamily="34" charset="0"/>
              </a:rPr>
              <a:t>La cible nationale</a:t>
            </a:r>
            <a:r>
              <a:rPr lang="fr-FR" baseline="0" dirty="0" smtClean="0">
                <a:solidFill>
                  <a:schemeClr val="tx1"/>
                </a:solidFill>
                <a:latin typeface="+mn-lt"/>
                <a:cs typeface="Arial" pitchFamily="34" charset="0"/>
              </a:rPr>
              <a:t> d’investissement </a:t>
            </a:r>
            <a:r>
              <a:rPr lang="fr-FR" dirty="0" smtClean="0">
                <a:solidFill>
                  <a:schemeClr val="tx1"/>
                </a:solidFill>
                <a:latin typeface="+mn-lt"/>
                <a:cs typeface="Arial" pitchFamily="34" charset="0"/>
              </a:rPr>
              <a:t>de 4.5Mds€ (6.4% des produits) permet un renouvellement de l’offre et une modernisation de l’offre de soins à un rythme raisonné afin</a:t>
            </a:r>
            <a:r>
              <a:rPr lang="fr-FR" baseline="0" dirty="0" smtClean="0">
                <a:solidFill>
                  <a:schemeClr val="tx1"/>
                </a:solidFill>
                <a:latin typeface="+mn-lt"/>
                <a:cs typeface="Arial" pitchFamily="34" charset="0"/>
              </a:rPr>
              <a:t> d’</a:t>
            </a:r>
            <a:r>
              <a:rPr lang="fr-FR" dirty="0" smtClean="0">
                <a:solidFill>
                  <a:schemeClr val="tx1"/>
                </a:solidFill>
                <a:latin typeface="+mn-lt"/>
                <a:cs typeface="Arial" pitchFamily="34" charset="0"/>
              </a:rPr>
              <a:t>éviter l’effet </a:t>
            </a:r>
            <a:r>
              <a:rPr lang="fr-FR" i="1" dirty="0" smtClean="0">
                <a:solidFill>
                  <a:schemeClr val="tx1"/>
                </a:solidFill>
                <a:latin typeface="+mn-lt"/>
                <a:cs typeface="Arial" pitchFamily="34" charset="0"/>
              </a:rPr>
              <a:t>stop and go</a:t>
            </a:r>
          </a:p>
          <a:p>
            <a:pPr marL="203592" indent="-203592" eaLnBrk="0" hangingPunct="0">
              <a:buAutoNum type="arabicPeriod"/>
            </a:pPr>
            <a:endParaRPr lang="fr-FR" i="1" dirty="0" smtClean="0">
              <a:solidFill>
                <a:schemeClr val="tx1"/>
              </a:solidFill>
              <a:latin typeface="+mn-lt"/>
              <a:cs typeface="Arial" pitchFamily="34" charset="0"/>
            </a:endParaRPr>
          </a:p>
          <a:p>
            <a:pPr marL="203592" indent="-203592" eaLnBrk="0" hangingPunct="0">
              <a:buAutoNum type="arabicPeriod"/>
            </a:pPr>
            <a:r>
              <a:rPr lang="fr-FR" i="0" dirty="0" smtClean="0">
                <a:solidFill>
                  <a:schemeClr val="tx1"/>
                </a:solidFill>
                <a:latin typeface="+mn-lt"/>
                <a:cs typeface="Arial" pitchFamily="34" charset="0"/>
              </a:rPr>
              <a:t>Le programme</a:t>
            </a:r>
            <a:r>
              <a:rPr lang="fr-FR" i="0" baseline="0" dirty="0" smtClean="0">
                <a:solidFill>
                  <a:schemeClr val="tx1"/>
                </a:solidFill>
                <a:latin typeface="+mn-lt"/>
                <a:cs typeface="Arial" pitchFamily="34" charset="0"/>
              </a:rPr>
              <a:t> d’investissement annoncé par la Ministre de 2Mds€ sur 5 ans s’inscrit dans cette stratégie nationale avec une priorité donnée aux projets médicaux de territoire, à l’innovation et au numérique</a:t>
            </a:r>
            <a:endParaRPr lang="fr-FR" i="0" dirty="0" smtClean="0">
              <a:solidFill>
                <a:schemeClr val="tx1"/>
              </a:solidFill>
              <a:latin typeface="+mn-lt"/>
              <a:cs typeface="Arial" pitchFamily="34" charset="0"/>
            </a:endParaRPr>
          </a:p>
          <a:p>
            <a:pPr>
              <a:defRPr/>
            </a:pPr>
            <a:endParaRPr lang="fr-FR" dirty="0" smtClean="0">
              <a:solidFill>
                <a:schemeClr val="tx1"/>
              </a:solidFill>
              <a:latin typeface="+mn-lt"/>
              <a:cs typeface="Arial" pitchFamily="34" charset="0"/>
            </a:endParaRPr>
          </a:p>
          <a:p>
            <a:pPr defTabSz="844083">
              <a:defRPr/>
            </a:pPr>
            <a:r>
              <a:rPr lang="fr-FR" b="1" i="1" u="none" dirty="0" smtClean="0">
                <a:solidFill>
                  <a:schemeClr val="tx1"/>
                </a:solidFill>
                <a:cs typeface="Times New Roman" pitchFamily="18" charset="0"/>
              </a:rPr>
              <a:t>----------------------------------------------------------------------------------------------------------------</a:t>
            </a:r>
          </a:p>
          <a:p>
            <a:pPr>
              <a:defRPr/>
            </a:pPr>
            <a:r>
              <a:rPr lang="fr-FR" b="1" i="0" u="sng" dirty="0" smtClean="0">
                <a:solidFill>
                  <a:schemeClr val="tx1"/>
                </a:solidFill>
                <a:latin typeface="+mn-lt"/>
                <a:cs typeface="Arial" pitchFamily="34" charset="0"/>
              </a:rPr>
              <a:t>Compléments techniques : </a:t>
            </a:r>
          </a:p>
          <a:p>
            <a:pPr>
              <a:defRPr/>
            </a:pPr>
            <a:endParaRPr lang="fr-FR" b="1" i="0" u="sng" dirty="0" smtClean="0">
              <a:solidFill>
                <a:schemeClr val="tx1"/>
              </a:solidFill>
              <a:latin typeface="+mn-lt"/>
              <a:cs typeface="Arial" pitchFamily="34" charset="0"/>
            </a:endParaRPr>
          </a:p>
          <a:p>
            <a:pPr marL="203592" indent="-203592" eaLnBrk="0" hangingPunct="0">
              <a:buFont typeface="Arial" pitchFamily="34" charset="0"/>
              <a:buChar char="•"/>
            </a:pPr>
            <a:r>
              <a:rPr lang="fr-FR" dirty="0" smtClean="0">
                <a:solidFill>
                  <a:schemeClr val="tx1"/>
                </a:solidFill>
                <a:latin typeface="+mn-lt"/>
                <a:cs typeface="Arial" pitchFamily="34" charset="0"/>
              </a:rPr>
              <a:t>Un endettement nul à moyen terme et un taux d’endettement en baisse.</a:t>
            </a:r>
          </a:p>
          <a:p>
            <a:pPr marL="203592" indent="-203592" eaLnBrk="0" hangingPunct="0">
              <a:buFont typeface="Arial" pitchFamily="34" charset="0"/>
              <a:buChar char="•"/>
            </a:pPr>
            <a:r>
              <a:rPr lang="fr-FR" dirty="0" smtClean="0">
                <a:solidFill>
                  <a:schemeClr val="tx1"/>
                </a:solidFill>
                <a:latin typeface="+mn-lt"/>
                <a:cs typeface="Arial" pitchFamily="34" charset="0"/>
              </a:rPr>
              <a:t>Les hôpitaux ne</a:t>
            </a:r>
            <a:r>
              <a:rPr lang="fr-FR" baseline="0" dirty="0" smtClean="0">
                <a:solidFill>
                  <a:schemeClr val="tx1"/>
                </a:solidFill>
                <a:latin typeface="+mn-lt"/>
                <a:cs typeface="Arial" pitchFamily="34" charset="0"/>
              </a:rPr>
              <a:t> s’endettent plus à partir de 2014, le besoin d’investissement étant couvert par l’autofinancement complété des subventions et des produits de cession</a:t>
            </a:r>
            <a:endParaRPr lang="fr-FR" dirty="0" smtClean="0">
              <a:solidFill>
                <a:schemeClr val="tx1"/>
              </a:solidFill>
              <a:latin typeface="+mn-lt"/>
              <a:cs typeface="Arial" pitchFamily="34" charset="0"/>
            </a:endParaRPr>
          </a:p>
          <a:p>
            <a:pPr>
              <a:defRPr/>
            </a:pPr>
            <a:endParaRPr lang="fr-FR" b="1" i="0" u="sng" dirty="0" smtClean="0">
              <a:solidFill>
                <a:schemeClr val="tx1"/>
              </a:solidFill>
              <a:latin typeface="+mn-lt"/>
              <a:cs typeface="Arial" pitchFamily="34" charset="0"/>
            </a:endParaRPr>
          </a:p>
          <a:p>
            <a:pPr marL="203592" indent="-203592" algn="l" defTabSz="914400" rtl="0" eaLnBrk="0" latinLnBrk="0" hangingPunct="0">
              <a:buFont typeface="Arial" pitchFamily="34" charset="0"/>
              <a:buChar char="•"/>
              <a:defRPr/>
            </a:pPr>
            <a:r>
              <a:rPr lang="fr-FR" sz="1200" kern="1200" dirty="0" smtClean="0">
                <a:solidFill>
                  <a:schemeClr val="tx1"/>
                </a:solidFill>
                <a:latin typeface="+mn-lt"/>
                <a:ea typeface="+mn-ea"/>
                <a:cs typeface="Arial" pitchFamily="34" charset="0"/>
              </a:rPr>
              <a:t>La décomposition de l’investissement suivant sa nature montre  que :</a:t>
            </a:r>
          </a:p>
          <a:p>
            <a:pPr marL="660792" lvl="1" indent="-203592" algn="l" defTabSz="914400" rtl="0" eaLnBrk="0" latinLnBrk="0" hangingPunct="0">
              <a:buFont typeface="Arial" pitchFamily="34" charset="0"/>
              <a:buChar char="•"/>
              <a:defRPr/>
            </a:pPr>
            <a:r>
              <a:rPr lang="fr-FR" sz="1200" kern="1200" dirty="0" smtClean="0">
                <a:solidFill>
                  <a:schemeClr val="tx1"/>
                </a:solidFill>
                <a:latin typeface="+mn-lt"/>
                <a:ea typeface="+mn-ea"/>
                <a:cs typeface="Arial" pitchFamily="34" charset="0"/>
              </a:rPr>
              <a:t>le recul observé depuis 2010 est intégralement lié à la baisse de l’investissement lourd permis par les plans nationaux de relance de l’investissement ;</a:t>
            </a:r>
          </a:p>
          <a:p>
            <a:pPr marL="660792" lvl="1" indent="-203592" algn="l" defTabSz="914400" rtl="0" eaLnBrk="0" latinLnBrk="0" hangingPunct="0">
              <a:buFont typeface="Arial" pitchFamily="34" charset="0"/>
              <a:buChar char="•"/>
              <a:defRPr/>
            </a:pPr>
            <a:r>
              <a:rPr lang="fr-FR" sz="1200" kern="1200" dirty="0" smtClean="0">
                <a:solidFill>
                  <a:schemeClr val="tx1"/>
                </a:solidFill>
                <a:latin typeface="+mn-lt"/>
                <a:ea typeface="+mn-ea"/>
                <a:cs typeface="Arial" pitchFamily="34" charset="0"/>
              </a:rPr>
              <a:t>l’investissement courant, au sens large, y compris les équipements, se maintient autour de 2,3 Md€ soit 3 % des produits courants.</a:t>
            </a:r>
          </a:p>
          <a:p>
            <a:pPr marL="203592" indent="-203592" algn="l" defTabSz="914400" rtl="0" eaLnBrk="0" latinLnBrk="0" hangingPunct="0">
              <a:buFont typeface="Arial" pitchFamily="34" charset="0"/>
              <a:buChar char="•"/>
              <a:defRPr/>
            </a:pPr>
            <a:r>
              <a:rPr lang="fr-FR" sz="1200" kern="1200" dirty="0" smtClean="0">
                <a:solidFill>
                  <a:schemeClr val="tx1"/>
                </a:solidFill>
                <a:latin typeface="+mn-lt"/>
                <a:ea typeface="+mn-ea"/>
                <a:cs typeface="Arial" pitchFamily="34" charset="0"/>
              </a:rPr>
              <a:t>L’endettement des hôpitaux évolue sur la période de manière corolaire à l’investissement. En 2015, il est devenu nul : les hôpitaux empruntent autant qu’ils remboursent de capital.</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165580" indent="-165580" defTabSz="814371" eaLnBrk="0" hangingPunct="0"/>
            <a:r>
              <a:rPr lang="fr-FR" b="1" u="sng" dirty="0" smtClean="0">
                <a:solidFill>
                  <a:schemeClr val="tx1"/>
                </a:solidFill>
                <a:latin typeface="+mn-lt"/>
                <a:cs typeface="Arial" pitchFamily="34" charset="0"/>
              </a:rPr>
              <a:t>Verbatim</a:t>
            </a:r>
            <a:r>
              <a:rPr lang="fr-FR" dirty="0" smtClean="0">
                <a:solidFill>
                  <a:schemeClr val="tx1"/>
                </a:solidFill>
                <a:latin typeface="+mn-lt"/>
                <a:cs typeface="Arial" pitchFamily="34" charset="0"/>
              </a:rPr>
              <a:t>=&gt; </a:t>
            </a:r>
            <a:r>
              <a:rPr lang="fr-FR" b="1" dirty="0" smtClean="0">
                <a:solidFill>
                  <a:schemeClr val="tx1"/>
                </a:solidFill>
                <a:latin typeface="+mn-lt"/>
              </a:rPr>
              <a:t>« Territoires de soins 2021 »</a:t>
            </a:r>
          </a:p>
          <a:p>
            <a:pPr marL="165580" indent="-165580" defTabSz="814371" eaLnBrk="0" hangingPunct="0"/>
            <a:endParaRPr lang="fr-FR" b="1" dirty="0" smtClean="0">
              <a:solidFill>
                <a:schemeClr val="tx1"/>
              </a:solidFill>
              <a:latin typeface="+mn-lt"/>
            </a:endParaRPr>
          </a:p>
          <a:p>
            <a:pPr marL="228600" indent="-228600">
              <a:buFont typeface="+mj-lt"/>
              <a:buNone/>
              <a:defRPr/>
            </a:pPr>
            <a:r>
              <a:rPr lang="fr-FR" b="0" dirty="0" smtClean="0">
                <a:solidFill>
                  <a:schemeClr val="tx1"/>
                </a:solidFill>
                <a:latin typeface="+mn-lt"/>
                <a:cs typeface="Arial" pitchFamily="34" charset="0"/>
              </a:rPr>
              <a:t>Ce</a:t>
            </a:r>
            <a:r>
              <a:rPr lang="fr-FR" b="0" baseline="0" dirty="0" smtClean="0">
                <a:solidFill>
                  <a:schemeClr val="tx1"/>
                </a:solidFill>
                <a:latin typeface="+mn-lt"/>
                <a:cs typeface="Arial" pitchFamily="34" charset="0"/>
              </a:rPr>
              <a:t> grand plan d’investissement couvrira la période 2017-2021 pour accompagner la transformation de notre système de santé selon 2 orientations :</a:t>
            </a:r>
          </a:p>
          <a:p>
            <a:pPr marL="228600" indent="-228600">
              <a:buFont typeface="+mj-lt"/>
              <a:buNone/>
              <a:defRPr/>
            </a:pPr>
            <a:endParaRPr lang="fr-FR" b="0" baseline="0" dirty="0" smtClean="0">
              <a:solidFill>
                <a:schemeClr val="tx1"/>
              </a:solidFill>
              <a:latin typeface="+mn-lt"/>
              <a:cs typeface="Arial" pitchFamily="34" charset="0"/>
            </a:endParaRPr>
          </a:p>
          <a:p>
            <a:pPr marL="228600" indent="-228600">
              <a:buFont typeface="+mj-lt"/>
              <a:buAutoNum type="arabicPeriod"/>
              <a:defRPr/>
            </a:pPr>
            <a:r>
              <a:rPr lang="fr-FR" sz="1200" b="0" kern="1200" dirty="0" smtClean="0">
                <a:solidFill>
                  <a:schemeClr val="tx1"/>
                </a:solidFill>
                <a:latin typeface="+mn-lt"/>
                <a:ea typeface="+mn-ea"/>
                <a:cs typeface="+mn-cs"/>
              </a:rPr>
              <a:t>Le soutien au déploiement des projets médicaux partagés</a:t>
            </a:r>
          </a:p>
          <a:p>
            <a:pPr marL="228600" indent="-228600">
              <a:buFont typeface="Arial" pitchFamily="34" charset="0"/>
              <a:buNone/>
              <a:defRPr/>
            </a:pPr>
            <a:r>
              <a:rPr lang="fr-FR" sz="1200" b="0" kern="1200" dirty="0" smtClean="0">
                <a:solidFill>
                  <a:schemeClr val="tx1"/>
                </a:solidFill>
                <a:latin typeface="+mn-lt"/>
                <a:ea typeface="+mn-ea"/>
                <a:cs typeface="+mn-cs"/>
              </a:rPr>
              <a:t>L’idée est</a:t>
            </a:r>
            <a:r>
              <a:rPr lang="fr-FR" sz="1200" b="0" kern="1200" baseline="0" dirty="0" smtClean="0">
                <a:solidFill>
                  <a:schemeClr val="tx1"/>
                </a:solidFill>
                <a:latin typeface="+mn-lt"/>
                <a:ea typeface="+mn-ea"/>
                <a:cs typeface="+mn-cs"/>
              </a:rPr>
              <a:t> de placer l’investissement au service de la stratégie territoriale d’offre de soins, notamment dans le cadre des GHT et non plus au service d’un seul établissement de santé</a:t>
            </a:r>
          </a:p>
          <a:p>
            <a:pPr marL="228600" indent="-228600">
              <a:buFont typeface="Arial" pitchFamily="34" charset="0"/>
              <a:buNone/>
              <a:defRPr/>
            </a:pP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Une stratégie territoriale décloisonnée en matière immobilière et de plateaux techniques</a:t>
            </a:r>
          </a:p>
          <a:p>
            <a:pPr marL="228600" indent="-228600">
              <a:buFont typeface="Arial" pitchFamily="34" charset="0"/>
              <a:buNone/>
              <a:defRPr/>
            </a:pPr>
            <a:r>
              <a:rPr lang="fr-FR" sz="1200" b="0" kern="1200" dirty="0" smtClean="0">
                <a:solidFill>
                  <a:schemeClr val="tx1"/>
                </a:solidFill>
                <a:latin typeface="+mn-lt"/>
                <a:ea typeface="+mn-ea"/>
                <a:cs typeface="+mn-cs"/>
              </a:rPr>
              <a:t>Un processus logique : d’abord la</a:t>
            </a:r>
            <a:r>
              <a:rPr lang="fr-FR" sz="1200" b="0" kern="1200" baseline="0" dirty="0" smtClean="0">
                <a:solidFill>
                  <a:schemeClr val="tx1"/>
                </a:solidFill>
                <a:latin typeface="+mn-lt"/>
                <a:ea typeface="+mn-ea"/>
                <a:cs typeface="+mn-cs"/>
              </a:rPr>
              <a:t> stratégie territoriale, déclinée ensuite en projet médical qui conduit à un projet d’investissement</a:t>
            </a:r>
          </a:p>
          <a:p>
            <a:pPr marL="228600" indent="-228600">
              <a:buFont typeface="Arial" pitchFamily="34" charset="0"/>
              <a:buNone/>
              <a:defRPr/>
            </a:pPr>
            <a:endParaRPr lang="fr-FR" sz="1200" b="0" kern="1200" dirty="0" smtClean="0">
              <a:solidFill>
                <a:schemeClr val="tx1"/>
              </a:solidFill>
              <a:latin typeface="+mn-lt"/>
              <a:ea typeface="+mn-ea"/>
              <a:cs typeface="+mn-cs"/>
            </a:endParaRPr>
          </a:p>
          <a:p>
            <a:pPr marL="228600" indent="-228600">
              <a:buFont typeface="+mj-lt"/>
              <a:buAutoNum type="arabicPeriod" startAt="2"/>
              <a:defRPr/>
            </a:pPr>
            <a:r>
              <a:rPr lang="fr-FR" sz="1200" b="0" kern="1200" dirty="0" smtClean="0">
                <a:solidFill>
                  <a:schemeClr val="tx1"/>
                </a:solidFill>
                <a:latin typeface="+mn-lt"/>
                <a:ea typeface="+mn-ea"/>
                <a:cs typeface="+mn-cs"/>
              </a:rPr>
              <a:t>Le soutien au numérique et à l’innovation</a:t>
            </a:r>
            <a:r>
              <a:rPr lang="fr-FR" sz="1200" b="0" kern="1200" baseline="0" dirty="0" smtClean="0">
                <a:solidFill>
                  <a:schemeClr val="tx1"/>
                </a:solidFill>
                <a:latin typeface="+mn-lt"/>
                <a:ea typeface="+mn-ea"/>
                <a:cs typeface="+mn-cs"/>
              </a:rPr>
              <a:t> </a:t>
            </a:r>
          </a:p>
          <a:p>
            <a:pPr marL="228600" indent="-228600">
              <a:buFont typeface="+mj-lt"/>
              <a:buNone/>
              <a:defRPr/>
            </a:pPr>
            <a:r>
              <a:rPr lang="fr-FR" sz="1200" b="0" kern="1200" baseline="0" dirty="0" smtClean="0">
                <a:solidFill>
                  <a:schemeClr val="tx1"/>
                </a:solidFill>
                <a:latin typeface="+mn-lt"/>
                <a:ea typeface="+mn-ea"/>
                <a:cs typeface="+mn-cs"/>
              </a:rPr>
              <a:t>L’accent sera mis sur les </a:t>
            </a:r>
            <a:r>
              <a:rPr lang="fr-FR" sz="1200" b="0" kern="1200" dirty="0" smtClean="0">
                <a:solidFill>
                  <a:schemeClr val="tx1"/>
                </a:solidFill>
                <a:latin typeface="+mn-lt"/>
                <a:ea typeface="+mn-ea"/>
                <a:cs typeface="+mn-cs"/>
              </a:rPr>
              <a:t>outils de coordination territoriaux et aux organisations en parcours (ex : dossiers</a:t>
            </a:r>
            <a:r>
              <a:rPr lang="fr-FR" sz="1200" b="0" kern="1200" baseline="0" dirty="0" smtClean="0">
                <a:solidFill>
                  <a:schemeClr val="tx1"/>
                </a:solidFill>
                <a:latin typeface="+mn-lt"/>
                <a:ea typeface="+mn-ea"/>
                <a:cs typeface="+mn-cs"/>
              </a:rPr>
              <a:t> patients partagés, portés notamment par les GHT)</a:t>
            </a:r>
          </a:p>
          <a:p>
            <a:pPr marL="228600" indent="-228600">
              <a:buFont typeface="Arial" pitchFamily="34" charset="0"/>
              <a:buNone/>
              <a:defRPr/>
            </a:pPr>
            <a:r>
              <a:rPr lang="fr-FR" sz="1200" b="0" kern="1200" dirty="0" smtClean="0">
                <a:solidFill>
                  <a:schemeClr val="tx1"/>
                </a:solidFill>
                <a:latin typeface="+mn-lt"/>
                <a:ea typeface="+mn-ea"/>
                <a:cs typeface="+mn-cs"/>
              </a:rPr>
              <a:t>Une place renforcée pour l’innovation sous toutes ses formes, notamment en ambulatoire, soutenue par le programme investissements d’avenir </a:t>
            </a:r>
          </a:p>
          <a:p>
            <a:pPr marL="228600" indent="-228600">
              <a:buFont typeface="Arial" pitchFamily="34" charset="0"/>
              <a:buNone/>
              <a:defRPr/>
            </a:pPr>
            <a:r>
              <a:rPr lang="fr-FR" sz="1200" b="0" kern="1200" dirty="0" smtClean="0">
                <a:solidFill>
                  <a:schemeClr val="tx1"/>
                </a:solidFill>
                <a:latin typeface="+mn-lt"/>
                <a:ea typeface="+mn-ea"/>
                <a:cs typeface="+mn-cs"/>
              </a:rPr>
              <a:t>Cette</a:t>
            </a:r>
            <a:r>
              <a:rPr lang="fr-FR" sz="1200" b="0" kern="1200" baseline="0" dirty="0" smtClean="0">
                <a:solidFill>
                  <a:schemeClr val="tx1"/>
                </a:solidFill>
                <a:latin typeface="+mn-lt"/>
                <a:ea typeface="+mn-ea"/>
                <a:cs typeface="+mn-cs"/>
              </a:rPr>
              <a:t> priorité concerne les hôpitaux mais aussi les plateformes territoriales d’appui et les professionnels de ville, dans la continuité de territoire de soins numériques</a:t>
            </a:r>
            <a:endParaRPr lang="fr-FR" b="0" dirty="0" smtClean="0">
              <a:solidFill>
                <a:schemeClr val="tx1"/>
              </a:solidFill>
              <a:latin typeface="+mn-lt"/>
              <a:cs typeface="Arial" pitchFamily="34" charset="0"/>
            </a:endParaRPr>
          </a:p>
          <a:p>
            <a:pPr>
              <a:defRPr/>
            </a:pPr>
            <a:endParaRPr lang="fr-FR" dirty="0" smtClean="0">
              <a:solidFill>
                <a:schemeClr val="tx1"/>
              </a:solidFill>
              <a:latin typeface="+mn-lt"/>
              <a:cs typeface="Arial" pitchFamily="34" charset="0"/>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14371">
              <a:defRPr/>
            </a:pPr>
            <a:r>
              <a:rPr lang="fr-FR" b="1" u="sng" dirty="0" smtClean="0">
                <a:solidFill>
                  <a:schemeClr val="tx1"/>
                </a:solidFill>
              </a:rPr>
              <a:t>Verbatim </a:t>
            </a:r>
            <a:r>
              <a:rPr lang="fr-FR" dirty="0" smtClean="0">
                <a:solidFill>
                  <a:schemeClr val="tx1"/>
                </a:solidFill>
              </a:rPr>
              <a:t>=&gt; </a:t>
            </a:r>
            <a:r>
              <a:rPr lang="fr-FR" b="1" dirty="0" smtClean="0">
                <a:solidFill>
                  <a:schemeClr val="tx1"/>
                </a:solidFill>
              </a:rPr>
              <a:t>Un</a:t>
            </a:r>
            <a:r>
              <a:rPr lang="fr-FR" b="1" baseline="0" dirty="0" smtClean="0">
                <a:solidFill>
                  <a:schemeClr val="tx1"/>
                </a:solidFill>
              </a:rPr>
              <a:t> objectif atteint : la </a:t>
            </a:r>
            <a:r>
              <a:rPr lang="fr-FR" b="1" dirty="0" smtClean="0">
                <a:solidFill>
                  <a:schemeClr val="tx1"/>
                </a:solidFill>
              </a:rPr>
              <a:t>stabilisation de la dette et la baisse du taux d’endettement</a:t>
            </a:r>
          </a:p>
          <a:p>
            <a:pPr defTabSz="814371">
              <a:defRPr/>
            </a:pPr>
            <a:endParaRPr lang="fr-FR" b="1" dirty="0" smtClean="0">
              <a:solidFill>
                <a:schemeClr val="tx1"/>
              </a:solidFill>
            </a:endParaRPr>
          </a:p>
          <a:p>
            <a:pPr marL="203592" indent="-203592">
              <a:buFont typeface="Arial" pitchFamily="34" charset="0"/>
              <a:buAutoNum type="arabicPeriod"/>
              <a:defRPr/>
            </a:pPr>
            <a:r>
              <a:rPr lang="fr-FR" b="1" dirty="0" smtClean="0">
                <a:solidFill>
                  <a:schemeClr val="tx1"/>
                </a:solidFill>
              </a:rPr>
              <a:t>L’endettement des hôpitaux est nul en 2015, </a:t>
            </a:r>
            <a:r>
              <a:rPr lang="fr-FR" dirty="0" smtClean="0">
                <a:solidFill>
                  <a:schemeClr val="tx1"/>
                </a:solidFill>
              </a:rPr>
              <a:t>le recours l’emprunts ayant reculé au niveau des remboursements (2,1 Md€) ; </a:t>
            </a:r>
          </a:p>
          <a:p>
            <a:pPr marL="203592" indent="-203592">
              <a:buFont typeface="Arial" pitchFamily="34" charset="0"/>
              <a:buAutoNum type="arabicPeriod"/>
              <a:defRPr/>
            </a:pPr>
            <a:r>
              <a:rPr lang="fr-FR" b="1" dirty="0" smtClean="0">
                <a:solidFill>
                  <a:schemeClr val="tx1"/>
                </a:solidFill>
              </a:rPr>
              <a:t>L’encours de dette se stabilise </a:t>
            </a:r>
            <a:r>
              <a:rPr lang="fr-FR" dirty="0" smtClean="0">
                <a:solidFill>
                  <a:schemeClr val="tx1"/>
                </a:solidFill>
              </a:rPr>
              <a:t>à 29,2 Md€ ; le ratio d’endettement (dette / produits) baisse d’environ 1 point à 38 % ;</a:t>
            </a:r>
          </a:p>
          <a:p>
            <a:pPr marL="203592" indent="-203592">
              <a:buFont typeface="Arial" pitchFamily="34" charset="0"/>
              <a:buAutoNum type="arabicPeriod"/>
              <a:defRPr/>
            </a:pPr>
            <a:r>
              <a:rPr lang="fr-FR" dirty="0" smtClean="0">
                <a:solidFill>
                  <a:schemeClr val="tx1"/>
                </a:solidFill>
              </a:rPr>
              <a:t>En parallèle, </a:t>
            </a:r>
            <a:r>
              <a:rPr lang="fr-FR" b="1" dirty="0" smtClean="0">
                <a:solidFill>
                  <a:schemeClr val="tx1"/>
                </a:solidFill>
              </a:rPr>
              <a:t>un fonds national </a:t>
            </a:r>
            <a:r>
              <a:rPr lang="fr-FR" dirty="0" smtClean="0">
                <a:solidFill>
                  <a:schemeClr val="tx1"/>
                </a:solidFill>
              </a:rPr>
              <a:t>(avec contribution des banques) </a:t>
            </a:r>
            <a:r>
              <a:rPr lang="fr-FR" b="1" dirty="0" smtClean="0">
                <a:solidFill>
                  <a:schemeClr val="tx1"/>
                </a:solidFill>
              </a:rPr>
              <a:t>pour assainir l’encours de dette structurée</a:t>
            </a:r>
            <a:r>
              <a:rPr lang="fr-FR" dirty="0" smtClean="0">
                <a:solidFill>
                  <a:schemeClr val="tx1"/>
                </a:solidFill>
              </a:rPr>
              <a:t>, en cours de déploiement (clôture du dispositif d’ici 2</a:t>
            </a:r>
            <a:r>
              <a:rPr lang="fr-FR" baseline="30000" dirty="0" smtClean="0">
                <a:solidFill>
                  <a:schemeClr val="tx1"/>
                </a:solidFill>
              </a:rPr>
              <a:t>ème</a:t>
            </a:r>
            <a:r>
              <a:rPr lang="fr-FR" dirty="0" smtClean="0">
                <a:solidFill>
                  <a:schemeClr val="tx1"/>
                </a:solidFill>
              </a:rPr>
              <a:t> semestre 2016).</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44014">
              <a:defRPr/>
            </a:pPr>
            <a:r>
              <a:rPr lang="fr-FR" b="1" u="sng" dirty="0" smtClean="0">
                <a:solidFill>
                  <a:schemeClr val="tx1"/>
                </a:solidFill>
              </a:rPr>
              <a:t>Verbatim </a:t>
            </a:r>
            <a:r>
              <a:rPr lang="fr-FR" dirty="0" smtClean="0">
                <a:solidFill>
                  <a:schemeClr val="tx1"/>
                </a:solidFill>
              </a:rPr>
              <a:t>=&gt; </a:t>
            </a:r>
            <a:r>
              <a:rPr lang="fr-FR" b="1" dirty="0" smtClean="0">
                <a:solidFill>
                  <a:schemeClr val="tx1"/>
                </a:solidFill>
              </a:rPr>
              <a:t>Assainissement</a:t>
            </a:r>
            <a:r>
              <a:rPr lang="fr-FR" b="1" baseline="0" dirty="0" smtClean="0">
                <a:solidFill>
                  <a:schemeClr val="tx1"/>
                </a:solidFill>
              </a:rPr>
              <a:t> du stock de d</a:t>
            </a:r>
            <a:r>
              <a:rPr lang="fr-FR" b="1" dirty="0" smtClean="0">
                <a:solidFill>
                  <a:schemeClr val="tx1"/>
                </a:solidFill>
              </a:rPr>
              <a:t>ette : le dispositif national pour accompagner les EPS dans la sécurisation de leurs prêts toxiques</a:t>
            </a:r>
          </a:p>
          <a:p>
            <a:pPr defTabSz="844014">
              <a:defRPr/>
            </a:pPr>
            <a:endParaRPr lang="fr-FR" b="1" dirty="0" smtClean="0">
              <a:solidFill>
                <a:schemeClr val="tx1"/>
              </a:solidFill>
            </a:endParaRPr>
          </a:p>
          <a:p>
            <a:pPr marL="211003" indent="-211003">
              <a:buFont typeface="Arial" pitchFamily="34" charset="0"/>
              <a:buAutoNum type="arabicPeriod"/>
              <a:defRPr/>
            </a:pPr>
            <a:r>
              <a:rPr lang="fr-FR" dirty="0" smtClean="0">
                <a:solidFill>
                  <a:schemeClr val="tx1"/>
                </a:solidFill>
              </a:rPr>
              <a:t>En parallèle de la diminution du taux</a:t>
            </a:r>
            <a:r>
              <a:rPr lang="fr-FR" baseline="0" dirty="0" smtClean="0">
                <a:solidFill>
                  <a:schemeClr val="tx1"/>
                </a:solidFill>
              </a:rPr>
              <a:t> d’endettement des hôpitaux, un effort est entreprise pour sécuriser les prêts dits « toxiques »</a:t>
            </a:r>
            <a:endParaRPr lang="fr-FR" dirty="0" smtClean="0">
              <a:solidFill>
                <a:schemeClr val="tx1"/>
              </a:solidFill>
            </a:endParaRPr>
          </a:p>
          <a:p>
            <a:pPr marL="211003" indent="-211003">
              <a:buFont typeface="Arial" pitchFamily="34" charset="0"/>
              <a:buAutoNum type="arabicPeriod"/>
              <a:defRPr/>
            </a:pPr>
            <a:r>
              <a:rPr lang="fr-FR" dirty="0" smtClean="0">
                <a:solidFill>
                  <a:schemeClr val="tx1"/>
                </a:solidFill>
              </a:rPr>
              <a:t>Un dispositif d’accompagnement des hôpitaux les plus exposés au risque des emprunts structurés, décidé en Conseil des ministres du 23 avril 2014, a été mis en place par </a:t>
            </a:r>
            <a:r>
              <a:rPr lang="fr-FR" b="1" dirty="0" smtClean="0">
                <a:solidFill>
                  <a:schemeClr val="tx1"/>
                </a:solidFill>
              </a:rPr>
              <a:t>instruction interministérielle du 22 décembre 2014 révisée par l’instruction du 28 juillet 2015</a:t>
            </a:r>
            <a:r>
              <a:rPr lang="fr-FR" dirty="0" smtClean="0">
                <a:solidFill>
                  <a:schemeClr val="tx1"/>
                </a:solidFill>
              </a:rPr>
              <a:t>. </a:t>
            </a:r>
          </a:p>
          <a:p>
            <a:pPr marL="211003" indent="-211003" defTabSz="844014">
              <a:buFont typeface="Arial" pitchFamily="34" charset="0"/>
              <a:buAutoNum type="arabicPeriod"/>
              <a:defRPr/>
            </a:pPr>
            <a:r>
              <a:rPr lang="fr-FR" b="1" dirty="0" smtClean="0">
                <a:solidFill>
                  <a:schemeClr val="tx1"/>
                </a:solidFill>
              </a:rPr>
              <a:t>A ce jour, 14 établissements sur les 50 éligibles au dispositif ont sécurisé leurs prêts structurés hors charte.</a:t>
            </a:r>
          </a:p>
          <a:p>
            <a:pPr marL="668203" lvl="1" indent="-211003" defTabSz="844014">
              <a:buFont typeface="Arial" pitchFamily="34" charset="0"/>
              <a:buChar char="•"/>
              <a:defRPr/>
            </a:pPr>
            <a:r>
              <a:rPr lang="fr-FR" b="0" dirty="0" smtClean="0">
                <a:solidFill>
                  <a:schemeClr val="tx1"/>
                </a:solidFill>
              </a:rPr>
              <a:t>Les autres devraient aboutir d’ici fin 2016</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14371">
              <a:defRPr/>
            </a:pPr>
            <a:r>
              <a:rPr lang="fr-FR" b="1" u="sng" dirty="0" smtClean="0">
                <a:solidFill>
                  <a:schemeClr val="tx1"/>
                </a:solidFill>
              </a:rPr>
              <a:t>Verbatim </a:t>
            </a:r>
            <a:r>
              <a:rPr lang="fr-FR" dirty="0" smtClean="0">
                <a:solidFill>
                  <a:schemeClr val="tx1"/>
                </a:solidFill>
              </a:rPr>
              <a:t>=&gt; </a:t>
            </a:r>
            <a:r>
              <a:rPr lang="fr-FR" b="1" dirty="0" smtClean="0">
                <a:solidFill>
                  <a:schemeClr val="tx1"/>
                </a:solidFill>
              </a:rPr>
              <a:t>Des dispositifs d’appui pour porter la dynamique de performance des hôpitaux</a:t>
            </a:r>
          </a:p>
          <a:p>
            <a:pPr defTabSz="814371">
              <a:defRPr/>
            </a:pPr>
            <a:endParaRPr lang="fr-FR" b="1" dirty="0" smtClean="0">
              <a:solidFill>
                <a:schemeClr val="tx1"/>
              </a:solidFill>
            </a:endParaRPr>
          </a:p>
          <a:p>
            <a:pPr marL="203592" indent="-203592" defTabSz="814371">
              <a:buFontTx/>
              <a:buAutoNum type="arabicPeriod"/>
              <a:defRPr/>
            </a:pPr>
            <a:r>
              <a:rPr lang="fr-FR" dirty="0" smtClean="0">
                <a:solidFill>
                  <a:schemeClr val="tx1"/>
                </a:solidFill>
              </a:rPr>
              <a:t>On l’a vu, les hôpitaux ont montré dans leurs comptes une maîtrise de leurs équilibres financiers</a:t>
            </a:r>
          </a:p>
          <a:p>
            <a:pPr marL="203592" indent="-203592" defTabSz="814371">
              <a:buFontTx/>
              <a:buAutoNum type="arabicPeriod"/>
              <a:defRPr/>
            </a:pPr>
            <a:r>
              <a:rPr lang="fr-FR" dirty="0" smtClean="0">
                <a:solidFill>
                  <a:schemeClr val="tx1"/>
                </a:solidFill>
              </a:rPr>
              <a:t>Cette maîtrise est due à l’engagement d’une dynamique de transformation portés par les hôpitaux qui</a:t>
            </a:r>
            <a:r>
              <a:rPr lang="fr-FR" baseline="0" dirty="0" smtClean="0">
                <a:solidFill>
                  <a:schemeClr val="tx1"/>
                </a:solidFill>
              </a:rPr>
              <a:t> sont </a:t>
            </a:r>
            <a:r>
              <a:rPr lang="fr-FR" dirty="0" smtClean="0">
                <a:solidFill>
                  <a:schemeClr val="tx1"/>
                </a:solidFill>
              </a:rPr>
              <a:t>accompagnés par des dispositifs nationaux de grande ampleur</a:t>
            </a:r>
          </a:p>
          <a:p>
            <a:endParaRPr lang="fr-FR" dirty="0" smtClean="0">
              <a:solidFill>
                <a:schemeClr val="tx1"/>
              </a:solidFill>
            </a:endParaRPr>
          </a:p>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14371"/>
            <a:r>
              <a:rPr lang="fr-FR" b="1" u="sng" dirty="0" smtClean="0">
                <a:solidFill>
                  <a:schemeClr val="tx1"/>
                </a:solidFill>
              </a:rPr>
              <a:t>Verbatim </a:t>
            </a:r>
            <a:r>
              <a:rPr lang="fr-FR" dirty="0" smtClean="0">
                <a:solidFill>
                  <a:schemeClr val="tx1"/>
                </a:solidFill>
              </a:rPr>
              <a:t>=&gt; </a:t>
            </a:r>
            <a:r>
              <a:rPr lang="fr-FR" b="1" dirty="0" smtClean="0">
                <a:solidFill>
                  <a:schemeClr val="tx1"/>
                </a:solidFill>
              </a:rPr>
              <a:t>Les 4 grands objectifs d’accompagnement des hôpitaux : une évolution structurelle de notre système de santé alliant qualité des soins et maîtrise des dépenses</a:t>
            </a:r>
          </a:p>
          <a:p>
            <a:pPr defTabSz="814371"/>
            <a:endParaRPr lang="fr-FR" b="1" dirty="0" smtClean="0">
              <a:solidFill>
                <a:schemeClr val="tx1"/>
              </a:solidFill>
            </a:endParaRPr>
          </a:p>
          <a:p>
            <a:pPr marL="203592" indent="-203592" defTabSz="814371">
              <a:buFontTx/>
              <a:buAutoNum type="arabicPeriod"/>
            </a:pPr>
            <a:r>
              <a:rPr lang="fr-FR" dirty="0" smtClean="0">
                <a:solidFill>
                  <a:schemeClr val="tx1"/>
                </a:solidFill>
                <a:ea typeface="Arial Unicode MS" pitchFamily="-72" charset="0"/>
                <a:cs typeface="Arial Unicode MS" pitchFamily="-72" charset="0"/>
              </a:rPr>
              <a:t>Améliorer la qualité de l’offre hospitalière pour mieux répondre à ses missions</a:t>
            </a:r>
          </a:p>
          <a:p>
            <a:pPr marL="203592" indent="-203592" defTabSz="814371">
              <a:buFontTx/>
              <a:buAutoNum type="arabicPeriod"/>
            </a:pPr>
            <a:r>
              <a:rPr lang="fr-FR" dirty="0" smtClean="0">
                <a:solidFill>
                  <a:schemeClr val="tx1"/>
                </a:solidFill>
                <a:ea typeface="Arial Unicode MS" pitchFamily="-72" charset="0"/>
                <a:cs typeface="Arial Unicode MS" pitchFamily="-72" charset="0"/>
              </a:rPr>
              <a:t>Prendre le virage ambulatoire et mieux adapter les prises en charge en établissement</a:t>
            </a:r>
          </a:p>
          <a:p>
            <a:pPr marL="203592" indent="-203592" defTabSz="814371">
              <a:buFontTx/>
              <a:buAutoNum type="arabicPeriod"/>
            </a:pPr>
            <a:r>
              <a:rPr lang="fr-FR" dirty="0" smtClean="0">
                <a:solidFill>
                  <a:schemeClr val="tx1"/>
                </a:solidFill>
                <a:ea typeface="Arial Unicode MS" pitchFamily="-72" charset="0"/>
                <a:cs typeface="Arial Unicode MS" pitchFamily="-72" charset="0"/>
              </a:rPr>
              <a:t>Poursuivre les efforts sur les prix des médicaments et l’adoption des génériques</a:t>
            </a:r>
          </a:p>
          <a:p>
            <a:pPr marL="203592" indent="-203592" defTabSz="814371">
              <a:buFontTx/>
              <a:buAutoNum type="arabicPeriod"/>
            </a:pPr>
            <a:r>
              <a:rPr lang="fr-FR" dirty="0" smtClean="0">
                <a:solidFill>
                  <a:schemeClr val="tx1"/>
                </a:solidFill>
                <a:ea typeface="Arial Unicode MS" pitchFamily="-72" charset="0"/>
                <a:cs typeface="Arial Unicode MS" pitchFamily="-72" charset="0"/>
              </a:rPr>
              <a:t>Améliorer la pertinence et le bon usage des soins</a:t>
            </a:r>
            <a:endParaRPr lang="fr-FR"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defTabSz="844014"/>
            <a:r>
              <a:rPr lang="fr-FR" b="1" u="sng" dirty="0" smtClean="0">
                <a:solidFill>
                  <a:schemeClr val="tx1"/>
                </a:solidFill>
                <a:latin typeface="+mn-lt"/>
              </a:rPr>
              <a:t>Verbatim </a:t>
            </a:r>
            <a:r>
              <a:rPr lang="fr-FR" dirty="0" smtClean="0">
                <a:solidFill>
                  <a:schemeClr val="tx1"/>
                </a:solidFill>
                <a:latin typeface="+mn-lt"/>
              </a:rPr>
              <a:t>=&gt; </a:t>
            </a:r>
            <a:r>
              <a:rPr lang="fr-FR" b="1" dirty="0" smtClean="0">
                <a:solidFill>
                  <a:schemeClr val="tx1"/>
                </a:solidFill>
                <a:latin typeface="+mn-lt"/>
                <a:cs typeface="Times New Roman" pitchFamily="18" charset="0"/>
              </a:rPr>
              <a:t>Un </a:t>
            </a:r>
            <a:r>
              <a:rPr lang="fr-FR" b="1" baseline="0" dirty="0" smtClean="0">
                <a:solidFill>
                  <a:schemeClr val="tx1"/>
                </a:solidFill>
                <a:latin typeface="+mn-lt"/>
                <a:cs typeface="Times New Roman" pitchFamily="18" charset="0"/>
              </a:rPr>
              <a:t>accompagnement qui passe par une implication très forte de l</a:t>
            </a:r>
            <a:r>
              <a:rPr lang="fr-FR" b="1" dirty="0" smtClean="0">
                <a:solidFill>
                  <a:schemeClr val="tx1"/>
                </a:solidFill>
                <a:latin typeface="+mn-lt"/>
                <a:ea typeface="Times New Roman" pitchFamily="18" charset="0"/>
                <a:cs typeface="Times New Roman" pitchFamily="18" charset="0"/>
              </a:rPr>
              <a:t>’ANAP</a:t>
            </a:r>
          </a:p>
          <a:p>
            <a:pPr defTabSz="844014"/>
            <a:endParaRPr lang="fr-FR" b="1" dirty="0" smtClean="0">
              <a:solidFill>
                <a:schemeClr val="tx1"/>
              </a:solidFill>
              <a:latin typeface="+mn-lt"/>
              <a:ea typeface="Times New Roman" pitchFamily="18" charset="0"/>
              <a:cs typeface="Times New Roman" pitchFamily="18" charset="0"/>
            </a:endParaRPr>
          </a:p>
          <a:p>
            <a:pPr marL="211003" indent="-211003">
              <a:buAutoNum type="arabicPeriod"/>
            </a:pPr>
            <a:r>
              <a:rPr lang="fr-FR" dirty="0" smtClean="0">
                <a:solidFill>
                  <a:schemeClr val="tx1"/>
                </a:solidFill>
                <a:latin typeface="+mn-lt"/>
              </a:rPr>
              <a:t>Mobilisation sans précédent pour accompagner un grand nombre d’établissements de santé avec l’appui des ARS tout en s’adressant aux opérationnels chargés de mettre en œuvre le changement au sein des établissements</a:t>
            </a:r>
          </a:p>
          <a:p>
            <a:pPr marL="211003" indent="-211003">
              <a:buAutoNum type="arabicPeriod"/>
            </a:pPr>
            <a:r>
              <a:rPr lang="fr-FR" dirty="0" smtClean="0">
                <a:solidFill>
                  <a:schemeClr val="tx1"/>
                </a:solidFill>
                <a:latin typeface="+mn-lt"/>
              </a:rPr>
              <a:t>Public cible : ARS + ES + opérationnels</a:t>
            </a:r>
          </a:p>
          <a:p>
            <a:pPr marL="211003" indent="-211003">
              <a:buAutoNum type="arabicPeriod"/>
            </a:pPr>
            <a:r>
              <a:rPr lang="fr-FR" dirty="0" smtClean="0">
                <a:solidFill>
                  <a:schemeClr val="tx1"/>
                </a:solidFill>
                <a:latin typeface="+mn-lt"/>
              </a:rPr>
              <a:t>Moyens</a:t>
            </a:r>
            <a:r>
              <a:rPr lang="fr-FR" baseline="0" dirty="0" smtClean="0">
                <a:solidFill>
                  <a:schemeClr val="tx1"/>
                </a:solidFill>
                <a:latin typeface="+mn-lt"/>
              </a:rPr>
              <a:t> mobilisés</a:t>
            </a:r>
            <a:r>
              <a:rPr lang="fr-FR" dirty="0" smtClean="0">
                <a:solidFill>
                  <a:schemeClr val="tx1"/>
                </a:solidFill>
                <a:latin typeface="+mn-lt"/>
              </a:rPr>
              <a:t> : 30% du personnel de l’ANAP + 9 cabinets prestataires</a:t>
            </a:r>
          </a:p>
          <a:p>
            <a:pPr marL="211003" indent="-211003">
              <a:buAutoNum type="arabicPeriod"/>
            </a:pPr>
            <a:endParaRPr lang="fr-FR" dirty="0" smtClean="0">
              <a:solidFill>
                <a:schemeClr val="tx1"/>
              </a:solidFill>
              <a:latin typeface="+mn-lt"/>
            </a:endParaRPr>
          </a:p>
          <a:p>
            <a:pPr marL="211003" indent="-211003" defTabSz="844083">
              <a:defRPr/>
            </a:pPr>
            <a:r>
              <a:rPr lang="fr-FR" b="1" i="1" u="none" dirty="0" smtClean="0">
                <a:solidFill>
                  <a:schemeClr val="tx1"/>
                </a:solidFill>
                <a:latin typeface="+mn-lt"/>
                <a:cs typeface="Times New Roman" pitchFamily="18" charset="0"/>
              </a:rPr>
              <a:t>---------------------------------------------------------------------------------------------------------------------</a:t>
            </a:r>
          </a:p>
          <a:p>
            <a:pPr marL="211003" indent="-211003"/>
            <a:r>
              <a:rPr lang="fr-FR" b="1" u="sng" dirty="0" smtClean="0">
                <a:solidFill>
                  <a:schemeClr val="tx1"/>
                </a:solidFill>
                <a:latin typeface="+mn-lt"/>
              </a:rPr>
              <a:t>Eléments techniques </a:t>
            </a:r>
            <a:r>
              <a:rPr lang="fr-FR" dirty="0" smtClean="0">
                <a:solidFill>
                  <a:schemeClr val="tx1"/>
                </a:solidFill>
                <a:latin typeface="+mn-lt"/>
              </a:rPr>
              <a:t>:</a:t>
            </a:r>
          </a:p>
          <a:p>
            <a:pPr marL="211003" indent="-211003"/>
            <a:r>
              <a:rPr lang="fr-FR" u="sng" dirty="0" smtClean="0">
                <a:solidFill>
                  <a:schemeClr val="tx1"/>
                </a:solidFill>
                <a:latin typeface="+mn-lt"/>
              </a:rPr>
              <a:t>1. Appui méthodologique et thématique aux établissements :</a:t>
            </a:r>
          </a:p>
          <a:p>
            <a:pPr lvl="1">
              <a:buFont typeface="Arial" pitchFamily="34" charset="0"/>
              <a:buChar char="•"/>
            </a:pPr>
            <a:r>
              <a:rPr lang="fr-FR" dirty="0" smtClean="0">
                <a:solidFill>
                  <a:schemeClr val="tx1"/>
                </a:solidFill>
                <a:latin typeface="+mn-lt"/>
              </a:rPr>
              <a:t>260 Etablissements concernés</a:t>
            </a:r>
          </a:p>
          <a:p>
            <a:pPr lvl="1">
              <a:buFont typeface="Arial" pitchFamily="34" charset="0"/>
              <a:buChar char="•"/>
            </a:pPr>
            <a:r>
              <a:rPr lang="fr-FR" dirty="0" smtClean="0">
                <a:solidFill>
                  <a:schemeClr val="tx1"/>
                </a:solidFill>
                <a:latin typeface="+mn-lt"/>
              </a:rPr>
              <a:t>200 chefs de projet opérationnels</a:t>
            </a:r>
          </a:p>
          <a:p>
            <a:pPr lvl="1">
              <a:buFont typeface="Arial" pitchFamily="34" charset="0"/>
              <a:buChar char="•"/>
            </a:pPr>
            <a:r>
              <a:rPr lang="fr-FR" dirty="0" smtClean="0">
                <a:solidFill>
                  <a:schemeClr val="tx1"/>
                </a:solidFill>
                <a:latin typeface="+mn-lt"/>
              </a:rPr>
              <a:t>43 Groupes </a:t>
            </a:r>
            <a:r>
              <a:rPr lang="fr-FR" dirty="0" err="1" smtClean="0">
                <a:solidFill>
                  <a:schemeClr val="tx1"/>
                </a:solidFill>
                <a:latin typeface="+mn-lt"/>
              </a:rPr>
              <a:t>mentorés</a:t>
            </a:r>
            <a:endParaRPr lang="fr-FR" dirty="0" smtClean="0">
              <a:solidFill>
                <a:schemeClr val="tx1"/>
              </a:solidFill>
              <a:latin typeface="+mn-lt"/>
            </a:endParaRPr>
          </a:p>
          <a:p>
            <a:pPr lvl="1">
              <a:buFont typeface="Arial" pitchFamily="34" charset="0"/>
              <a:buChar char="•"/>
            </a:pPr>
            <a:r>
              <a:rPr lang="fr-FR" dirty="0" smtClean="0">
                <a:solidFill>
                  <a:schemeClr val="tx1"/>
                </a:solidFill>
                <a:latin typeface="+mn-lt"/>
              </a:rPr>
              <a:t>207 SC</a:t>
            </a:r>
          </a:p>
          <a:p>
            <a:pPr lvl="1">
              <a:buFont typeface="Arial" pitchFamily="34" charset="0"/>
              <a:buChar char="•"/>
            </a:pPr>
            <a:r>
              <a:rPr lang="fr-FR" dirty="0" smtClean="0">
                <a:solidFill>
                  <a:schemeClr val="tx1"/>
                </a:solidFill>
                <a:latin typeface="+mn-lt"/>
              </a:rPr>
              <a:t>1008 SI dont 1/3 sur site</a:t>
            </a:r>
          </a:p>
          <a:p>
            <a:pPr marL="212468" lvl="1" indent="-211003" defTabSz="826431" eaLnBrk="0" hangingPunct="0">
              <a:buSzPct val="125000"/>
              <a:defRPr/>
            </a:pPr>
            <a:r>
              <a:rPr lang="fr-FR" u="sng" dirty="0" smtClean="0">
                <a:solidFill>
                  <a:schemeClr val="tx1"/>
                </a:solidFill>
                <a:latin typeface="+mn-lt"/>
              </a:rPr>
              <a:t>2. Transfert de compétences</a:t>
            </a:r>
          </a:p>
          <a:p>
            <a:pPr lvl="1">
              <a:buFont typeface="Arial" pitchFamily="34" charset="0"/>
              <a:buChar char="•"/>
            </a:pPr>
            <a:r>
              <a:rPr lang="fr-FR" dirty="0" smtClean="0">
                <a:solidFill>
                  <a:schemeClr val="tx1"/>
                </a:solidFill>
                <a:latin typeface="+mn-lt"/>
              </a:rPr>
              <a:t>8 Thématiques prévues</a:t>
            </a:r>
          </a:p>
          <a:p>
            <a:pPr lvl="1">
              <a:buFont typeface="Arial" pitchFamily="34" charset="0"/>
              <a:buChar char="•"/>
            </a:pPr>
            <a:r>
              <a:rPr lang="fr-FR" dirty="0" smtClean="0">
                <a:solidFill>
                  <a:schemeClr val="tx1"/>
                </a:solidFill>
                <a:latin typeface="+mn-lt"/>
              </a:rPr>
              <a:t>75 Sessions de transfert de compétences</a:t>
            </a:r>
          </a:p>
          <a:p>
            <a:pPr lvl="1">
              <a:buFont typeface="Arial" pitchFamily="34" charset="0"/>
              <a:buChar char="•"/>
            </a:pPr>
            <a:r>
              <a:rPr lang="fr-FR" dirty="0" smtClean="0">
                <a:solidFill>
                  <a:schemeClr val="tx1"/>
                </a:solidFill>
                <a:latin typeface="+mn-lt"/>
              </a:rPr>
              <a:t>713 Participants</a:t>
            </a:r>
          </a:p>
          <a:p>
            <a:pPr>
              <a:buFont typeface="Arial" pitchFamily="34" charset="0"/>
              <a:buNone/>
            </a:pPr>
            <a:r>
              <a:rPr lang="fr-FR" u="sng" dirty="0" smtClean="0">
                <a:solidFill>
                  <a:schemeClr val="tx1"/>
                </a:solidFill>
                <a:latin typeface="+mn-lt"/>
              </a:rPr>
              <a:t>3. Cercles Thématiques</a:t>
            </a:r>
          </a:p>
          <a:p>
            <a:pPr lvl="1">
              <a:buFont typeface="Arial" pitchFamily="34" charset="0"/>
              <a:buChar char="•"/>
            </a:pPr>
            <a:r>
              <a:rPr lang="fr-FR" dirty="0" smtClean="0">
                <a:solidFill>
                  <a:schemeClr val="tx1"/>
                </a:solidFill>
                <a:latin typeface="+mn-lt"/>
              </a:rPr>
              <a:t> 6 Thématiques Virage ambulatoire</a:t>
            </a:r>
          </a:p>
          <a:p>
            <a:pPr lvl="1">
              <a:buFont typeface="Arial" pitchFamily="34" charset="0"/>
              <a:buChar char="•"/>
            </a:pPr>
            <a:r>
              <a:rPr lang="fr-FR" dirty="0" smtClean="0">
                <a:solidFill>
                  <a:schemeClr val="tx1"/>
                </a:solidFill>
                <a:latin typeface="+mn-lt"/>
              </a:rPr>
              <a:t> 4 Thématiques Plateaux techniques</a:t>
            </a:r>
          </a:p>
          <a:p>
            <a:pPr marL="212468" lvl="1" indent="-211003" defTabSz="826431" eaLnBrk="0" hangingPunct="0">
              <a:buSzPct val="125000"/>
              <a:defRPr/>
            </a:pPr>
            <a:r>
              <a:rPr lang="fr-FR" u="sng" dirty="0" smtClean="0">
                <a:solidFill>
                  <a:schemeClr val="tx1"/>
                </a:solidFill>
                <a:latin typeface="+mn-lt"/>
              </a:rPr>
              <a:t>4. Appui en région:</a:t>
            </a:r>
          </a:p>
          <a:p>
            <a:pPr lvl="1">
              <a:buFont typeface="Arial" pitchFamily="34" charset="0"/>
              <a:buChar char="•"/>
            </a:pPr>
            <a:r>
              <a:rPr lang="fr-FR" dirty="0" smtClean="0">
                <a:solidFill>
                  <a:schemeClr val="tx1"/>
                </a:solidFill>
                <a:latin typeface="+mn-lt"/>
              </a:rPr>
              <a:t>Binômes ANAP Appui ARS</a:t>
            </a:r>
          </a:p>
          <a:p>
            <a:pPr lvl="1">
              <a:buFont typeface="Arial" pitchFamily="34" charset="0"/>
              <a:buChar char="•"/>
            </a:pPr>
            <a:r>
              <a:rPr lang="fr-FR" dirty="0" smtClean="0">
                <a:solidFill>
                  <a:schemeClr val="tx1"/>
                </a:solidFill>
                <a:latin typeface="+mn-lt"/>
              </a:rPr>
              <a:t>5 Séminaires nationaux ROP ARS et Assurance Maladie</a:t>
            </a:r>
          </a:p>
          <a:p>
            <a:pPr lvl="1">
              <a:buFont typeface="Arial" pitchFamily="34" charset="0"/>
              <a:buChar char="•"/>
            </a:pPr>
            <a:r>
              <a:rPr lang="fr-FR" dirty="0" smtClean="0">
                <a:solidFill>
                  <a:schemeClr val="tx1"/>
                </a:solidFill>
                <a:latin typeface="+mn-lt"/>
              </a:rPr>
              <a:t>2 Lettres d’information (LIPT)</a:t>
            </a:r>
          </a:p>
          <a:p>
            <a:pPr marL="212468" lvl="1" indent="-211003" defTabSz="826431" eaLnBrk="0" hangingPunct="0">
              <a:buSzPct val="125000"/>
              <a:defRPr/>
            </a:pPr>
            <a:r>
              <a:rPr lang="fr-FR" u="sng" dirty="0" smtClean="0">
                <a:solidFill>
                  <a:schemeClr val="tx1"/>
                </a:solidFill>
                <a:latin typeface="+mn-lt"/>
              </a:rPr>
              <a:t>5. Pilotage et suivi national:</a:t>
            </a:r>
          </a:p>
          <a:p>
            <a:pPr lvl="1">
              <a:buFont typeface="Arial" pitchFamily="34" charset="0"/>
              <a:buChar char="•"/>
            </a:pPr>
            <a:r>
              <a:rPr lang="fr-FR" dirty="0" smtClean="0">
                <a:solidFill>
                  <a:schemeClr val="tx1"/>
                </a:solidFill>
                <a:latin typeface="+mn-lt"/>
              </a:rPr>
              <a:t>21 </a:t>
            </a:r>
            <a:r>
              <a:rPr lang="fr-FR" dirty="0" err="1" smtClean="0">
                <a:solidFill>
                  <a:schemeClr val="tx1"/>
                </a:solidFill>
                <a:latin typeface="+mn-lt"/>
              </a:rPr>
              <a:t>Copil</a:t>
            </a:r>
            <a:r>
              <a:rPr lang="fr-FR" dirty="0" smtClean="0">
                <a:solidFill>
                  <a:schemeClr val="tx1"/>
                </a:solidFill>
                <a:latin typeface="+mn-lt"/>
              </a:rPr>
              <a:t> Plan Triennal ANAP</a:t>
            </a:r>
          </a:p>
          <a:p>
            <a:pPr lvl="1">
              <a:buFont typeface="Arial" pitchFamily="34" charset="0"/>
              <a:buChar char="•"/>
            </a:pPr>
            <a:r>
              <a:rPr lang="fr-FR" dirty="0" smtClean="0">
                <a:solidFill>
                  <a:schemeClr val="tx1"/>
                </a:solidFill>
                <a:latin typeface="+mn-lt"/>
              </a:rPr>
              <a:t>Instances Nationales de suivi</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814371"/>
            <a:r>
              <a:rPr lang="fr-FR" b="1" u="sng" dirty="0" smtClean="0">
                <a:solidFill>
                  <a:schemeClr val="tx1"/>
                </a:solidFill>
              </a:rPr>
              <a:t>Verbatim </a:t>
            </a:r>
            <a:r>
              <a:rPr lang="fr-FR" dirty="0" smtClean="0">
                <a:solidFill>
                  <a:schemeClr val="tx1"/>
                </a:solidFill>
              </a:rPr>
              <a:t>=&gt; </a:t>
            </a:r>
            <a:r>
              <a:rPr lang="fr-FR" b="1" dirty="0" smtClean="0">
                <a:solidFill>
                  <a:schemeClr val="tx1"/>
                </a:solidFill>
                <a:cs typeface="Times New Roman" pitchFamily="18" charset="0"/>
              </a:rPr>
              <a:t>L</a:t>
            </a:r>
            <a:r>
              <a:rPr lang="fr-FR" b="1" dirty="0" smtClean="0">
                <a:solidFill>
                  <a:schemeClr val="tx1"/>
                </a:solidFill>
                <a:ea typeface="Times New Roman" pitchFamily="18" charset="0"/>
                <a:cs typeface="Times New Roman" pitchFamily="18" charset="0"/>
              </a:rPr>
              <a:t>es réformes structurelles portées par les hôpitaux</a:t>
            </a:r>
            <a:r>
              <a:rPr lang="fr-FR" b="1" baseline="0" dirty="0" smtClean="0">
                <a:solidFill>
                  <a:schemeClr val="tx1"/>
                </a:solidFill>
                <a:ea typeface="Times New Roman" pitchFamily="18" charset="0"/>
                <a:cs typeface="Times New Roman" pitchFamily="18" charset="0"/>
              </a:rPr>
              <a:t> s’inscrivent dans la durée, à l’exemple du </a:t>
            </a:r>
            <a:r>
              <a:rPr lang="fr-FR" b="1" dirty="0" smtClean="0">
                <a:solidFill>
                  <a:schemeClr val="tx1"/>
                </a:solidFill>
                <a:ea typeface="Times New Roman" pitchFamily="18" charset="0"/>
                <a:cs typeface="Times New Roman" pitchFamily="18" charset="0"/>
              </a:rPr>
              <a:t>virage ambulatoire</a:t>
            </a:r>
          </a:p>
          <a:p>
            <a:pPr defTabSz="814371"/>
            <a:endParaRPr lang="fr-FR" b="1" dirty="0" smtClean="0">
              <a:solidFill>
                <a:schemeClr val="tx1"/>
              </a:solidFill>
              <a:ea typeface="Times New Roman" pitchFamily="18" charset="0"/>
              <a:cs typeface="Times New Roman" pitchFamily="18" charset="0"/>
            </a:endParaRPr>
          </a:p>
          <a:p>
            <a:pPr marL="203592" indent="-203592">
              <a:buAutoNum type="arabicPeriod"/>
            </a:pPr>
            <a:r>
              <a:rPr lang="fr-FR" dirty="0" smtClean="0">
                <a:solidFill>
                  <a:schemeClr val="tx1"/>
                </a:solidFill>
              </a:rPr>
              <a:t>Selon l’OCDE, la France</a:t>
            </a:r>
            <a:r>
              <a:rPr lang="fr-FR" baseline="0" dirty="0" smtClean="0">
                <a:solidFill>
                  <a:schemeClr val="tx1"/>
                </a:solidFill>
              </a:rPr>
              <a:t> avait une moyenne de 274 séjours à l’hôpital en 2007. Les réformes engagées depuis lui ont permis en 2013 de réduire </a:t>
            </a:r>
            <a:r>
              <a:rPr lang="fr-FR" b="0" baseline="0" dirty="0" smtClean="0">
                <a:solidFill>
                  <a:schemeClr val="tx1"/>
                </a:solidFill>
              </a:rPr>
              <a:t>cette</a:t>
            </a:r>
            <a:r>
              <a:rPr lang="fr-FR" baseline="0" dirty="0" smtClean="0">
                <a:solidFill>
                  <a:schemeClr val="tx1"/>
                </a:solidFill>
              </a:rPr>
              <a:t> moyenne à 166</a:t>
            </a:r>
          </a:p>
          <a:p>
            <a:pPr marL="203592" indent="-203592">
              <a:buAutoNum type="arabicPeriod"/>
            </a:pPr>
            <a:endParaRPr lang="fr-FR" baseline="0" dirty="0" smtClean="0">
              <a:solidFill>
                <a:schemeClr val="tx1"/>
              </a:solidFill>
            </a:endParaRPr>
          </a:p>
          <a:p>
            <a:pPr marL="203592" indent="-203592" defTabSz="844083">
              <a:defRPr/>
            </a:pPr>
            <a:r>
              <a:rPr lang="fr-FR" b="1" i="1" u="none" dirty="0" smtClean="0">
                <a:solidFill>
                  <a:schemeClr val="tx1"/>
                </a:solidFill>
                <a:cs typeface="Times New Roman" pitchFamily="18" charset="0"/>
              </a:rPr>
              <a:t>--------------------------------------------------------------------------------------------------------------</a:t>
            </a:r>
          </a:p>
          <a:p>
            <a:pPr marL="203592" indent="-203592"/>
            <a:r>
              <a:rPr lang="fr-FR" b="1" u="sng" baseline="0" dirty="0" smtClean="0">
                <a:solidFill>
                  <a:schemeClr val="tx1"/>
                </a:solidFill>
              </a:rPr>
              <a:t>Compléments sur les enjeux du développement de la </a:t>
            </a:r>
            <a:r>
              <a:rPr lang="fr-FR" b="1" u="sng" baseline="0" dirty="0" err="1" smtClean="0">
                <a:solidFill>
                  <a:schemeClr val="tx1"/>
                </a:solidFill>
              </a:rPr>
              <a:t>chirurgue</a:t>
            </a:r>
            <a:r>
              <a:rPr lang="fr-FR" b="1" u="sng" baseline="0" dirty="0" smtClean="0">
                <a:solidFill>
                  <a:schemeClr val="tx1"/>
                </a:solidFill>
              </a:rPr>
              <a:t> ambulatoire :</a:t>
            </a:r>
          </a:p>
          <a:p>
            <a:pPr marL="203592" indent="-203592"/>
            <a:endParaRPr lang="fr-FR" baseline="0" dirty="0" smtClean="0">
              <a:solidFill>
                <a:schemeClr val="tx1"/>
              </a:solidFill>
            </a:endParaRPr>
          </a:p>
          <a:p>
            <a:pPr marL="203592" indent="-203592">
              <a:buAutoNum type="arabicPeriod"/>
            </a:pPr>
            <a:r>
              <a:rPr lang="fr-FR" dirty="0" smtClean="0">
                <a:solidFill>
                  <a:schemeClr val="tx1"/>
                </a:solidFill>
              </a:rPr>
              <a:t>Le développement de la CA constitue un enjeu majeur : </a:t>
            </a:r>
          </a:p>
          <a:p>
            <a:pPr lvl="1">
              <a:buFont typeface="Arial" pitchFamily="34" charset="0"/>
              <a:buChar char="•"/>
            </a:pPr>
            <a:r>
              <a:rPr lang="fr-FR" dirty="0" smtClean="0">
                <a:solidFill>
                  <a:schemeClr val="tx1"/>
                </a:solidFill>
              </a:rPr>
              <a:t>de qualité et de sécurité des prises en charge des patients ;</a:t>
            </a:r>
          </a:p>
          <a:p>
            <a:pPr lvl="1">
              <a:buFont typeface="Arial" pitchFamily="34" charset="0"/>
              <a:buChar char="•"/>
            </a:pPr>
            <a:r>
              <a:rPr lang="fr-FR" dirty="0" smtClean="0">
                <a:solidFill>
                  <a:schemeClr val="tx1"/>
                </a:solidFill>
              </a:rPr>
              <a:t>de performance des ES ;</a:t>
            </a:r>
          </a:p>
          <a:p>
            <a:pPr lvl="1">
              <a:buFont typeface="Arial" pitchFamily="34" charset="0"/>
              <a:buChar char="•"/>
            </a:pPr>
            <a:r>
              <a:rPr lang="fr-FR" dirty="0" smtClean="0">
                <a:solidFill>
                  <a:schemeClr val="tx1"/>
                </a:solidFill>
              </a:rPr>
              <a:t>d’optimisation des organisations ;</a:t>
            </a:r>
          </a:p>
          <a:p>
            <a:pPr lvl="1">
              <a:buFont typeface="Arial" pitchFamily="34" charset="0"/>
              <a:buChar char="•"/>
            </a:pPr>
            <a:r>
              <a:rPr lang="fr-FR" dirty="0" smtClean="0">
                <a:solidFill>
                  <a:schemeClr val="tx1"/>
                </a:solidFill>
              </a:rPr>
              <a:t>d’efficience de l’activité de chirurgie et du système de soins dans sone ensemble dans un contexte économique contraint.</a:t>
            </a:r>
          </a:p>
          <a:p>
            <a:r>
              <a:rPr lang="fr-FR" dirty="0" smtClean="0">
                <a:solidFill>
                  <a:schemeClr val="tx1"/>
                </a:solidFill>
              </a:rPr>
              <a:t>2.</a:t>
            </a:r>
            <a:r>
              <a:rPr lang="fr-FR" baseline="0" dirty="0" smtClean="0">
                <a:solidFill>
                  <a:schemeClr val="tx1"/>
                </a:solidFill>
              </a:rPr>
              <a:t>   </a:t>
            </a:r>
            <a:r>
              <a:rPr lang="fr-FR" dirty="0" smtClean="0">
                <a:solidFill>
                  <a:schemeClr val="tx1"/>
                </a:solidFill>
              </a:rPr>
              <a:t>Le développement de la CA comporte, via l’effet de substitution progressive à l’HC, un potentiel de génération d’économies à terme pour l’Assurance maladie.</a:t>
            </a:r>
          </a:p>
          <a:p>
            <a:pPr marL="407186" lvl="1" defTabSz="814371">
              <a:buFont typeface="Arial" pitchFamily="34" charset="0"/>
              <a:buChar char="•"/>
            </a:pPr>
            <a:r>
              <a:rPr lang="fr-FR" dirty="0" smtClean="0">
                <a:solidFill>
                  <a:schemeClr val="tx1"/>
                </a:solidFill>
              </a:rPr>
              <a:t>Économies de fonctionnement des ES, impliquant : suppressions de lits d’HC, gains de productivité des unités de CA, réorganisation globale de l’offre de soins en chirurgie</a:t>
            </a:r>
          </a:p>
          <a:p>
            <a:pPr marL="196165" indent="-211021" defTabSz="814371"/>
            <a:r>
              <a:rPr lang="fr-FR" dirty="0" smtClean="0">
                <a:solidFill>
                  <a:schemeClr val="tx1"/>
                </a:solidFill>
              </a:rPr>
              <a:t>3.   L’objectif national de chirurgie ambulatoire est de 66.2% à l’horizon 2020 pour m’ensemble des hôpitaux publics et privés </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defTabSz="874650" fontAlgn="base">
              <a:spcBef>
                <a:spcPct val="0"/>
              </a:spcBef>
              <a:spcAft>
                <a:spcPct val="0"/>
              </a:spcAft>
            </a:pPr>
            <a:r>
              <a:rPr lang="fr-FR" b="1" u="sng" dirty="0" smtClean="0">
                <a:solidFill>
                  <a:schemeClr val="tx1"/>
                </a:solidFill>
                <a:ea typeface="Calibri" pitchFamily="34" charset="0"/>
                <a:cs typeface="Calibri" pitchFamily="34" charset="0"/>
              </a:rPr>
              <a:t>Verbatim </a:t>
            </a:r>
            <a:r>
              <a:rPr lang="fr-FR" dirty="0" smtClean="0">
                <a:solidFill>
                  <a:schemeClr val="tx1"/>
                </a:solidFill>
                <a:ea typeface="Calibri" pitchFamily="34" charset="0"/>
                <a:cs typeface="Calibri" pitchFamily="34" charset="0"/>
              </a:rPr>
              <a:t>=&gt; L’exemple du </a:t>
            </a:r>
            <a:r>
              <a:rPr lang="fr-FR" b="1" dirty="0" smtClean="0">
                <a:solidFill>
                  <a:schemeClr val="tx1"/>
                </a:solidFill>
                <a:ea typeface="Calibri" pitchFamily="34" charset="0"/>
                <a:cs typeface="Calibri" pitchFamily="34" charset="0"/>
              </a:rPr>
              <a:t>CHU de Nantes : un virage ambulatoire largement amorcé depuis 2013 </a:t>
            </a:r>
          </a:p>
          <a:p>
            <a:pPr defTabSz="874650" fontAlgn="base">
              <a:spcBef>
                <a:spcPct val="0"/>
              </a:spcBef>
              <a:spcAft>
                <a:spcPct val="0"/>
              </a:spcAft>
            </a:pPr>
            <a:endParaRPr lang="fr-FR" b="1" dirty="0" smtClean="0">
              <a:solidFill>
                <a:schemeClr val="tx1"/>
              </a:solidFill>
              <a:ea typeface="Calibri" pitchFamily="34" charset="0"/>
              <a:cs typeface="Calibri" pitchFamily="34" charset="0"/>
            </a:endParaRPr>
          </a:p>
          <a:p>
            <a:pPr marL="210982" indent="-210982" defTabSz="874650" fontAlgn="base">
              <a:spcBef>
                <a:spcPct val="0"/>
              </a:spcBef>
              <a:spcAft>
                <a:spcPct val="0"/>
              </a:spcAft>
              <a:buAutoNum type="arabicPeriod"/>
            </a:pPr>
            <a:r>
              <a:rPr lang="fr-FR" dirty="0" smtClean="0">
                <a:solidFill>
                  <a:schemeClr val="tx1"/>
                </a:solidFill>
                <a:ea typeface="Calibri" pitchFamily="34" charset="0"/>
                <a:cs typeface="Calibri" pitchFamily="34" charset="0"/>
              </a:rPr>
              <a:t>Le CHU de Nantes est exemplaire car l’établissement a largement amorcé le virage ambulatoire depuis 2013, par étapes successives, avec des optimisations capacitaires et de ses maquettes organisationnelles permettant une </a:t>
            </a:r>
            <a:r>
              <a:rPr lang="fr-FR" b="1" dirty="0" smtClean="0">
                <a:solidFill>
                  <a:schemeClr val="tx1"/>
                </a:solidFill>
                <a:ea typeface="Calibri" pitchFamily="34" charset="0"/>
                <a:cs typeface="Calibri" pitchFamily="34" charset="0"/>
              </a:rPr>
              <a:t>amélioration de son efficience en 2015 et à venir </a:t>
            </a:r>
            <a:r>
              <a:rPr lang="fr-FR" dirty="0" smtClean="0">
                <a:solidFill>
                  <a:schemeClr val="tx1"/>
                </a:solidFill>
                <a:ea typeface="Calibri" pitchFamily="34" charset="0"/>
                <a:cs typeface="Calibri" pitchFamily="34" charset="0"/>
              </a:rPr>
              <a:t>(avec un taux de marge brute à 7.63% en 2015, l’un des meilleurs de France).</a:t>
            </a:r>
          </a:p>
          <a:p>
            <a:pPr marL="210982" indent="-210982" defTabSz="874650" fontAlgn="base">
              <a:spcBef>
                <a:spcPct val="0"/>
              </a:spcBef>
              <a:spcAft>
                <a:spcPct val="0"/>
              </a:spcAft>
              <a:buFontTx/>
              <a:buAutoNum type="arabicPeriod"/>
            </a:pPr>
            <a:r>
              <a:rPr lang="fr-FR" dirty="0" smtClean="0">
                <a:solidFill>
                  <a:schemeClr val="tx1"/>
                </a:solidFill>
                <a:ea typeface="Calibri" pitchFamily="34" charset="0"/>
                <a:cs typeface="Times New Roman" pitchFamily="18" charset="0"/>
              </a:rPr>
              <a:t>Ces premières étapes du virage ambulatoire permettent d’anticiper les évolutions prévues dans la perspective du </a:t>
            </a:r>
            <a:r>
              <a:rPr lang="fr-FR" b="1" dirty="0" smtClean="0">
                <a:solidFill>
                  <a:schemeClr val="tx1"/>
                </a:solidFill>
                <a:ea typeface="Calibri" pitchFamily="34" charset="0"/>
                <a:cs typeface="Times New Roman" pitchFamily="18" charset="0"/>
              </a:rPr>
              <a:t>projet Ile de Nantes</a:t>
            </a:r>
            <a:r>
              <a:rPr lang="fr-FR" dirty="0" smtClean="0">
                <a:solidFill>
                  <a:schemeClr val="tx1"/>
                </a:solidFill>
                <a:ea typeface="Calibri" pitchFamily="34" charset="0"/>
                <a:cs typeface="Times New Roman" pitchFamily="18" charset="0"/>
              </a:rPr>
              <a:t> en termes de capacité en lits et d’organisation</a:t>
            </a:r>
            <a:r>
              <a:rPr lang="fr-FR" baseline="0" dirty="0" smtClean="0">
                <a:solidFill>
                  <a:schemeClr val="tx1"/>
                </a:solidFill>
                <a:ea typeface="Calibri" pitchFamily="34" charset="0"/>
                <a:cs typeface="Times New Roman" pitchFamily="18" charset="0"/>
              </a:rPr>
              <a:t> (projet de 867 M€ validé en COPERMO avec un taux global d’ambulatoire de 56%)</a:t>
            </a:r>
            <a:endParaRPr lang="fr-FR" dirty="0" smtClean="0">
              <a:solidFill>
                <a:schemeClr val="tx1"/>
              </a:solidFill>
              <a:ea typeface="Calibri" pitchFamily="34" charset="0"/>
              <a:cs typeface="Times New Roman" pitchFamily="18" charset="0"/>
            </a:endParaRPr>
          </a:p>
          <a:p>
            <a:pPr marL="210982" indent="-210982" defTabSz="874650" fontAlgn="base">
              <a:spcBef>
                <a:spcPct val="0"/>
              </a:spcBef>
              <a:spcAft>
                <a:spcPct val="0"/>
              </a:spcAft>
              <a:buAutoNum type="arabicPeriod"/>
            </a:pPr>
            <a:endParaRPr lang="fr-FR" dirty="0" smtClean="0">
              <a:solidFill>
                <a:schemeClr val="tx1"/>
              </a:solidFill>
              <a:ea typeface="Calibri" pitchFamily="34" charset="0"/>
              <a:cs typeface="Calibri" pitchFamily="34" charset="0"/>
            </a:endParaRPr>
          </a:p>
          <a:p>
            <a:pPr marL="211000" indent="-211000" defTabSz="874650" eaLnBrk="0" fontAlgn="base" hangingPunct="0">
              <a:spcBef>
                <a:spcPct val="0"/>
              </a:spcBef>
              <a:spcAft>
                <a:spcPct val="0"/>
              </a:spcAft>
            </a:pPr>
            <a:endParaRPr lang="fr-FR" dirty="0" smtClean="0">
              <a:solidFill>
                <a:schemeClr val="tx1"/>
              </a:solidFill>
            </a:endParaRPr>
          </a:p>
          <a:p>
            <a:pPr defTabSz="874650" eaLnBrk="0" fontAlgn="base" hangingPunct="0">
              <a:spcBef>
                <a:spcPct val="0"/>
              </a:spcBef>
              <a:spcAft>
                <a:spcPct val="0"/>
              </a:spcAft>
              <a:defRPr/>
            </a:pPr>
            <a:r>
              <a:rPr lang="fr-FR" b="1" i="1" u="none" dirty="0" smtClean="0">
                <a:solidFill>
                  <a:schemeClr val="tx1"/>
                </a:solidFill>
                <a:cs typeface="Times New Roman" pitchFamily="18" charset="0"/>
              </a:rPr>
              <a:t>---------------------------------------------------------------------------------------------------------------------</a:t>
            </a:r>
          </a:p>
          <a:p>
            <a:pPr defTabSz="874650" eaLnBrk="0" fontAlgn="base" hangingPunct="0">
              <a:spcBef>
                <a:spcPct val="0"/>
              </a:spcBef>
              <a:spcAft>
                <a:spcPct val="0"/>
              </a:spcAft>
            </a:pPr>
            <a:r>
              <a:rPr lang="fr-FR" b="1" u="sng" dirty="0" smtClean="0">
                <a:solidFill>
                  <a:schemeClr val="tx1"/>
                </a:solidFill>
              </a:rPr>
              <a:t>Eléments techniques </a:t>
            </a:r>
            <a:r>
              <a:rPr lang="fr-FR" dirty="0" smtClean="0">
                <a:solidFill>
                  <a:schemeClr val="tx1"/>
                </a:solidFill>
              </a:rPr>
              <a:t>:</a:t>
            </a:r>
          </a:p>
          <a:p>
            <a:pPr defTabSz="874650" eaLnBrk="0" fontAlgn="base" hangingPunct="0">
              <a:spcBef>
                <a:spcPct val="0"/>
              </a:spcBef>
              <a:spcAft>
                <a:spcPct val="0"/>
              </a:spcAft>
            </a:pPr>
            <a:endParaRPr lang="fr-FR" dirty="0" smtClean="0">
              <a:solidFill>
                <a:schemeClr val="tx1"/>
              </a:solidFill>
            </a:endParaRPr>
          </a:p>
          <a:p>
            <a:pPr marL="210982" indent="-210982" defTabSz="874650" fontAlgn="base">
              <a:spcBef>
                <a:spcPct val="0"/>
              </a:spcBef>
              <a:spcAft>
                <a:spcPct val="0"/>
              </a:spcAft>
              <a:buAutoNum type="arabicPeriod"/>
            </a:pPr>
            <a:endParaRPr lang="fr-FR" dirty="0" smtClean="0">
              <a:solidFill>
                <a:schemeClr val="tx1"/>
              </a:solidFill>
              <a:ea typeface="Calibri" pitchFamily="34" charset="0"/>
              <a:cs typeface="Calibri" pitchFamily="34" charset="0"/>
            </a:endParaRPr>
          </a:p>
          <a:p>
            <a:pPr marL="210982" indent="-210982" defTabSz="874650" fontAlgn="base">
              <a:spcBef>
                <a:spcPct val="0"/>
              </a:spcBef>
              <a:spcAft>
                <a:spcPct val="0"/>
              </a:spcAft>
              <a:buAutoNum type="arabicPeriod"/>
            </a:pPr>
            <a:r>
              <a:rPr lang="fr-FR" dirty="0" smtClean="0">
                <a:solidFill>
                  <a:schemeClr val="tx1"/>
                </a:solidFill>
                <a:ea typeface="Calibri" pitchFamily="34" charset="0"/>
                <a:cs typeface="Times New Roman" pitchFamily="18" charset="0"/>
              </a:rPr>
              <a:t>Le virage ambulatoire au CHU de Nantes est engagé </a:t>
            </a:r>
            <a:r>
              <a:rPr lang="fr-FR" b="1" u="sng" dirty="0" smtClean="0">
                <a:solidFill>
                  <a:schemeClr val="tx1"/>
                </a:solidFill>
                <a:ea typeface="Calibri" pitchFamily="34" charset="0"/>
                <a:cs typeface="Times New Roman" pitchFamily="18" charset="0"/>
              </a:rPr>
              <a:t>fin 2013 </a:t>
            </a:r>
            <a:r>
              <a:rPr lang="fr-FR" dirty="0" smtClean="0">
                <a:solidFill>
                  <a:schemeClr val="tx1"/>
                </a:solidFill>
                <a:ea typeface="Calibri" pitchFamily="34" charset="0"/>
                <a:cs typeface="Times New Roman" pitchFamily="18" charset="0"/>
              </a:rPr>
              <a:t>avec </a:t>
            </a:r>
            <a:r>
              <a:rPr lang="fr-FR" b="1" dirty="0" smtClean="0">
                <a:solidFill>
                  <a:schemeClr val="tx1"/>
                </a:solidFill>
                <a:ea typeface="Calibri" pitchFamily="34" charset="0"/>
                <a:cs typeface="Times New Roman" pitchFamily="18" charset="0"/>
              </a:rPr>
              <a:t>l’ouverture du nouveau Plateau Technique </a:t>
            </a:r>
            <a:r>
              <a:rPr lang="fr-FR" b="1" dirty="0" err="1" smtClean="0">
                <a:solidFill>
                  <a:schemeClr val="tx1"/>
                </a:solidFill>
                <a:ea typeface="Calibri" pitchFamily="34" charset="0"/>
                <a:cs typeface="Times New Roman" pitchFamily="18" charset="0"/>
              </a:rPr>
              <a:t>Médico-Chirurgical</a:t>
            </a:r>
            <a:r>
              <a:rPr lang="fr-FR" b="1" dirty="0" smtClean="0">
                <a:solidFill>
                  <a:schemeClr val="tx1"/>
                </a:solidFill>
                <a:ea typeface="Calibri" pitchFamily="34" charset="0"/>
                <a:cs typeface="Times New Roman" pitchFamily="18" charset="0"/>
              </a:rPr>
              <a:t> (PTMC</a:t>
            </a:r>
            <a:r>
              <a:rPr lang="fr-FR" dirty="0" smtClean="0">
                <a:solidFill>
                  <a:schemeClr val="tx1"/>
                </a:solidFill>
                <a:ea typeface="Calibri" pitchFamily="34" charset="0"/>
                <a:cs typeface="Times New Roman" pitchFamily="18" charset="0"/>
              </a:rPr>
              <a:t>). Ce bâtiment marque un tournant pour l’établissement avec un nouveau mode de prise en charge avec un bloc unique et polyvalent et une unité de chirurgie ambulatoire. Le CHU a ouvert une </a:t>
            </a:r>
            <a:r>
              <a:rPr lang="fr-FR" b="1" dirty="0" smtClean="0">
                <a:solidFill>
                  <a:schemeClr val="tx1"/>
                </a:solidFill>
                <a:ea typeface="Calibri" pitchFamily="34" charset="0"/>
                <a:cs typeface="Times New Roman" pitchFamily="18" charset="0"/>
              </a:rPr>
              <a:t>unité de chirurgie ambulatoire</a:t>
            </a:r>
            <a:r>
              <a:rPr lang="fr-FR" dirty="0" smtClean="0">
                <a:solidFill>
                  <a:schemeClr val="tx1"/>
                </a:solidFill>
                <a:ea typeface="Calibri" pitchFamily="34" charset="0"/>
                <a:cs typeface="Times New Roman" pitchFamily="18" charset="0"/>
              </a:rPr>
              <a:t> sur ce PTMC ainsi qu’un </a:t>
            </a:r>
            <a:r>
              <a:rPr lang="fr-FR" b="1" dirty="0" smtClean="0">
                <a:solidFill>
                  <a:schemeClr val="tx1"/>
                </a:solidFill>
                <a:ea typeface="Calibri" pitchFamily="34" charset="0"/>
                <a:cs typeface="Times New Roman" pitchFamily="18" charset="0"/>
              </a:rPr>
              <a:t>Centre Ambulatoire Pluridisciplinaire de Psychiatrie et d’</a:t>
            </a:r>
            <a:r>
              <a:rPr lang="fr-FR" b="1" dirty="0" err="1" smtClean="0">
                <a:solidFill>
                  <a:schemeClr val="tx1"/>
                </a:solidFill>
                <a:ea typeface="Calibri" pitchFamily="34" charset="0"/>
                <a:cs typeface="Times New Roman" pitchFamily="18" charset="0"/>
              </a:rPr>
              <a:t>Addictologie</a:t>
            </a:r>
            <a:r>
              <a:rPr lang="fr-FR" b="1" dirty="0" smtClean="0">
                <a:solidFill>
                  <a:schemeClr val="tx1"/>
                </a:solidFill>
                <a:ea typeface="Calibri" pitchFamily="34" charset="0"/>
                <a:cs typeface="Times New Roman" pitchFamily="18" charset="0"/>
              </a:rPr>
              <a:t> </a:t>
            </a:r>
            <a:r>
              <a:rPr lang="fr-FR" dirty="0" smtClean="0">
                <a:solidFill>
                  <a:schemeClr val="tx1"/>
                </a:solidFill>
                <a:ea typeface="Calibri" pitchFamily="34" charset="0"/>
                <a:cs typeface="Times New Roman" pitchFamily="18" charset="0"/>
              </a:rPr>
              <a:t>(CAPPA Prévert). </a:t>
            </a:r>
          </a:p>
          <a:p>
            <a:pPr marL="210982" indent="-210982" defTabSz="874650" fontAlgn="base">
              <a:spcBef>
                <a:spcPct val="0"/>
              </a:spcBef>
              <a:spcAft>
                <a:spcPct val="0"/>
              </a:spcAft>
              <a:buAutoNum type="arabicPeriod"/>
            </a:pPr>
            <a:r>
              <a:rPr lang="fr-FR" dirty="0" smtClean="0">
                <a:solidFill>
                  <a:schemeClr val="tx1"/>
                </a:solidFill>
                <a:ea typeface="Calibri" pitchFamily="34" charset="0"/>
                <a:cs typeface="Times New Roman" pitchFamily="18" charset="0"/>
              </a:rPr>
              <a:t>Ce véritable « virage » opéré par l’établissement est poursuivi </a:t>
            </a:r>
            <a:r>
              <a:rPr lang="fr-FR" b="1" u="sng" dirty="0" smtClean="0">
                <a:solidFill>
                  <a:schemeClr val="tx1"/>
                </a:solidFill>
                <a:ea typeface="Calibri" pitchFamily="34" charset="0"/>
                <a:cs typeface="Times New Roman" pitchFamily="18" charset="0"/>
              </a:rPr>
              <a:t>en 2014 </a:t>
            </a:r>
            <a:r>
              <a:rPr lang="fr-FR" dirty="0" smtClean="0">
                <a:solidFill>
                  <a:schemeClr val="tx1"/>
                </a:solidFill>
                <a:ea typeface="Calibri" pitchFamily="34" charset="0"/>
                <a:cs typeface="Times New Roman" pitchFamily="18" charset="0"/>
              </a:rPr>
              <a:t>avec l’ouverture de nouvelles unités et le développement des </a:t>
            </a:r>
            <a:r>
              <a:rPr lang="fr-FR" b="1" dirty="0" smtClean="0">
                <a:solidFill>
                  <a:schemeClr val="tx1"/>
                </a:solidFill>
                <a:ea typeface="Calibri" pitchFamily="34" charset="0"/>
                <a:cs typeface="Times New Roman" pitchFamily="18" charset="0"/>
              </a:rPr>
              <a:t>hôpitaux de jour</a:t>
            </a:r>
            <a:r>
              <a:rPr lang="fr-FR" dirty="0" smtClean="0">
                <a:solidFill>
                  <a:schemeClr val="tx1"/>
                </a:solidFill>
                <a:ea typeface="Calibri" pitchFamily="34" charset="0"/>
                <a:cs typeface="Times New Roman" pitchFamily="18" charset="0"/>
              </a:rPr>
              <a:t>.</a:t>
            </a:r>
          </a:p>
          <a:p>
            <a:pPr marL="210982" indent="-210982" defTabSz="874650" fontAlgn="base">
              <a:spcBef>
                <a:spcPct val="0"/>
              </a:spcBef>
              <a:spcAft>
                <a:spcPct val="0"/>
              </a:spcAft>
              <a:buAutoNum type="arabicPeriod"/>
            </a:pPr>
            <a:r>
              <a:rPr lang="fr-FR" dirty="0" smtClean="0">
                <a:solidFill>
                  <a:schemeClr val="tx1"/>
                </a:solidFill>
                <a:ea typeface="Calibri" pitchFamily="34" charset="0"/>
                <a:cs typeface="Times New Roman" pitchFamily="18" charset="0"/>
              </a:rPr>
              <a:t>Poursuivant sa dynamique, le CHU souhaite ouvrir en </a:t>
            </a:r>
            <a:r>
              <a:rPr lang="fr-FR" b="1" u="sng" dirty="0" smtClean="0">
                <a:solidFill>
                  <a:schemeClr val="tx1"/>
                </a:solidFill>
                <a:ea typeface="Calibri" pitchFamily="34" charset="0"/>
                <a:cs typeface="Times New Roman" pitchFamily="18" charset="0"/>
              </a:rPr>
              <a:t>2016 </a:t>
            </a:r>
            <a:r>
              <a:rPr lang="fr-FR" dirty="0" smtClean="0">
                <a:solidFill>
                  <a:schemeClr val="tx1"/>
                </a:solidFill>
                <a:ea typeface="Calibri" pitchFamily="34" charset="0"/>
                <a:cs typeface="Times New Roman" pitchFamily="18" charset="0"/>
              </a:rPr>
              <a:t>un </a:t>
            </a:r>
            <a:r>
              <a:rPr lang="fr-FR" b="1" dirty="0" smtClean="0">
                <a:solidFill>
                  <a:schemeClr val="tx1"/>
                </a:solidFill>
                <a:ea typeface="Calibri" pitchFamily="34" charset="0"/>
                <a:cs typeface="Times New Roman" pitchFamily="18" charset="0"/>
              </a:rPr>
              <a:t>plateau ambulatoire à l'hôpital Nord-Laennec</a:t>
            </a:r>
            <a:r>
              <a:rPr lang="fr-FR" dirty="0" smtClean="0">
                <a:solidFill>
                  <a:schemeClr val="tx1"/>
                </a:solidFill>
                <a:ea typeface="Calibri" pitchFamily="34" charset="0"/>
                <a:cs typeface="Times New Roman" pitchFamily="18" charset="0"/>
              </a:rPr>
              <a:t> avec des hôpitaux de jour mutualisés entre les différentes spécialités.</a:t>
            </a:r>
          </a:p>
          <a:p>
            <a:pPr marL="210982" indent="-210982" defTabSz="874650" fontAlgn="base">
              <a:spcBef>
                <a:spcPct val="0"/>
              </a:spcBef>
              <a:spcAft>
                <a:spcPct val="0"/>
              </a:spcAft>
              <a:buAutoNum type="arabicPeriod"/>
            </a:pPr>
            <a:r>
              <a:rPr lang="fr-FR" b="1" dirty="0" smtClean="0">
                <a:solidFill>
                  <a:schemeClr val="tx1"/>
                </a:solidFill>
                <a:ea typeface="Calibri" pitchFamily="34" charset="0"/>
                <a:cs typeface="Times New Roman" pitchFamily="18" charset="0"/>
              </a:rPr>
              <a:t>Au premier trimestre 2015</a:t>
            </a:r>
            <a:r>
              <a:rPr lang="fr-FR" dirty="0" smtClean="0">
                <a:solidFill>
                  <a:schemeClr val="tx1"/>
                </a:solidFill>
                <a:ea typeface="Calibri" pitchFamily="34" charset="0"/>
                <a:cs typeface="Times New Roman" pitchFamily="18" charset="0"/>
              </a:rPr>
              <a:t>, le taux d’ambulatoire a progressé de 11% pour les hôpitaux de jour de médecine et de 18% en chirurgie. Le taux global d'ambulatoire du CHU est ainsi de 51,5% en 2014 contre 49,7% en 2013. </a:t>
            </a:r>
            <a:r>
              <a:rPr lang="fr-FR" b="1" dirty="0" smtClean="0">
                <a:solidFill>
                  <a:schemeClr val="tx1"/>
                </a:solidFill>
                <a:ea typeface="Calibri" pitchFamily="34" charset="0"/>
                <a:cs typeface="Times New Roman" pitchFamily="18" charset="0"/>
              </a:rPr>
              <a:t>Le résultat comptable est excédentaire en 2015 à +1 M€ avec un taux de marge brute à 7.63%</a:t>
            </a:r>
            <a:r>
              <a:rPr lang="fr-FR" dirty="0" smtClean="0">
                <a:solidFill>
                  <a:schemeClr val="tx1"/>
                </a:solidFill>
                <a:ea typeface="Calibri" pitchFamily="34" charset="0"/>
                <a:cs typeface="Times New Roman" pitchFamily="18" charset="0"/>
              </a:rPr>
              <a:t>, ce qui place de CHU de Nantes parmi les établissements les plus performants de France.</a:t>
            </a:r>
          </a:p>
          <a:p>
            <a:pPr marL="210982" indent="-210982" defTabSz="874650" fontAlgn="base">
              <a:spcBef>
                <a:spcPct val="0"/>
              </a:spcBef>
              <a:spcAft>
                <a:spcPct val="0"/>
              </a:spcAft>
              <a:buAutoNum type="arabicPeriod"/>
            </a:pPr>
            <a:r>
              <a:rPr lang="fr-FR" b="1" dirty="0" smtClean="0">
                <a:solidFill>
                  <a:schemeClr val="tx1"/>
                </a:solidFill>
                <a:ea typeface="Calibri" pitchFamily="34" charset="0"/>
                <a:cs typeface="Times New Roman" pitchFamily="18" charset="0"/>
              </a:rPr>
              <a:t>En conclusion, les  2 facteurs clés de succès de cette démarche très ambitieuse sont :</a:t>
            </a:r>
            <a:endParaRPr lang="fr-FR" dirty="0" smtClean="0">
              <a:solidFill>
                <a:schemeClr val="tx1"/>
              </a:solidFill>
              <a:cs typeface="Arial" pitchFamily="34" charset="0"/>
            </a:endParaRPr>
          </a:p>
          <a:p>
            <a:pPr lvl="1" defTabSz="874650" eaLnBrk="0" fontAlgn="base" hangingPunct="0">
              <a:spcBef>
                <a:spcPct val="0"/>
              </a:spcBef>
              <a:spcAft>
                <a:spcPct val="0"/>
              </a:spcAft>
              <a:buFontTx/>
              <a:buChar char="•"/>
            </a:pPr>
            <a:r>
              <a:rPr lang="fr-FR" dirty="0" smtClean="0">
                <a:solidFill>
                  <a:schemeClr val="tx1"/>
                </a:solidFill>
                <a:ea typeface="Calibri" pitchFamily="34" charset="0"/>
                <a:cs typeface="Calibri" pitchFamily="34" charset="0"/>
              </a:rPr>
              <a:t>La définition d’un véritable projet médical, partagé, allant au-delà de la simple application d’une optimisation du nombre de lits imposée par la Direction avec une réflexion approfondie sur les organisations médicales et soignantes, permettant tout à la fois le respect des nouvelles maquettes d’effectifs, et l’intégration optimale des fonctions support dans ces organisations. </a:t>
            </a:r>
            <a:endParaRPr lang="fr-FR" dirty="0" smtClean="0">
              <a:solidFill>
                <a:schemeClr val="tx1"/>
              </a:solidFill>
              <a:cs typeface="Arial" pitchFamily="34" charset="0"/>
            </a:endParaRPr>
          </a:p>
          <a:p>
            <a:pPr lvl="1" defTabSz="874650" eaLnBrk="0" fontAlgn="base" hangingPunct="0">
              <a:spcBef>
                <a:spcPct val="0"/>
              </a:spcBef>
              <a:spcAft>
                <a:spcPct val="0"/>
              </a:spcAft>
              <a:buFontTx/>
              <a:buChar char="•"/>
            </a:pPr>
            <a:r>
              <a:rPr lang="fr-FR" dirty="0" smtClean="0">
                <a:solidFill>
                  <a:schemeClr val="tx1"/>
                </a:solidFill>
                <a:ea typeface="Calibri" pitchFamily="34" charset="0"/>
                <a:cs typeface="Calibri" pitchFamily="34" charset="0"/>
              </a:rPr>
              <a:t>Et une gestion sociale attentive : au-delà des optimisations d’effectifs, la recomposition capacitaire oblige à revoir les compositions d’équipe des unités concernées </a:t>
            </a:r>
          </a:p>
          <a:p>
            <a:pPr marL="210982" indent="-210982" defTabSz="874650" fontAlgn="base">
              <a:spcBef>
                <a:spcPct val="0"/>
              </a:spcBef>
              <a:spcAft>
                <a:spcPct val="0"/>
              </a:spcAft>
              <a:buAutoNum type="arabicPeriod"/>
            </a:pPr>
            <a:endParaRPr lang="fr-FR" dirty="0" smtClean="0">
              <a:solidFill>
                <a:schemeClr val="tx1"/>
              </a:solidFill>
              <a:ea typeface="Calibri" pitchFamily="34" charset="0"/>
              <a:cs typeface="Times New Roman" pitchFamily="18" charset="0"/>
            </a:endParaRPr>
          </a:p>
          <a:p>
            <a:pPr defTabSz="874650" eaLnBrk="0" fontAlgn="base" hangingPunct="0">
              <a:spcBef>
                <a:spcPct val="0"/>
              </a:spcBef>
              <a:spcAft>
                <a:spcPct val="0"/>
              </a:spcAft>
            </a:pP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defTabSz="874736">
              <a:defRPr/>
            </a:pPr>
            <a:r>
              <a:rPr lang="fr-FR" b="1" u="sng" dirty="0" smtClean="0">
                <a:solidFill>
                  <a:schemeClr val="tx1"/>
                </a:solidFill>
                <a:latin typeface="+mn-lt"/>
              </a:rPr>
              <a:t>Verbatim </a:t>
            </a:r>
            <a:r>
              <a:rPr lang="fr-FR" baseline="0" dirty="0" smtClean="0">
                <a:solidFill>
                  <a:schemeClr val="tx1"/>
                </a:solidFill>
                <a:latin typeface="+mn-lt"/>
              </a:rPr>
              <a:t>=&gt; </a:t>
            </a:r>
            <a:r>
              <a:rPr lang="fr-FR" b="1" dirty="0" smtClean="0">
                <a:solidFill>
                  <a:schemeClr val="tx1"/>
                </a:solidFill>
              </a:rPr>
              <a:t>3 ans après la mise en place du COPERMO, le comité</a:t>
            </a:r>
            <a:r>
              <a:rPr lang="fr-FR" b="1" baseline="0" dirty="0" smtClean="0">
                <a:solidFill>
                  <a:schemeClr val="tx1"/>
                </a:solidFill>
              </a:rPr>
              <a:t> a permis la validation de</a:t>
            </a:r>
            <a:r>
              <a:rPr lang="fr-FR" b="1" dirty="0" smtClean="0">
                <a:solidFill>
                  <a:schemeClr val="tx1"/>
                </a:solidFill>
              </a:rPr>
              <a:t> 46 projets d’investissement entre</a:t>
            </a:r>
            <a:r>
              <a:rPr lang="fr-FR" b="1" baseline="0" dirty="0" smtClean="0">
                <a:solidFill>
                  <a:schemeClr val="tx1"/>
                </a:solidFill>
              </a:rPr>
              <a:t> janvier 2013 et mars 2016</a:t>
            </a:r>
            <a:endParaRPr lang="fr-FR" b="1" dirty="0" smtClean="0">
              <a:solidFill>
                <a:schemeClr val="tx1"/>
              </a:solidFill>
            </a:endParaRPr>
          </a:p>
          <a:p>
            <a:pPr marL="211021" indent="-211021" defTabSz="874736">
              <a:defRPr/>
            </a:pPr>
            <a:endParaRPr lang="fr-FR" b="1" dirty="0" smtClean="0">
              <a:solidFill>
                <a:schemeClr val="tx1"/>
              </a:solidFill>
            </a:endParaRPr>
          </a:p>
          <a:p>
            <a:pPr marL="211021" indent="-211021" defTabSz="874736">
              <a:defRPr/>
            </a:pPr>
            <a:r>
              <a:rPr lang="fr-FR" b="0" dirty="0" smtClean="0">
                <a:solidFill>
                  <a:schemeClr val="tx1"/>
                </a:solidFill>
              </a:rPr>
              <a:t>1.</a:t>
            </a:r>
            <a:r>
              <a:rPr lang="fr-FR" b="0" baseline="0" dirty="0" smtClean="0">
                <a:solidFill>
                  <a:schemeClr val="tx1"/>
                </a:solidFill>
              </a:rPr>
              <a:t> </a:t>
            </a:r>
            <a:r>
              <a:rPr lang="fr-FR" b="0" dirty="0" smtClean="0">
                <a:solidFill>
                  <a:schemeClr val="tx1"/>
                </a:solidFill>
              </a:rPr>
              <a:t>Le COPERMO </a:t>
            </a:r>
            <a:r>
              <a:rPr lang="fr-FR" dirty="0" smtClean="0">
                <a:solidFill>
                  <a:schemeClr val="tx1"/>
                </a:solidFill>
              </a:rPr>
              <a:t>est un </a:t>
            </a:r>
            <a:r>
              <a:rPr lang="fr-FR" b="1" dirty="0" smtClean="0">
                <a:solidFill>
                  <a:schemeClr val="tx1"/>
                </a:solidFill>
              </a:rPr>
              <a:t>processus vertueux de sélection et de validation des projets d’investissement</a:t>
            </a:r>
          </a:p>
          <a:p>
            <a:pPr marL="211021" indent="-211021" defTabSz="874736">
              <a:buFont typeface="Arial" pitchFamily="34" charset="0"/>
              <a:buChar char="•"/>
              <a:defRPr/>
            </a:pPr>
            <a:r>
              <a:rPr lang="fr-FR" dirty="0" smtClean="0">
                <a:solidFill>
                  <a:schemeClr val="tx1"/>
                </a:solidFill>
              </a:rPr>
              <a:t>Ce travail interministériel a permis de dégager un certain nombre de cibles et de critères d’analyse qui sont utilisables par tous les établissements de santé. </a:t>
            </a:r>
          </a:p>
          <a:p>
            <a:pPr marL="211021" indent="-211021" defTabSz="874736">
              <a:buFont typeface="Arial" pitchFamily="34" charset="0"/>
              <a:buChar char="•"/>
              <a:defRPr/>
            </a:pPr>
            <a:r>
              <a:rPr lang="fr-FR" dirty="0" smtClean="0">
                <a:solidFill>
                  <a:schemeClr val="tx1"/>
                </a:solidFill>
              </a:rPr>
              <a:t>Capitalisation</a:t>
            </a:r>
            <a:r>
              <a:rPr lang="fr-FR" baseline="0" dirty="0" smtClean="0">
                <a:solidFill>
                  <a:schemeClr val="tx1"/>
                </a:solidFill>
              </a:rPr>
              <a:t> avec un recueil de fiches pratiques qui </a:t>
            </a:r>
            <a:r>
              <a:rPr lang="fr-FR" dirty="0" smtClean="0">
                <a:solidFill>
                  <a:schemeClr val="tx1"/>
                </a:solidFill>
              </a:rPr>
              <a:t>présentent les principaux leviers et outils mobilisables par les établissements pour améliorer leur efficience et leurs projets d’investissement. Elles seront progressivement disponibles sur une page internet dédiée du Ministère pour permettre aux responsables des établissements de se les approprier facilement</a:t>
            </a:r>
          </a:p>
          <a:p>
            <a:pPr marL="211021" indent="-211021" defTabSz="874736">
              <a:defRPr/>
            </a:pPr>
            <a:r>
              <a:rPr lang="fr-FR" dirty="0" smtClean="0">
                <a:solidFill>
                  <a:schemeClr val="tx1"/>
                </a:solidFill>
              </a:rPr>
              <a:t>2. La stratégie nationale</a:t>
            </a:r>
            <a:r>
              <a:rPr lang="fr-FR" baseline="0" dirty="0" smtClean="0">
                <a:solidFill>
                  <a:schemeClr val="tx1"/>
                </a:solidFill>
              </a:rPr>
              <a:t> d’investissement est confortée par le « Plan Territoires de soins 2022 » dont la priorité est donnée aux projets médicaux partagés, au numérique et à l’innovation, selon 3 axes d’intervention :</a:t>
            </a:r>
          </a:p>
          <a:p>
            <a:pPr lvl="1">
              <a:buFont typeface="Arial" pitchFamily="34" charset="0"/>
              <a:buChar char="•"/>
            </a:pPr>
            <a:r>
              <a:rPr lang="fr-FR" sz="1100" dirty="0"/>
              <a:t>Une stratégie territoriale décloisonnée en matière immobilière et de plateaux techniques</a:t>
            </a:r>
          </a:p>
          <a:p>
            <a:pPr lvl="1">
              <a:buFont typeface="Arial" pitchFamily="34" charset="0"/>
              <a:buChar char="•"/>
            </a:pPr>
            <a:r>
              <a:rPr lang="fr-FR" sz="1100" dirty="0"/>
              <a:t>Une priorité donnée au numérique, aux outils de coordination territoriaux et aux organisations en parcours,</a:t>
            </a:r>
          </a:p>
          <a:p>
            <a:pPr lvl="1">
              <a:buFont typeface="Arial" pitchFamily="34" charset="0"/>
              <a:buChar char="•"/>
            </a:pPr>
            <a:r>
              <a:rPr lang="fr-FR" sz="1100" dirty="0"/>
              <a:t>Une place renforcée pour l’innovation sous toutes ses formes, notamment en ambulatoire</a:t>
            </a:r>
          </a:p>
          <a:p>
            <a:pPr marL="211021" indent="-211021" defTabSz="874736">
              <a:buFont typeface="Arial" pitchFamily="34" charset="0"/>
              <a:buChar char="•"/>
              <a:defRPr/>
            </a:pPr>
            <a:endParaRPr lang="fr-FR" dirty="0" smtClean="0">
              <a:solidFill>
                <a:schemeClr val="tx1"/>
              </a:solidFill>
            </a:endParaRPr>
          </a:p>
          <a:p>
            <a:pPr marL="211003" indent="-211003" defTabSz="874736">
              <a:buAutoNum type="arabicPeriod"/>
              <a:defRPr/>
            </a:pPr>
            <a:endParaRPr lang="fr-FR" dirty="0" smtClean="0">
              <a:solidFill>
                <a:schemeClr val="tx1"/>
              </a:solidFill>
            </a:endParaRPr>
          </a:p>
          <a:p>
            <a:pPr marL="211003" indent="-211003" defTabSz="874736">
              <a:defRPr/>
            </a:pPr>
            <a:r>
              <a:rPr lang="fr-FR" b="1" i="1" u="none" dirty="0" smtClean="0">
                <a:solidFill>
                  <a:schemeClr val="tx1"/>
                </a:solidFill>
                <a:cs typeface="Times New Roman" pitchFamily="18" charset="0"/>
              </a:rPr>
              <a:t>---------------------------------------------------------------------------------------------------------------------</a:t>
            </a:r>
          </a:p>
          <a:p>
            <a:pPr marL="211003" indent="-211003" defTabSz="874736">
              <a:defRPr/>
            </a:pPr>
            <a:r>
              <a:rPr lang="fr-FR" b="1" u="sng" dirty="0" smtClean="0">
                <a:solidFill>
                  <a:schemeClr val="tx1"/>
                </a:solidFill>
              </a:rPr>
              <a:t>Eléments techniques :</a:t>
            </a:r>
          </a:p>
          <a:p>
            <a:pPr marL="211003" indent="-211003" defTabSz="874736">
              <a:defRPr/>
            </a:pPr>
            <a:r>
              <a:rPr lang="fr-FR" dirty="0" smtClean="0">
                <a:solidFill>
                  <a:schemeClr val="tx1"/>
                </a:solidFill>
              </a:rPr>
              <a:t>1. Détails sur ce </a:t>
            </a:r>
            <a:r>
              <a:rPr lang="fr-FR" dirty="0" err="1" smtClean="0">
                <a:solidFill>
                  <a:schemeClr val="tx1"/>
                </a:solidFill>
              </a:rPr>
              <a:t>receuil</a:t>
            </a:r>
            <a:r>
              <a:rPr lang="fr-FR" dirty="0" smtClean="0">
                <a:solidFill>
                  <a:schemeClr val="tx1"/>
                </a:solidFill>
              </a:rPr>
              <a:t> de fiches lors de la </a:t>
            </a:r>
            <a:r>
              <a:rPr lang="fr-FR" b="1" dirty="0" smtClean="0">
                <a:solidFill>
                  <a:schemeClr val="tx1"/>
                </a:solidFill>
              </a:rPr>
              <a:t>conférence sur la performance hospitalière jeudi 26 mai </a:t>
            </a:r>
            <a:endParaRPr lang="fr-FR" dirty="0" smtClean="0">
              <a:solidFill>
                <a:schemeClr val="tx1"/>
              </a:solidFill>
            </a:endParaRPr>
          </a:p>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a:buFont typeface="Arial" pitchFamily="34" charset="0"/>
              <a:buNone/>
            </a:pPr>
            <a:r>
              <a:rPr lang="fr-FR" b="1" u="sng" dirty="0" smtClean="0">
                <a:solidFill>
                  <a:schemeClr val="tx1"/>
                </a:solidFill>
              </a:rPr>
              <a:t>Verbatim </a:t>
            </a:r>
            <a:r>
              <a:rPr lang="fr-FR" baseline="0" dirty="0" smtClean="0">
                <a:solidFill>
                  <a:schemeClr val="tx1"/>
                </a:solidFill>
              </a:rPr>
              <a:t>=&gt; </a:t>
            </a:r>
            <a:r>
              <a:rPr lang="fr-FR" b="1" baseline="0" dirty="0" smtClean="0">
                <a:solidFill>
                  <a:schemeClr val="tx1"/>
                </a:solidFill>
              </a:rPr>
              <a:t>Le dispositif « Santé Landes » : une solution face au défi des maladies chroniques »</a:t>
            </a:r>
          </a:p>
          <a:p>
            <a:pPr>
              <a:buFont typeface="Arial" pitchFamily="34" charset="0"/>
              <a:buNone/>
            </a:pPr>
            <a:endParaRPr lang="fr-FR" b="1" baseline="0" dirty="0" smtClean="0">
              <a:solidFill>
                <a:schemeClr val="tx1"/>
              </a:solidFill>
            </a:endParaRPr>
          </a:p>
          <a:p>
            <a:pPr marL="212468" lvl="1" indent="-211003" defTabSz="826431" eaLnBrk="0" fontAlgn="base" hangingPunct="0">
              <a:spcBef>
                <a:spcPct val="0"/>
              </a:spcBef>
              <a:spcAft>
                <a:spcPct val="0"/>
              </a:spcAft>
              <a:buSzPct val="125000"/>
              <a:buFont typeface="+mj-lt"/>
              <a:buAutoNum type="arabicPeriod"/>
              <a:defRPr/>
            </a:pPr>
            <a:r>
              <a:rPr lang="fr-FR" dirty="0" smtClean="0">
                <a:solidFill>
                  <a:schemeClr val="tx1"/>
                </a:solidFill>
              </a:rPr>
              <a:t>Dispositif qui vise à </a:t>
            </a:r>
            <a:r>
              <a:rPr lang="fr-FR" b="1" dirty="0" smtClean="0">
                <a:solidFill>
                  <a:schemeClr val="tx1"/>
                </a:solidFill>
              </a:rPr>
              <a:t>favoriser la prise en charge à domicile des maladies chroniques</a:t>
            </a:r>
            <a:r>
              <a:rPr lang="fr-FR" dirty="0" smtClean="0">
                <a:solidFill>
                  <a:schemeClr val="tx1"/>
                </a:solidFill>
              </a:rPr>
              <a:t>, dans des conditions optimales de qualité et de sécurité, avec un accompagnement spécifique par une équipe pluridisciplinaire</a:t>
            </a:r>
          </a:p>
          <a:p>
            <a:pPr marL="212468" lvl="1" indent="-211003" defTabSz="826431" eaLnBrk="0" fontAlgn="base" hangingPunct="0">
              <a:spcBef>
                <a:spcPct val="0"/>
              </a:spcBef>
              <a:spcAft>
                <a:spcPct val="0"/>
              </a:spcAft>
              <a:buSzPct val="125000"/>
              <a:buFont typeface="+mj-lt"/>
              <a:buAutoNum type="arabicPeriod"/>
              <a:defRPr/>
            </a:pPr>
            <a:r>
              <a:rPr lang="fr-FR" dirty="0" smtClean="0">
                <a:solidFill>
                  <a:schemeClr val="tx1"/>
                </a:solidFill>
              </a:rPr>
              <a:t>Service </a:t>
            </a:r>
            <a:r>
              <a:rPr lang="fr-FR" b="1" dirty="0" smtClean="0">
                <a:solidFill>
                  <a:schemeClr val="tx1"/>
                </a:solidFill>
              </a:rPr>
              <a:t>accessible gratuitement aux professionnels et aux particuliers </a:t>
            </a:r>
            <a:r>
              <a:rPr lang="fr-FR" dirty="0" smtClean="0">
                <a:solidFill>
                  <a:schemeClr val="tx1"/>
                </a:solidFill>
              </a:rPr>
              <a:t>via une plateforme téléphonique et numérique</a:t>
            </a:r>
          </a:p>
          <a:p>
            <a:pPr marL="212468" lvl="1" indent="-211003" defTabSz="826431" eaLnBrk="0" fontAlgn="base" hangingPunct="0">
              <a:spcBef>
                <a:spcPct val="0"/>
              </a:spcBef>
              <a:spcAft>
                <a:spcPct val="0"/>
              </a:spcAft>
              <a:buSzPct val="125000"/>
              <a:buFont typeface="+mj-lt"/>
              <a:buAutoNum type="arabicPeriod"/>
              <a:defRPr/>
            </a:pPr>
            <a:r>
              <a:rPr lang="fr-FR" dirty="0" smtClean="0">
                <a:solidFill>
                  <a:schemeClr val="tx1"/>
                </a:solidFill>
              </a:rPr>
              <a:t>La plateforme « Santé Landes » est composée d’une </a:t>
            </a:r>
            <a:r>
              <a:rPr lang="fr-FR" b="1" dirty="0" smtClean="0">
                <a:solidFill>
                  <a:schemeClr val="tx1"/>
                </a:solidFill>
              </a:rPr>
              <a:t>cellule d’appui départementale</a:t>
            </a:r>
            <a:r>
              <a:rPr lang="fr-FR" dirty="0" smtClean="0">
                <a:solidFill>
                  <a:schemeClr val="tx1"/>
                </a:solidFill>
              </a:rPr>
              <a:t> située à Mont-de-Marsan dont l’équipe assure ses missions grâce à des </a:t>
            </a:r>
            <a:r>
              <a:rPr lang="fr-FR" b="1" dirty="0" smtClean="0">
                <a:solidFill>
                  <a:schemeClr val="tx1"/>
                </a:solidFill>
              </a:rPr>
              <a:t>outils numériques de communication et de coordination</a:t>
            </a:r>
          </a:p>
          <a:p>
            <a:pPr marL="212468" lvl="1" indent="-211003" defTabSz="826431" eaLnBrk="0" fontAlgn="base" hangingPunct="0">
              <a:spcBef>
                <a:spcPct val="0"/>
              </a:spcBef>
              <a:spcAft>
                <a:spcPct val="0"/>
              </a:spcAft>
              <a:buSzPct val="125000"/>
              <a:buFont typeface="+mj-lt"/>
              <a:buAutoNum type="arabicPeriod"/>
              <a:defRPr/>
            </a:pPr>
            <a:r>
              <a:rPr lang="fr-FR" dirty="0" smtClean="0">
                <a:solidFill>
                  <a:schemeClr val="tx1"/>
                </a:solidFill>
              </a:rPr>
              <a:t>Depuis son lancement, en septembre 2015, l’équipe « Santé Landes » a traité plus de </a:t>
            </a:r>
            <a:r>
              <a:rPr lang="fr-FR" b="1" dirty="0" smtClean="0">
                <a:solidFill>
                  <a:schemeClr val="tx1"/>
                </a:solidFill>
              </a:rPr>
              <a:t>500 parcours patients coordonnés </a:t>
            </a:r>
            <a:r>
              <a:rPr lang="fr-FR" dirty="0" smtClean="0">
                <a:solidFill>
                  <a:schemeClr val="tx1"/>
                </a:solidFill>
              </a:rPr>
              <a:t>et gère </a:t>
            </a:r>
            <a:r>
              <a:rPr lang="fr-FR" b="1" dirty="0" smtClean="0">
                <a:solidFill>
                  <a:schemeClr val="tx1"/>
                </a:solidFill>
              </a:rPr>
              <a:t>410 patients en file active </a:t>
            </a:r>
            <a:r>
              <a:rPr lang="fr-FR" dirty="0" smtClean="0">
                <a:solidFill>
                  <a:schemeClr val="tx1"/>
                </a:solidFill>
              </a:rPr>
              <a:t>avec plus de </a:t>
            </a:r>
            <a:r>
              <a:rPr lang="fr-FR" b="1" dirty="0" smtClean="0">
                <a:solidFill>
                  <a:schemeClr val="tx1"/>
                </a:solidFill>
              </a:rPr>
              <a:t>110 médecins généralistes</a:t>
            </a:r>
            <a:r>
              <a:rPr lang="fr-FR" dirty="0" smtClean="0">
                <a:solidFill>
                  <a:schemeClr val="tx1"/>
                </a:solidFill>
              </a:rPr>
              <a:t>.</a:t>
            </a:r>
          </a:p>
          <a:p>
            <a:pPr marL="211003" indent="-211003"/>
            <a:endParaRPr lang="fr-FR" dirty="0" smtClean="0">
              <a:solidFill>
                <a:schemeClr val="tx1"/>
              </a:solidFill>
            </a:endParaRPr>
          </a:p>
          <a:p>
            <a:pPr marL="211003" indent="-211003"/>
            <a:r>
              <a:rPr lang="fr-FR" b="1" i="1" u="none" dirty="0" smtClean="0">
                <a:solidFill>
                  <a:schemeClr val="tx1"/>
                </a:solidFill>
                <a:cs typeface="Times New Roman" pitchFamily="18" charset="0"/>
              </a:rPr>
              <a:t>---------------------------------------------------------------------------------------------------------------------</a:t>
            </a:r>
            <a:endParaRPr lang="fr-FR" dirty="0" smtClean="0">
              <a:solidFill>
                <a:schemeClr val="tx1"/>
              </a:solidFill>
            </a:endParaRPr>
          </a:p>
          <a:p>
            <a:pPr marL="211003" indent="-211003"/>
            <a:r>
              <a:rPr lang="fr-FR" b="1" u="sng" dirty="0" smtClean="0">
                <a:solidFill>
                  <a:schemeClr val="tx1"/>
                </a:solidFill>
              </a:rPr>
              <a:t>Eléments</a:t>
            </a:r>
            <a:r>
              <a:rPr lang="fr-FR" b="1" u="sng" baseline="0" dirty="0" smtClean="0">
                <a:solidFill>
                  <a:schemeClr val="tx1"/>
                </a:solidFill>
              </a:rPr>
              <a:t> techniques :</a:t>
            </a:r>
          </a:p>
          <a:p>
            <a:pPr marL="600774" lvl="2" indent="-177303" defTabSz="826431" eaLnBrk="0" fontAlgn="base" hangingPunct="0">
              <a:spcBef>
                <a:spcPct val="0"/>
              </a:spcBef>
              <a:spcAft>
                <a:spcPct val="0"/>
              </a:spcAft>
              <a:buSzPct val="125000"/>
              <a:buFont typeface="Wingdings" pitchFamily="2" charset="2"/>
              <a:buChar char="ü"/>
              <a:defRPr/>
            </a:pPr>
            <a:r>
              <a:rPr lang="fr-FR" dirty="0" smtClean="0">
                <a:solidFill>
                  <a:schemeClr val="tx1"/>
                </a:solidFill>
                <a:cs typeface="Times New Roman" pitchFamily="18" charset="0"/>
              </a:rPr>
              <a:t>L’équipe de « Santé Landes » s’appuie sur l’ensemble des professionnels du département</a:t>
            </a:r>
          </a:p>
          <a:p>
            <a:pPr marL="600774" lvl="2" indent="-177303" defTabSz="826431" eaLnBrk="0" fontAlgn="base" hangingPunct="0">
              <a:spcBef>
                <a:spcPct val="0"/>
              </a:spcBef>
              <a:spcAft>
                <a:spcPct val="0"/>
              </a:spcAft>
              <a:buSzPct val="125000"/>
              <a:buFont typeface="Wingdings" pitchFamily="2" charset="2"/>
              <a:buChar char="ü"/>
              <a:defRPr/>
            </a:pPr>
            <a:r>
              <a:rPr lang="fr-FR" dirty="0" smtClean="0">
                <a:solidFill>
                  <a:schemeClr val="tx1"/>
                </a:solidFill>
                <a:cs typeface="Times New Roman" pitchFamily="18" charset="0"/>
              </a:rPr>
              <a:t>Fait appel aux CLIC ou aux MAIA qui réalisent des visites au domicile de certaines personnes, évaluant ainsi plus précisément la situation et les besoins.</a:t>
            </a:r>
          </a:p>
          <a:p>
            <a:pPr marL="600774" lvl="2" indent="-177303" defTabSz="826431" eaLnBrk="0" fontAlgn="base" hangingPunct="0">
              <a:spcBef>
                <a:spcPct val="0"/>
              </a:spcBef>
              <a:spcAft>
                <a:spcPct val="0"/>
              </a:spcAft>
              <a:buSzPct val="125000"/>
              <a:buFont typeface="Wingdings" pitchFamily="2" charset="2"/>
              <a:buChar char="ü"/>
              <a:defRPr/>
            </a:pPr>
            <a:r>
              <a:rPr lang="fr-FR" dirty="0" smtClean="0">
                <a:solidFill>
                  <a:schemeClr val="tx1"/>
                </a:solidFill>
                <a:cs typeface="Times New Roman" pitchFamily="18" charset="0"/>
              </a:rPr>
              <a:t>L'équipe de Santé Landes peut les appuyer sur : </a:t>
            </a:r>
          </a:p>
          <a:p>
            <a:pPr marL="1022781" lvl="3" indent="-177303" defTabSz="826431" eaLnBrk="0" fontAlgn="base" hangingPunct="0">
              <a:spcBef>
                <a:spcPct val="0"/>
              </a:spcBef>
              <a:spcAft>
                <a:spcPct val="0"/>
              </a:spcAft>
              <a:buSzPct val="125000"/>
              <a:buFont typeface="Wingdings" pitchFamily="2" charset="2"/>
              <a:buChar char="§"/>
              <a:defRPr/>
            </a:pPr>
            <a:r>
              <a:rPr lang="fr-FR" dirty="0" smtClean="0">
                <a:solidFill>
                  <a:schemeClr val="tx1"/>
                </a:solidFill>
                <a:cs typeface="Times New Roman" pitchFamily="18" charset="0"/>
              </a:rPr>
              <a:t>l'organisation et la traçabilité des rendez-vous des patients avec les spécialistes, </a:t>
            </a:r>
          </a:p>
          <a:p>
            <a:pPr marL="1022781" lvl="3" indent="-177303" defTabSz="826431" eaLnBrk="0" fontAlgn="base" hangingPunct="0">
              <a:spcBef>
                <a:spcPct val="0"/>
              </a:spcBef>
              <a:spcAft>
                <a:spcPct val="0"/>
              </a:spcAft>
              <a:buSzPct val="125000"/>
              <a:buFont typeface="Wingdings" pitchFamily="2" charset="2"/>
              <a:buChar char="§"/>
              <a:defRPr/>
            </a:pPr>
            <a:r>
              <a:rPr lang="fr-FR" dirty="0" smtClean="0">
                <a:solidFill>
                  <a:schemeClr val="tx1"/>
                </a:solidFill>
                <a:cs typeface="Times New Roman" pitchFamily="18" charset="0"/>
              </a:rPr>
              <a:t>l'organisation des hospitalisations programmées avec les établissements de santé,</a:t>
            </a:r>
          </a:p>
          <a:p>
            <a:pPr marL="1022781" lvl="3" indent="-177303" defTabSz="826431" eaLnBrk="0" fontAlgn="base" hangingPunct="0">
              <a:spcBef>
                <a:spcPct val="0"/>
              </a:spcBef>
              <a:spcAft>
                <a:spcPct val="0"/>
              </a:spcAft>
              <a:buSzPct val="125000"/>
              <a:buFont typeface="Wingdings" pitchFamily="2" charset="2"/>
              <a:buChar char="§"/>
              <a:defRPr/>
            </a:pPr>
            <a:r>
              <a:rPr lang="fr-FR" dirty="0" smtClean="0">
                <a:solidFill>
                  <a:schemeClr val="tx1"/>
                </a:solidFill>
                <a:cs typeface="Times New Roman" pitchFamily="18" charset="0"/>
              </a:rPr>
              <a:t>la transmission des informations, </a:t>
            </a:r>
          </a:p>
          <a:p>
            <a:pPr marL="1022781" lvl="3" indent="-177303" defTabSz="826431" eaLnBrk="0" fontAlgn="base" hangingPunct="0">
              <a:spcBef>
                <a:spcPct val="0"/>
              </a:spcBef>
              <a:spcAft>
                <a:spcPct val="0"/>
              </a:spcAft>
              <a:buSzPct val="125000"/>
              <a:buFont typeface="Wingdings" pitchFamily="2" charset="2"/>
              <a:buChar char="§"/>
              <a:defRPr/>
            </a:pPr>
            <a:r>
              <a:rPr lang="fr-FR" dirty="0" smtClean="0">
                <a:solidFill>
                  <a:schemeClr val="tx1"/>
                </a:solidFill>
                <a:cs typeface="Times New Roman" pitchFamily="18" charset="0"/>
              </a:rPr>
              <a:t>l'aide pour la mise en place d'un plan personnalisé de santé </a:t>
            </a:r>
          </a:p>
          <a:p>
            <a:pPr marL="1022781" lvl="3" indent="-177303" defTabSz="826431" eaLnBrk="0" fontAlgn="base" hangingPunct="0">
              <a:spcBef>
                <a:spcPct val="0"/>
              </a:spcBef>
              <a:spcAft>
                <a:spcPct val="0"/>
              </a:spcAft>
              <a:buSzPct val="125000"/>
              <a:buFont typeface="Wingdings" pitchFamily="2" charset="2"/>
              <a:buChar char="§"/>
              <a:defRPr/>
            </a:pPr>
            <a:r>
              <a:rPr lang="fr-FR" dirty="0" smtClean="0">
                <a:solidFill>
                  <a:schemeClr val="tx1"/>
                </a:solidFill>
                <a:cs typeface="Times New Roman" pitchFamily="18" charset="0"/>
              </a:rPr>
              <a:t>l'alerte en cas de dégradation soudaine de l'état de santé du patient.</a:t>
            </a:r>
          </a:p>
          <a:p>
            <a:pPr marL="600774" lvl="2" indent="-177303" defTabSz="826431" eaLnBrk="0" fontAlgn="base" hangingPunct="0">
              <a:spcBef>
                <a:spcPct val="0"/>
              </a:spcBef>
              <a:spcAft>
                <a:spcPct val="0"/>
              </a:spcAft>
              <a:buSzPct val="125000"/>
              <a:buFont typeface="Wingdings" pitchFamily="2" charset="2"/>
              <a:buChar char="ü"/>
              <a:defRPr/>
            </a:pPr>
            <a:r>
              <a:rPr lang="fr-FR" dirty="0" smtClean="0">
                <a:solidFill>
                  <a:schemeClr val="tx1"/>
                </a:solidFill>
                <a:cs typeface="Times New Roman" pitchFamily="18" charset="0"/>
              </a:rPr>
              <a:t>Côté patient, le "compagnon santé" en ligne sera mis en place dans le courant de l'année</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22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334089" indent="-334089" algn="just" eaLnBrk="0" hangingPunct="0">
              <a:tabLst>
                <a:tab pos="334089" algn="l"/>
              </a:tabLst>
            </a:pPr>
            <a:r>
              <a:rPr lang="fr-FR" b="1" i="0" u="sng" dirty="0" smtClean="0">
                <a:solidFill>
                  <a:schemeClr val="tx1"/>
                </a:solidFill>
                <a:cs typeface="Times New Roman" pitchFamily="18" charset="0"/>
              </a:rPr>
              <a:t>Verbatim : </a:t>
            </a:r>
          </a:p>
          <a:p>
            <a:pPr marL="334089" indent="-334089" algn="just" eaLnBrk="0" hangingPunct="0">
              <a:tabLst>
                <a:tab pos="334089" algn="l"/>
              </a:tabLst>
            </a:pPr>
            <a:endParaRPr lang="fr-FR" b="1" i="0" u="sng" dirty="0" smtClean="0">
              <a:solidFill>
                <a:schemeClr val="tx1"/>
              </a:solidFill>
              <a:cs typeface="Times New Roman" pitchFamily="18" charset="0"/>
            </a:endParaRPr>
          </a:p>
          <a:p>
            <a:pPr marL="334089" indent="-334089" algn="just" eaLnBrk="0" hangingPunct="0">
              <a:tabLst>
                <a:tab pos="334089" algn="l"/>
              </a:tabLst>
            </a:pPr>
            <a:r>
              <a:rPr lang="fr-FR" b="0" i="0" u="none" dirty="0" smtClean="0">
                <a:solidFill>
                  <a:schemeClr val="tx1"/>
                </a:solidFill>
                <a:cs typeface="Times New Roman" pitchFamily="18" charset="0"/>
              </a:rPr>
              <a:t>1. Les chiffres</a:t>
            </a:r>
            <a:r>
              <a:rPr lang="fr-FR" b="0" i="0" u="none" baseline="0" dirty="0" smtClean="0">
                <a:solidFill>
                  <a:schemeClr val="tx1"/>
                </a:solidFill>
                <a:cs typeface="Times New Roman" pitchFamily="18" charset="0"/>
              </a:rPr>
              <a:t> présentés pour l’année 2015 sont provisoires et ne pourront être stabilisés qu’avec la production des comptes financiers qui seront connus à l’automne </a:t>
            </a:r>
            <a:endParaRPr lang="fr-FR" b="0" i="0" u="none" dirty="0" smtClean="0">
              <a:solidFill>
                <a:schemeClr val="tx1"/>
              </a:solidFill>
              <a:cs typeface="Times New Roman" pitchFamily="18" charset="0"/>
            </a:endParaRPr>
          </a:p>
          <a:p>
            <a:pPr marL="334089" indent="-334089" algn="just" eaLnBrk="0" hangingPunct="0">
              <a:tabLst>
                <a:tab pos="334089" algn="l"/>
              </a:tabLst>
            </a:pPr>
            <a:r>
              <a:rPr lang="fr-FR" b="0" i="0" u="none" dirty="0" smtClean="0">
                <a:solidFill>
                  <a:schemeClr val="tx1"/>
                </a:solidFill>
                <a:cs typeface="Times New Roman" pitchFamily="18" charset="0"/>
              </a:rPr>
              <a:t>2. Les comptes sont</a:t>
            </a:r>
            <a:r>
              <a:rPr lang="fr-FR" b="0" i="0" u="none" baseline="0" dirty="0" smtClean="0">
                <a:solidFill>
                  <a:schemeClr val="tx1"/>
                </a:solidFill>
                <a:cs typeface="Times New Roman" pitchFamily="18" charset="0"/>
              </a:rPr>
              <a:t> </a:t>
            </a:r>
            <a:r>
              <a:rPr lang="fr-FR" b="0" i="0" u="none" dirty="0" smtClean="0">
                <a:solidFill>
                  <a:schemeClr val="tx1"/>
                </a:solidFill>
                <a:cs typeface="Times New Roman" pitchFamily="18" charset="0"/>
              </a:rPr>
              <a:t>provisoires mais demeurent</a:t>
            </a:r>
            <a:r>
              <a:rPr lang="fr-FR" b="0" i="0" u="none" baseline="0" dirty="0" smtClean="0">
                <a:solidFill>
                  <a:schemeClr val="tx1"/>
                </a:solidFill>
                <a:cs typeface="Times New Roman" pitchFamily="18" charset="0"/>
              </a:rPr>
              <a:t> fiables du fait de la démarche de certification engagée depuis 2013 :</a:t>
            </a:r>
          </a:p>
          <a:p>
            <a:pPr lvl="1">
              <a:buFont typeface="Arial" pitchFamily="34" charset="0"/>
              <a:buChar char="•"/>
            </a:pPr>
            <a:r>
              <a:rPr lang="fr-FR" b="0" i="0" dirty="0" smtClean="0">
                <a:solidFill>
                  <a:schemeClr val="tx1"/>
                </a:solidFill>
              </a:rPr>
              <a:t>Au total, 159 ES actuellement </a:t>
            </a:r>
            <a:r>
              <a:rPr lang="fr-FR" b="0" i="0" dirty="0" err="1" smtClean="0">
                <a:solidFill>
                  <a:schemeClr val="tx1"/>
                </a:solidFill>
              </a:rPr>
              <a:t>certifiables</a:t>
            </a:r>
            <a:r>
              <a:rPr lang="fr-FR" b="0" i="0" dirty="0" smtClean="0">
                <a:solidFill>
                  <a:schemeClr val="tx1"/>
                </a:solidFill>
              </a:rPr>
              <a:t> : </a:t>
            </a:r>
          </a:p>
          <a:p>
            <a:pPr lvl="2">
              <a:buFont typeface="Arial" pitchFamily="34" charset="0"/>
              <a:buChar char="•"/>
            </a:pPr>
            <a:r>
              <a:rPr lang="fr-FR" altLang="fr-FR" sz="1100" dirty="0"/>
              <a:t>31 EPS volontaires de la vague 1 (comptes 2014)</a:t>
            </a:r>
          </a:p>
          <a:p>
            <a:pPr lvl="2">
              <a:buFont typeface="Arial" pitchFamily="34" charset="0"/>
              <a:buChar char="•"/>
            </a:pPr>
            <a:r>
              <a:rPr lang="fr-FR" altLang="fr-FR" sz="1100" dirty="0"/>
              <a:t>95 EPS de la vague 2 (comptes 2015)</a:t>
            </a:r>
          </a:p>
          <a:p>
            <a:pPr lvl="2">
              <a:buFont typeface="Arial" pitchFamily="34" charset="0"/>
              <a:buChar char="•"/>
            </a:pPr>
            <a:r>
              <a:rPr lang="fr-FR" altLang="fr-FR" sz="1100" dirty="0"/>
              <a:t>33 EPS de la vague 3 (comptes 2016 =&gt; clôture de la démarche en juin 2017)</a:t>
            </a:r>
            <a:endParaRPr lang="fr-FR" b="0" i="0" u="none" dirty="0" smtClean="0">
              <a:solidFill>
                <a:schemeClr val="tx1"/>
              </a:solidFill>
              <a:cs typeface="Times New Roman" pitchFamily="18" charset="0"/>
            </a:endParaRPr>
          </a:p>
          <a:p>
            <a:pPr marL="334089" indent="-334089" algn="just" eaLnBrk="0" hangingPunct="0">
              <a:tabLst>
                <a:tab pos="334089" algn="l"/>
              </a:tabLst>
            </a:pPr>
            <a:endParaRPr lang="fr-FR" b="1" i="0" u="sng" dirty="0" smtClean="0">
              <a:solidFill>
                <a:schemeClr val="tx1"/>
              </a:solidFill>
              <a:cs typeface="Times New Roman" pitchFamily="18" charset="0"/>
            </a:endParaRPr>
          </a:p>
          <a:p>
            <a:pPr marL="334089" indent="-334089" algn="just" eaLnBrk="0" hangingPunct="0">
              <a:tabLst>
                <a:tab pos="334089" algn="l"/>
              </a:tabLst>
            </a:pPr>
            <a:r>
              <a:rPr lang="fr-FR" b="1" i="0" u="none" dirty="0" smtClean="0">
                <a:solidFill>
                  <a:schemeClr val="tx1"/>
                </a:solidFill>
                <a:cs typeface="Times New Roman" pitchFamily="18" charset="0"/>
              </a:rPr>
              <a:t>---------------------------------------------------------------------------------------------------------------------</a:t>
            </a:r>
          </a:p>
          <a:p>
            <a:pPr marL="334089" indent="-334089" algn="just" eaLnBrk="0" hangingPunct="0">
              <a:tabLst>
                <a:tab pos="334089" algn="l"/>
              </a:tabLst>
            </a:pPr>
            <a:r>
              <a:rPr lang="fr-FR" b="1" i="0" u="none" dirty="0" smtClean="0">
                <a:solidFill>
                  <a:schemeClr val="tx1"/>
                </a:solidFill>
                <a:cs typeface="Times New Roman" pitchFamily="18" charset="0"/>
              </a:rPr>
              <a:t>Eléments  techniques complémentaires</a:t>
            </a:r>
          </a:p>
          <a:p>
            <a:pPr marL="334089" indent="-334089" algn="just" eaLnBrk="0" hangingPunct="0">
              <a:buAutoNum type="arabicPeriod"/>
              <a:tabLst>
                <a:tab pos="334089" algn="l"/>
              </a:tabLst>
            </a:pPr>
            <a:r>
              <a:rPr lang="fr-FR" b="0" i="0" u="none" dirty="0" smtClean="0">
                <a:solidFill>
                  <a:schemeClr val="tx1"/>
                </a:solidFill>
                <a:cs typeface="Times New Roman" pitchFamily="18" charset="0"/>
              </a:rPr>
              <a:t>Périmètre : les établissements publics de santé</a:t>
            </a:r>
          </a:p>
          <a:p>
            <a:pPr marL="334089" indent="-334089" algn="just" eaLnBrk="0" hangingPunct="0">
              <a:buAutoNum type="arabicPeriod"/>
              <a:tabLst>
                <a:tab pos="334089" algn="l"/>
              </a:tabLst>
            </a:pPr>
            <a:r>
              <a:rPr lang="fr-FR" b="0" i="0" u="none" dirty="0" smtClean="0">
                <a:solidFill>
                  <a:schemeClr val="tx1"/>
                </a:solidFill>
                <a:cs typeface="Times New Roman" pitchFamily="18" charset="0"/>
              </a:rPr>
              <a:t>Source : les rapports infra-annuels n°3 déposés le 15/02/2016 =&gt; données provisoires à double titre  : </a:t>
            </a:r>
          </a:p>
          <a:p>
            <a:pPr marL="756096" lvl="1" indent="-334089" algn="just" eaLnBrk="0" hangingPunct="0">
              <a:buFont typeface="Arial" pitchFamily="34" charset="0"/>
              <a:buChar char="•"/>
              <a:tabLst>
                <a:tab pos="334089" algn="l"/>
              </a:tabLst>
            </a:pPr>
            <a:r>
              <a:rPr lang="fr-FR" b="0" i="0" u="none" dirty="0" smtClean="0">
                <a:solidFill>
                  <a:schemeClr val="tx1"/>
                </a:solidFill>
                <a:cs typeface="Times New Roman" pitchFamily="18" charset="0"/>
              </a:rPr>
              <a:t>base non exhaustive mais 95 % des produits ;</a:t>
            </a:r>
          </a:p>
          <a:p>
            <a:pPr marL="756096" lvl="1" indent="-334089" algn="just" eaLnBrk="0" hangingPunct="0">
              <a:buFont typeface="Arial" pitchFamily="34" charset="0"/>
              <a:buChar char="•"/>
              <a:tabLst>
                <a:tab pos="334089" algn="l"/>
              </a:tabLst>
            </a:pPr>
            <a:r>
              <a:rPr lang="fr-FR" b="0" i="0" u="none" dirty="0" smtClean="0">
                <a:solidFill>
                  <a:schemeClr val="tx1"/>
                </a:solidFill>
                <a:cs typeface="Times New Roman" pitchFamily="18" charset="0"/>
              </a:rPr>
              <a:t>toutes les opérations de clôture n’ont pas encore été passées : donc écart possible avec les comptes définitifs approuvés en conseil de surveillance.</a:t>
            </a:r>
          </a:p>
          <a:p>
            <a:pPr marL="348911" indent="-334089" algn="just" eaLnBrk="0" hangingPunct="0">
              <a:buFont typeface="+mj-lt"/>
              <a:buAutoNum type="arabicPeriod"/>
              <a:tabLst>
                <a:tab pos="334089" algn="l"/>
              </a:tabLst>
            </a:pPr>
            <a:r>
              <a:rPr lang="fr-FR" b="0" i="0" u="none" dirty="0" smtClean="0">
                <a:solidFill>
                  <a:schemeClr val="tx1"/>
                </a:solidFill>
                <a:cs typeface="Times New Roman" pitchFamily="18" charset="0"/>
              </a:rPr>
              <a:t>Remarque : le processus de certification </a:t>
            </a:r>
            <a:r>
              <a:rPr lang="fr-FR" i="0" u="none" dirty="0" smtClean="0">
                <a:solidFill>
                  <a:schemeClr val="tx1"/>
                </a:solidFill>
                <a:cs typeface="Times New Roman" pitchFamily="18" charset="0"/>
              </a:rPr>
              <a:t>des comptes qui concerne un nombre croissant d’établissements impacte la lecture des évolutions de certains postes ou soldes financiers.</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buFont typeface="Arial" pitchFamily="34" charset="0"/>
              <a:buNone/>
            </a:pPr>
            <a:r>
              <a:rPr lang="fr-FR" b="1" u="sng" dirty="0" smtClean="0"/>
              <a:t>Verbatim:</a:t>
            </a:r>
          </a:p>
          <a:p>
            <a:pPr lvl="0">
              <a:buFont typeface="Arial" pitchFamily="34" charset="0"/>
              <a:buNone/>
            </a:pPr>
            <a:endParaRPr lang="fr-FR" b="1" u="sng" dirty="0" smtClean="0"/>
          </a:p>
          <a:p>
            <a:pPr marL="211021" indent="-211021">
              <a:buFont typeface="Arial" pitchFamily="34" charset="0"/>
              <a:buAutoNum type="arabicPeriod"/>
            </a:pPr>
            <a:r>
              <a:rPr lang="fr-FR" b="1" u="none" dirty="0" smtClean="0"/>
              <a:t>Au niveau macro, le résultat global des EPS s’établit à - 0,5 % du total des produits, soit sensiblement le même niveau qu’en </a:t>
            </a:r>
            <a:r>
              <a:rPr lang="fr-FR" dirty="0" smtClean="0"/>
              <a:t>2008 =&gt; relative stabilité du déficit au regard du budget hospitalier</a:t>
            </a:r>
          </a:p>
          <a:p>
            <a:pPr marL="211021" indent="-211021">
              <a:buFont typeface="Arial" pitchFamily="34" charset="0"/>
              <a:buAutoNum type="arabicPeriod"/>
            </a:pPr>
            <a:r>
              <a:rPr lang="fr-FR" dirty="0" smtClean="0"/>
              <a:t>Ce résultat</a:t>
            </a:r>
            <a:r>
              <a:rPr lang="fr-FR" baseline="0" dirty="0" smtClean="0"/>
              <a:t> montre la capacité des hôpitaux à absorber, année après année, une contrainte de ressources accrue. </a:t>
            </a:r>
          </a:p>
          <a:p>
            <a:pPr marL="211021" indent="-211021">
              <a:buFont typeface="Arial" pitchFamily="34" charset="0"/>
              <a:buAutoNum type="arabicPeriod"/>
            </a:pPr>
            <a:r>
              <a:rPr lang="fr-FR" baseline="0" dirty="0" smtClean="0"/>
              <a:t>Le résultat principal (MCO-PSY-SSR) suit une évolution parallèle au résultat global. Les budgets annexes étant historiquement excédentaires.</a:t>
            </a:r>
          </a:p>
          <a:p>
            <a:pPr marL="211021" indent="-211021">
              <a:buFont typeface="Arial" pitchFamily="34" charset="0"/>
              <a:buAutoNum type="arabicPeriod"/>
            </a:pPr>
            <a:endParaRPr lang="fr-FR" dirty="0" smtClean="0"/>
          </a:p>
          <a:p>
            <a:pPr defTabSz="844083">
              <a:defRPr/>
            </a:pPr>
            <a:r>
              <a:rPr lang="fr-FR" b="1" i="1" u="none" dirty="0" smtClean="0">
                <a:solidFill>
                  <a:schemeClr val="tx1"/>
                </a:solidFill>
                <a:cs typeface="Times New Roman" pitchFamily="18" charset="0"/>
              </a:rPr>
              <a:t>-------------------------------------------------------------------------------------------------------------</a:t>
            </a:r>
          </a:p>
          <a:p>
            <a:pPr lvl="0">
              <a:buFont typeface="Arial" pitchFamily="34" charset="0"/>
              <a:buNone/>
            </a:pPr>
            <a:r>
              <a:rPr lang="fr-FR" b="1" i="0" u="none" dirty="0" smtClean="0"/>
              <a:t>Complément technique </a:t>
            </a:r>
            <a:r>
              <a:rPr lang="fr-FR" i="0" u="none" dirty="0" smtClean="0"/>
              <a:t>: </a:t>
            </a:r>
          </a:p>
          <a:p>
            <a:pPr lvl="0">
              <a:buFont typeface="Arial" pitchFamily="34" charset="0"/>
              <a:buChar char="•"/>
            </a:pPr>
            <a:r>
              <a:rPr lang="fr-FR" i="0" u="none" dirty="0" smtClean="0"/>
              <a:t>Déficit moyen [2008-2012] : -320 M€</a:t>
            </a:r>
          </a:p>
          <a:p>
            <a:pPr lvl="0">
              <a:buFont typeface="Arial" pitchFamily="34" charset="0"/>
              <a:buChar char="•"/>
            </a:pPr>
            <a:r>
              <a:rPr lang="fr-FR" i="0" u="none" dirty="0" smtClean="0"/>
              <a:t>Déficit moyen [2012-2015] : -180 M€ (on a mis l’année 2012 dans la période 2012-2015)</a:t>
            </a:r>
          </a:p>
          <a:p>
            <a:pPr lvl="0">
              <a:buFont typeface="Arial" pitchFamily="34" charset="0"/>
              <a:buChar char="•"/>
            </a:pPr>
            <a:r>
              <a:rPr lang="fr-FR" i="0" u="none" dirty="0" smtClean="0"/>
              <a:t>La décomposition du résultat global entre résultat principal et résultat annexe, met en évidence un redressement des excédents des budgets annexes en 2015 (+40</a:t>
            </a:r>
            <a:r>
              <a:rPr lang="fr-FR" i="0" u="none" baseline="0" dirty="0" smtClean="0"/>
              <a:t> M€ par rapport à 2014)</a:t>
            </a:r>
            <a:r>
              <a:rPr lang="fr-FR" i="0" u="none" dirty="0" smtClean="0"/>
              <a:t>. </a:t>
            </a:r>
          </a:p>
          <a:p>
            <a:pPr lvl="0">
              <a:buFont typeface="Arial" pitchFamily="34" charset="0"/>
              <a:buChar char="•"/>
            </a:pPr>
            <a:endParaRPr lang="fr-FR" dirty="0" smtClean="0"/>
          </a:p>
          <a:p>
            <a:pPr lvl="0">
              <a:buFont typeface="Arial" pitchFamily="34" charset="0"/>
              <a:buChar char="•"/>
            </a:pPr>
            <a:endParaRPr lang="fr-FR" dirty="0" smtClean="0"/>
          </a:p>
          <a:p>
            <a:pPr lvl="0">
              <a:buFont typeface="Arial" pitchFamily="34" charset="0"/>
              <a:buNone/>
            </a:pPr>
            <a:endParaRPr lang="fr-FR" dirty="0"/>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buFont typeface="Arial" pitchFamily="34" charset="0"/>
              <a:buNone/>
            </a:pPr>
            <a:r>
              <a:rPr lang="fr-FR" b="1" u="sng" dirty="0" smtClean="0">
                <a:solidFill>
                  <a:schemeClr val="tx1"/>
                </a:solidFill>
              </a:rPr>
              <a:t>Verbatim</a:t>
            </a:r>
            <a:r>
              <a:rPr lang="fr-FR" baseline="0" dirty="0" smtClean="0">
                <a:solidFill>
                  <a:schemeClr val="tx1"/>
                </a:solidFill>
              </a:rPr>
              <a:t> :</a:t>
            </a:r>
          </a:p>
          <a:p>
            <a:pPr lvl="0">
              <a:buFont typeface="Arial" pitchFamily="34" charset="0"/>
              <a:buNone/>
            </a:pPr>
            <a:endParaRPr lang="fr-FR" baseline="0" dirty="0" smtClean="0">
              <a:solidFill>
                <a:schemeClr val="tx1"/>
              </a:solidFill>
            </a:endParaRPr>
          </a:p>
          <a:p>
            <a:pPr marL="211021" indent="-211021">
              <a:buFont typeface="+mj-lt"/>
              <a:buAutoNum type="arabicPeriod"/>
            </a:pPr>
            <a:r>
              <a:rPr lang="fr-FR" baseline="0" dirty="0" smtClean="0">
                <a:solidFill>
                  <a:schemeClr val="tx1"/>
                </a:solidFill>
              </a:rPr>
              <a:t>Cette situation (resserrement de la dispersion des déficits) s’explique par un engagement conjoint des établissements, des ARS et du niveau national au travers du COPERMO (installé depuis décembre 2012)</a:t>
            </a:r>
          </a:p>
          <a:p>
            <a:pPr marL="211021" indent="-211021">
              <a:buFont typeface="+mj-lt"/>
              <a:buAutoNum type="arabicPeriod"/>
            </a:pPr>
            <a:r>
              <a:rPr lang="fr-FR" baseline="0" dirty="0" smtClean="0">
                <a:solidFill>
                  <a:schemeClr val="tx1"/>
                </a:solidFill>
              </a:rPr>
              <a:t>Au niveau régional, il existe différents dispositifs d’accompagnement et de supervision financière :</a:t>
            </a:r>
          </a:p>
          <a:p>
            <a:pPr marL="211021" indent="-211021">
              <a:buFont typeface="Arial" pitchFamily="34" charset="0"/>
              <a:buChar char="•"/>
            </a:pPr>
            <a:r>
              <a:rPr lang="fr-FR" dirty="0" smtClean="0">
                <a:solidFill>
                  <a:schemeClr val="tx1"/>
                </a:solidFill>
              </a:rPr>
              <a:t>Le COREVAT (Comité Régional de veille active des</a:t>
            </a:r>
            <a:r>
              <a:rPr lang="fr-FR" baseline="0" dirty="0" smtClean="0">
                <a:solidFill>
                  <a:schemeClr val="tx1"/>
                </a:solidFill>
              </a:rPr>
              <a:t> situations de</a:t>
            </a:r>
            <a:r>
              <a:rPr lang="fr-FR" dirty="0" smtClean="0">
                <a:solidFill>
                  <a:schemeClr val="tx1"/>
                </a:solidFill>
              </a:rPr>
              <a:t> trésorerie des établissements de santé)</a:t>
            </a:r>
            <a:r>
              <a:rPr lang="fr-FR" baseline="0" dirty="0" smtClean="0">
                <a:solidFill>
                  <a:schemeClr val="tx1"/>
                </a:solidFill>
              </a:rPr>
              <a:t> :</a:t>
            </a:r>
          </a:p>
          <a:p>
            <a:pPr marL="668221" lvl="1" indent="-211021">
              <a:buFont typeface="Arial" pitchFamily="34" charset="0"/>
              <a:buChar char="•"/>
            </a:pPr>
            <a:r>
              <a:rPr lang="fr-FR" baseline="0" dirty="0" smtClean="0">
                <a:solidFill>
                  <a:schemeClr val="tx1"/>
                </a:solidFill>
              </a:rPr>
              <a:t>Co-présidé par ARS et </a:t>
            </a:r>
            <a:r>
              <a:rPr lang="fr-FR" baseline="0" dirty="0" err="1" smtClean="0">
                <a:solidFill>
                  <a:schemeClr val="tx1"/>
                </a:solidFill>
              </a:rPr>
              <a:t>DRFiP</a:t>
            </a:r>
            <a:endParaRPr lang="fr-FR" baseline="0" dirty="0" smtClean="0">
              <a:solidFill>
                <a:schemeClr val="tx1"/>
              </a:solidFill>
            </a:endParaRPr>
          </a:p>
          <a:p>
            <a:pPr marL="668221" lvl="1" indent="-211021">
              <a:buFont typeface="Arial" pitchFamily="34" charset="0"/>
              <a:buChar char="•"/>
            </a:pPr>
            <a:r>
              <a:rPr lang="fr-FR" baseline="0" dirty="0" smtClean="0">
                <a:solidFill>
                  <a:schemeClr val="tx1"/>
                </a:solidFill>
              </a:rPr>
              <a:t>Instruction des situations de trésorerie les plus fragiles + élaboration de plans de consolidation de trésorerie</a:t>
            </a:r>
          </a:p>
          <a:p>
            <a:pPr marL="211021" lvl="0" indent="-211021">
              <a:buFont typeface="Arial" pitchFamily="34" charset="0"/>
              <a:buChar char="•"/>
            </a:pPr>
            <a:r>
              <a:rPr lang="fr-FR" baseline="0" dirty="0" smtClean="0">
                <a:solidFill>
                  <a:schemeClr val="tx1"/>
                </a:solidFill>
              </a:rPr>
              <a:t>Il existe également des dispositifs propres à chaque région :</a:t>
            </a:r>
          </a:p>
          <a:p>
            <a:pPr marL="668221" lvl="1" indent="-211021">
              <a:buFont typeface="Arial" pitchFamily="34" charset="0"/>
              <a:buChar char="•"/>
            </a:pPr>
            <a:r>
              <a:rPr lang="fr-FR" baseline="0" dirty="0" smtClean="0">
                <a:solidFill>
                  <a:schemeClr val="tx1"/>
                </a:solidFill>
              </a:rPr>
              <a:t>Exemple en IDF : ARES (accompagnement au retour à l’équilibre des établissements de santé) :</a:t>
            </a:r>
          </a:p>
          <a:p>
            <a:pPr marL="668221" lvl="1" indent="-211021">
              <a:buFont typeface="Arial" pitchFamily="34" charset="0"/>
              <a:buChar char="•"/>
            </a:pPr>
            <a:r>
              <a:rPr lang="fr-FR" baseline="0" dirty="0" smtClean="0">
                <a:solidFill>
                  <a:schemeClr val="tx1"/>
                </a:solidFill>
              </a:rPr>
              <a:t>Un suivi rapproché et mensualisé des ES les plus fragiles</a:t>
            </a:r>
            <a:endParaRPr lang="fr-FR"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defTabSz="814371"/>
            <a:r>
              <a:rPr lang="fr-FR" b="1" u="sng" dirty="0" smtClean="0">
                <a:solidFill>
                  <a:schemeClr val="tx1"/>
                </a:solidFill>
              </a:rPr>
              <a:t>Verbatim </a:t>
            </a:r>
            <a:r>
              <a:rPr lang="fr-FR" dirty="0" smtClean="0">
                <a:solidFill>
                  <a:schemeClr val="tx1"/>
                </a:solidFill>
              </a:rPr>
              <a:t>=&gt;</a:t>
            </a:r>
            <a:r>
              <a:rPr lang="fr-FR" baseline="0" dirty="0" smtClean="0">
                <a:solidFill>
                  <a:schemeClr val="tx1"/>
                </a:solidFill>
              </a:rPr>
              <a:t> </a:t>
            </a:r>
            <a:r>
              <a:rPr lang="fr-FR" b="1" dirty="0" smtClean="0">
                <a:solidFill>
                  <a:schemeClr val="tx1"/>
                </a:solidFill>
              </a:rPr>
              <a:t>Le CHU de Dijon : exemple d’un redressement réussi de la trajectoire financière</a:t>
            </a:r>
          </a:p>
          <a:p>
            <a:pPr defTabSz="814371"/>
            <a:endParaRPr lang="fr-FR" b="1" dirty="0" smtClean="0">
              <a:solidFill>
                <a:schemeClr val="tx1"/>
              </a:solidFill>
            </a:endParaRPr>
          </a:p>
          <a:p>
            <a:pPr marL="203592" indent="-203592">
              <a:buAutoNum type="arabicPeriod"/>
            </a:pPr>
            <a:r>
              <a:rPr lang="fr-FR" dirty="0" smtClean="0">
                <a:solidFill>
                  <a:schemeClr val="tx1"/>
                </a:solidFill>
              </a:rPr>
              <a:t>Avec un déficit structurel de 12.5 M€ en 2012 et de 10 M€ en 2013, le CHU de Dijon a été inscrit sur la liste des établissements suivis en COPERMO en 2013. </a:t>
            </a:r>
          </a:p>
          <a:p>
            <a:pPr marL="203592" indent="-203592">
              <a:buAutoNum type="arabicPeriod"/>
            </a:pPr>
            <a:r>
              <a:rPr lang="fr-FR" dirty="0" smtClean="0">
                <a:solidFill>
                  <a:schemeClr val="tx1"/>
                </a:solidFill>
              </a:rPr>
              <a:t>Avec l’appui de l’ANAP et un accompagnement du COPERMO, l’établissement a élaboré un plan d’action de 12.5 M€</a:t>
            </a:r>
          </a:p>
          <a:p>
            <a:pPr marL="203592" indent="-203592">
              <a:buAutoNum type="arabicPeriod"/>
            </a:pPr>
            <a:r>
              <a:rPr lang="fr-FR" dirty="0" smtClean="0">
                <a:solidFill>
                  <a:schemeClr val="tx1"/>
                </a:solidFill>
              </a:rPr>
              <a:t>Dès 2014, l’établissement a retrouvé l’équilibre budgétaire et le CHU affiche un taux de marge brute hors aides de 9.9 % à fin 2015. Dans le même temps, la dette s’est réduite (-25 M€ par rapport à 2013) et la CAF augmente (57.7 M€ en 2015 contre 46.4 M€ en 2014) </a:t>
            </a:r>
          </a:p>
          <a:p>
            <a:r>
              <a:rPr lang="fr-FR" dirty="0" smtClean="0">
                <a:solidFill>
                  <a:schemeClr val="tx1"/>
                </a:solidFill>
              </a:rPr>
              <a:t> </a:t>
            </a:r>
          </a:p>
          <a:p>
            <a:pPr defTabSz="844083">
              <a:defRPr/>
            </a:pPr>
            <a:r>
              <a:rPr lang="fr-FR" b="1" i="1" u="none" dirty="0" smtClean="0">
                <a:solidFill>
                  <a:schemeClr val="tx1"/>
                </a:solidFill>
                <a:cs typeface="Times New Roman" pitchFamily="18" charset="0"/>
              </a:rPr>
              <a:t>---------------------------------------------------------------------------------------------------------------------</a:t>
            </a:r>
          </a:p>
          <a:p>
            <a:r>
              <a:rPr lang="fr-FR" b="1" i="1" u="sng" dirty="0" smtClean="0">
                <a:solidFill>
                  <a:schemeClr val="tx1"/>
                </a:solidFill>
              </a:rPr>
              <a:t>Compléments</a:t>
            </a:r>
            <a:r>
              <a:rPr lang="fr-FR" b="1" i="1" u="sng" baseline="0" dirty="0" smtClean="0">
                <a:solidFill>
                  <a:schemeClr val="tx1"/>
                </a:solidFill>
              </a:rPr>
              <a:t> techniques :</a:t>
            </a:r>
          </a:p>
          <a:p>
            <a:endParaRPr lang="fr-FR" i="1" baseline="0" dirty="0" smtClean="0">
              <a:solidFill>
                <a:schemeClr val="tx1"/>
              </a:solidFill>
            </a:endParaRPr>
          </a:p>
          <a:p>
            <a:pPr marL="172489" lvl="1" indent="-171075" defTabSz="797405" eaLnBrk="0" fontAlgn="base" hangingPunct="0">
              <a:spcBef>
                <a:spcPct val="0"/>
              </a:spcBef>
              <a:spcAft>
                <a:spcPct val="0"/>
              </a:spcAft>
              <a:buSzPct val="125000"/>
              <a:buFont typeface="Wingdings" pitchFamily="2" charset="2"/>
              <a:buChar char="q"/>
              <a:defRPr/>
            </a:pPr>
            <a:r>
              <a:rPr lang="fr-FR" b="1" i="1" dirty="0" smtClean="0">
                <a:solidFill>
                  <a:schemeClr val="tx1"/>
                </a:solidFill>
              </a:rPr>
              <a:t>Les leviers d’efficience mobilisés par l’établissement </a:t>
            </a:r>
            <a:r>
              <a:rPr lang="fr-FR" i="1" dirty="0" smtClean="0">
                <a:solidFill>
                  <a:schemeClr val="tx1"/>
                </a:solidFill>
              </a:rPr>
              <a:t>:</a:t>
            </a:r>
          </a:p>
          <a:p>
            <a:pPr marL="579674" lvl="2" indent="-171075" defTabSz="797405" eaLnBrk="0" fontAlgn="base" hangingPunct="0">
              <a:spcBef>
                <a:spcPct val="0"/>
              </a:spcBef>
              <a:spcAft>
                <a:spcPct val="0"/>
              </a:spcAft>
              <a:buSzPct val="125000"/>
              <a:buFont typeface="Wingdings" pitchFamily="2" charset="2"/>
              <a:buChar char="ü"/>
              <a:defRPr/>
            </a:pPr>
            <a:r>
              <a:rPr lang="fr-FR" b="1" i="1" dirty="0" smtClean="0">
                <a:solidFill>
                  <a:schemeClr val="tx1"/>
                </a:solidFill>
                <a:cs typeface="Times New Roman" pitchFamily="18" charset="0"/>
              </a:rPr>
              <a:t>Développement de l’ambulatoire </a:t>
            </a:r>
            <a:r>
              <a:rPr lang="fr-FR" i="1" dirty="0" smtClean="0">
                <a:solidFill>
                  <a:schemeClr val="tx1"/>
                </a:solidFill>
                <a:cs typeface="Times New Roman" pitchFamily="18" charset="0"/>
              </a:rPr>
              <a:t>: </a:t>
            </a:r>
          </a:p>
          <a:p>
            <a:pPr marL="986859" lvl="3" indent="-171075" defTabSz="797405" eaLnBrk="0" fontAlgn="base" hangingPunct="0">
              <a:spcBef>
                <a:spcPct val="0"/>
              </a:spcBef>
              <a:spcAft>
                <a:spcPct val="0"/>
              </a:spcAft>
              <a:buSzPct val="125000"/>
              <a:buFont typeface="Wingdings" pitchFamily="2" charset="2"/>
              <a:buChar char="ü"/>
              <a:defRPr/>
            </a:pPr>
            <a:r>
              <a:rPr lang="fr-FR" i="1" dirty="0" smtClean="0">
                <a:solidFill>
                  <a:schemeClr val="tx1"/>
                </a:solidFill>
                <a:ea typeface="Calibri" pitchFamily="34" charset="0"/>
                <a:cs typeface="Times New Roman" pitchFamily="18" charset="0"/>
              </a:rPr>
              <a:t>Médecine (+6.2 % en 2015) </a:t>
            </a:r>
          </a:p>
          <a:p>
            <a:pPr marL="986859" lvl="3" indent="-171075" defTabSz="797405" eaLnBrk="0" fontAlgn="base" hangingPunct="0">
              <a:spcBef>
                <a:spcPct val="0"/>
              </a:spcBef>
              <a:spcAft>
                <a:spcPct val="0"/>
              </a:spcAft>
              <a:buSzPct val="125000"/>
              <a:buFont typeface="Wingdings" pitchFamily="2" charset="2"/>
              <a:buChar char="ü"/>
              <a:defRPr/>
            </a:pPr>
            <a:r>
              <a:rPr lang="fr-FR" i="1" dirty="0" smtClean="0">
                <a:solidFill>
                  <a:schemeClr val="tx1"/>
                </a:solidFill>
                <a:ea typeface="Calibri" pitchFamily="34" charset="0"/>
                <a:cs typeface="Times New Roman" pitchFamily="18" charset="0"/>
              </a:rPr>
              <a:t>Chirurgie (+10.2 % en 2015)</a:t>
            </a:r>
            <a:endParaRPr lang="fr-FR" i="1" dirty="0" smtClean="0">
              <a:solidFill>
                <a:schemeClr val="tx1"/>
              </a:solidFill>
              <a:cs typeface="Times New Roman" pitchFamily="18" charset="0"/>
            </a:endParaRPr>
          </a:p>
          <a:p>
            <a:pPr marL="579674" lvl="2" indent="-171075" defTabSz="797405" eaLnBrk="0" fontAlgn="base" hangingPunct="0">
              <a:spcBef>
                <a:spcPct val="0"/>
              </a:spcBef>
              <a:spcAft>
                <a:spcPct val="0"/>
              </a:spcAft>
              <a:buSzPct val="125000"/>
              <a:buFont typeface="Wingdings" pitchFamily="2" charset="2"/>
              <a:buChar char="ü"/>
              <a:defRPr/>
            </a:pPr>
            <a:r>
              <a:rPr lang="fr-FR" i="1" dirty="0" smtClean="0">
                <a:solidFill>
                  <a:schemeClr val="tx1"/>
                </a:solidFill>
                <a:ea typeface="Calibri" pitchFamily="34" charset="0"/>
                <a:cs typeface="Times New Roman" pitchFamily="18" charset="0"/>
              </a:rPr>
              <a:t>Démarche d’</a:t>
            </a:r>
            <a:r>
              <a:rPr lang="fr-FR" b="1" i="1" dirty="0" smtClean="0">
                <a:solidFill>
                  <a:schemeClr val="tx1"/>
                </a:solidFill>
                <a:ea typeface="Calibri" pitchFamily="34" charset="0"/>
                <a:cs typeface="Times New Roman" pitchFamily="18" charset="0"/>
              </a:rPr>
              <a:t>amélioration du parcours patient </a:t>
            </a:r>
            <a:r>
              <a:rPr lang="fr-FR" i="1" dirty="0" smtClean="0">
                <a:solidFill>
                  <a:schemeClr val="tx1"/>
                </a:solidFill>
                <a:ea typeface="Calibri" pitchFamily="34" charset="0"/>
                <a:cs typeface="Times New Roman" pitchFamily="18" charset="0"/>
              </a:rPr>
              <a:t>en gériatrie </a:t>
            </a:r>
          </a:p>
          <a:p>
            <a:pPr marL="579674" lvl="2" indent="-171075" defTabSz="797405" eaLnBrk="0" fontAlgn="base" hangingPunct="0">
              <a:spcBef>
                <a:spcPct val="0"/>
              </a:spcBef>
              <a:spcAft>
                <a:spcPct val="0"/>
              </a:spcAft>
              <a:buSzPct val="125000"/>
              <a:buFont typeface="Wingdings" pitchFamily="2" charset="2"/>
              <a:buChar char="ü"/>
              <a:defRPr/>
            </a:pPr>
            <a:r>
              <a:rPr lang="fr-FR" b="1" i="1" dirty="0" smtClean="0">
                <a:solidFill>
                  <a:schemeClr val="tx1"/>
                </a:solidFill>
                <a:ea typeface="Calibri" pitchFamily="34" charset="0"/>
                <a:cs typeface="Times New Roman" pitchFamily="18" charset="0"/>
              </a:rPr>
              <a:t>Gains liés aux achats </a:t>
            </a:r>
            <a:r>
              <a:rPr lang="fr-FR" i="1" dirty="0" smtClean="0">
                <a:solidFill>
                  <a:schemeClr val="tx1"/>
                </a:solidFill>
                <a:ea typeface="Calibri" pitchFamily="34" charset="0"/>
                <a:cs typeface="Times New Roman" pitchFamily="18" charset="0"/>
              </a:rPr>
              <a:t>avec la formalisation d’un guide des achats lien avec le  programme PHARE : </a:t>
            </a:r>
          </a:p>
          <a:p>
            <a:pPr marL="986859" lvl="3" indent="-171075" defTabSz="797405" eaLnBrk="0" fontAlgn="base" hangingPunct="0">
              <a:spcBef>
                <a:spcPct val="0"/>
              </a:spcBef>
              <a:spcAft>
                <a:spcPct val="0"/>
              </a:spcAft>
              <a:buSzPct val="125000"/>
              <a:buFont typeface="Wingdings" pitchFamily="2" charset="2"/>
              <a:buChar char="§"/>
              <a:defRPr/>
            </a:pPr>
            <a:r>
              <a:rPr lang="fr-FR" i="1" dirty="0" smtClean="0">
                <a:solidFill>
                  <a:schemeClr val="tx1"/>
                </a:solidFill>
                <a:ea typeface="Calibri" pitchFamily="34" charset="0"/>
                <a:cs typeface="Times New Roman" pitchFamily="18" charset="0"/>
              </a:rPr>
              <a:t>551 K€ de gains budgétaires en 2014</a:t>
            </a:r>
          </a:p>
          <a:p>
            <a:pPr marL="986859" lvl="3" indent="-171075" defTabSz="797405" eaLnBrk="0" fontAlgn="base" hangingPunct="0">
              <a:spcBef>
                <a:spcPct val="0"/>
              </a:spcBef>
              <a:spcAft>
                <a:spcPct val="0"/>
              </a:spcAft>
              <a:buSzPct val="125000"/>
              <a:buFont typeface="Wingdings" pitchFamily="2" charset="2"/>
              <a:buChar char="§"/>
              <a:defRPr/>
            </a:pPr>
            <a:r>
              <a:rPr lang="fr-FR" i="1" dirty="0" smtClean="0">
                <a:solidFill>
                  <a:schemeClr val="tx1"/>
                </a:solidFill>
                <a:ea typeface="Calibri" pitchFamily="34" charset="0"/>
                <a:cs typeface="Times New Roman" pitchFamily="18" charset="0"/>
              </a:rPr>
              <a:t>962 K€ de gains budgétaires en 2015</a:t>
            </a:r>
          </a:p>
          <a:p>
            <a:pPr marL="579674" lvl="2" indent="-171075" defTabSz="797405" eaLnBrk="0" fontAlgn="base" hangingPunct="0">
              <a:spcBef>
                <a:spcPct val="0"/>
              </a:spcBef>
              <a:spcAft>
                <a:spcPct val="0"/>
              </a:spcAft>
              <a:buSzPct val="125000"/>
              <a:buFont typeface="Wingdings" pitchFamily="2" charset="2"/>
              <a:buChar char="ü"/>
              <a:defRPr/>
            </a:pPr>
            <a:r>
              <a:rPr lang="fr-FR" b="1" i="1" dirty="0" smtClean="0">
                <a:solidFill>
                  <a:schemeClr val="tx1"/>
                </a:solidFill>
                <a:ea typeface="Calibri" pitchFamily="34" charset="0"/>
                <a:cs typeface="Times New Roman" pitchFamily="18" charset="0"/>
              </a:rPr>
              <a:t>L’attractivité du nouvel hôpital</a:t>
            </a:r>
          </a:p>
          <a:p>
            <a:pPr marL="986859" lvl="3" indent="-171075" defTabSz="797405" eaLnBrk="0" fontAlgn="base" hangingPunct="0">
              <a:spcBef>
                <a:spcPct val="0"/>
              </a:spcBef>
              <a:spcAft>
                <a:spcPct val="0"/>
              </a:spcAft>
              <a:buSzPct val="125000"/>
              <a:buFont typeface="Wingdings" pitchFamily="2" charset="2"/>
              <a:buChar char="§"/>
              <a:defRPr/>
            </a:pPr>
            <a:r>
              <a:rPr lang="fr-FR" i="1" dirty="0" smtClean="0">
                <a:solidFill>
                  <a:schemeClr val="tx1"/>
                </a:solidFill>
                <a:ea typeface="Calibri" pitchFamily="34" charset="0"/>
                <a:cs typeface="Times New Roman" pitchFamily="18" charset="0"/>
              </a:rPr>
              <a:t>Finalisation des travaux en 2015</a:t>
            </a:r>
          </a:p>
          <a:p>
            <a:pPr marL="986859" lvl="3" indent="-171075" defTabSz="797405" eaLnBrk="0" fontAlgn="base" hangingPunct="0">
              <a:spcBef>
                <a:spcPct val="0"/>
              </a:spcBef>
              <a:spcAft>
                <a:spcPct val="0"/>
              </a:spcAft>
              <a:buSzPct val="125000"/>
              <a:buFont typeface="Wingdings" pitchFamily="2" charset="2"/>
              <a:buChar char="§"/>
              <a:defRPr/>
            </a:pPr>
            <a:r>
              <a:rPr lang="fr-FR" i="1" dirty="0" smtClean="0">
                <a:solidFill>
                  <a:schemeClr val="tx1"/>
                </a:solidFill>
                <a:ea typeface="Calibri" pitchFamily="34" charset="0"/>
                <a:cs typeface="Times New Roman" pitchFamily="18" charset="0"/>
              </a:rPr>
              <a:t>L’effet « hôpital neuf » a permis d’augmenter l’attractivité du CHU et de gagner des parts de marché</a:t>
            </a:r>
            <a:endParaRPr lang="fr-FR" i="1" baseline="0"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defTabSz="844014" fontAlgn="base">
              <a:spcBef>
                <a:spcPct val="0"/>
              </a:spcBef>
              <a:spcAft>
                <a:spcPct val="0"/>
              </a:spcAft>
              <a:defRPr/>
            </a:pPr>
            <a:r>
              <a:rPr lang="fr-FR" b="1" u="sng" dirty="0" smtClean="0">
                <a:solidFill>
                  <a:schemeClr val="tx1"/>
                </a:solidFill>
              </a:rPr>
              <a:t>Verbatim </a:t>
            </a:r>
            <a:r>
              <a:rPr lang="fr-FR" baseline="0" dirty="0" smtClean="0">
                <a:solidFill>
                  <a:schemeClr val="tx1"/>
                </a:solidFill>
              </a:rPr>
              <a:t>=&gt; </a:t>
            </a:r>
            <a:r>
              <a:rPr lang="fr-FR" b="1" baseline="0" dirty="0" smtClean="0">
                <a:solidFill>
                  <a:schemeClr val="tx1"/>
                </a:solidFill>
              </a:rPr>
              <a:t>Autre exemple de la mobilisation des établissements : l</a:t>
            </a:r>
            <a:r>
              <a:rPr lang="fr-FR" b="1" dirty="0" smtClean="0">
                <a:solidFill>
                  <a:schemeClr val="tx1"/>
                </a:solidFill>
              </a:rPr>
              <a:t>e CH de Mulhouse, au travers du levier achat</a:t>
            </a:r>
          </a:p>
          <a:p>
            <a:pPr defTabSz="844014" fontAlgn="base">
              <a:spcBef>
                <a:spcPct val="0"/>
              </a:spcBef>
              <a:spcAft>
                <a:spcPct val="0"/>
              </a:spcAft>
              <a:defRPr/>
            </a:pPr>
            <a:endParaRPr lang="fr-FR" b="1" dirty="0" smtClean="0">
              <a:solidFill>
                <a:schemeClr val="tx1"/>
              </a:solidFill>
            </a:endParaRPr>
          </a:p>
          <a:p>
            <a:pPr marL="203592" indent="-203592" defTabSz="844014" fontAlgn="base">
              <a:spcBef>
                <a:spcPct val="0"/>
              </a:spcBef>
              <a:spcAft>
                <a:spcPct val="0"/>
              </a:spcAft>
              <a:buAutoNum type="arabicPeriod"/>
              <a:defRPr/>
            </a:pPr>
            <a:r>
              <a:rPr lang="fr-FR" dirty="0" smtClean="0">
                <a:solidFill>
                  <a:schemeClr val="tx1"/>
                </a:solidFill>
              </a:rPr>
              <a:t>Une hausse de l’activité de 2011 à 2015. Mais une hausse des achats supérieur à son</a:t>
            </a:r>
            <a:r>
              <a:rPr lang="fr-FR" baseline="0" dirty="0" smtClean="0">
                <a:solidFill>
                  <a:schemeClr val="tx1"/>
                </a:solidFill>
              </a:rPr>
              <a:t> activité</a:t>
            </a:r>
            <a:endParaRPr lang="fr-FR" dirty="0" smtClean="0">
              <a:solidFill>
                <a:schemeClr val="tx1"/>
              </a:solidFill>
            </a:endParaRPr>
          </a:p>
          <a:p>
            <a:pPr marL="203592" indent="-203592" defTabSz="844014" fontAlgn="base">
              <a:spcBef>
                <a:spcPct val="0"/>
              </a:spcBef>
              <a:spcAft>
                <a:spcPct val="0"/>
              </a:spcAft>
              <a:buAutoNum type="arabicPeriod"/>
              <a:defRPr/>
            </a:pPr>
            <a:r>
              <a:rPr lang="fr-FR" dirty="0" smtClean="0">
                <a:solidFill>
                  <a:schemeClr val="tx1"/>
                </a:solidFill>
              </a:rPr>
              <a:t>L’alerte en 2014 a induit une mobilisation de tous les acteurs sous l’impulsion de l’acheteur avec un effet positif sur l’optimisation des stratégies d’achat en agissant à la fois sur le juste besoin  et les leviers spécifiques d’achat  (segmentation, clauses,…)</a:t>
            </a:r>
          </a:p>
          <a:p>
            <a:pPr marL="203592" indent="-203592" defTabSz="844014" fontAlgn="base">
              <a:spcBef>
                <a:spcPct val="0"/>
              </a:spcBef>
              <a:spcAft>
                <a:spcPct val="0"/>
              </a:spcAft>
              <a:buAutoNum type="arabicPeriod"/>
              <a:defRPr/>
            </a:pPr>
            <a:r>
              <a:rPr lang="fr-FR" dirty="0" smtClean="0">
                <a:solidFill>
                  <a:schemeClr val="tx1"/>
                </a:solidFill>
              </a:rPr>
              <a:t>Six actions majeures résultant d’un dialogue constructif entre acheteurs et prescripteurs et générant 1,74 M€ de gains achats en 2015</a:t>
            </a:r>
          </a:p>
          <a:p>
            <a:pPr marL="203592" indent="-203592" defTabSz="844014" fontAlgn="base">
              <a:spcBef>
                <a:spcPct val="0"/>
              </a:spcBef>
              <a:spcAft>
                <a:spcPct val="0"/>
              </a:spcAft>
              <a:defRPr/>
            </a:pPr>
            <a:endParaRPr lang="fr-FR" dirty="0" smtClean="0">
              <a:solidFill>
                <a:schemeClr val="tx1"/>
              </a:solidFill>
            </a:endParaRPr>
          </a:p>
          <a:p>
            <a:pPr marL="203592" indent="-203592" defTabSz="844014" fontAlgn="base">
              <a:spcBef>
                <a:spcPct val="0"/>
              </a:spcBef>
              <a:spcAft>
                <a:spcPct val="0"/>
              </a:spcAft>
              <a:defRPr/>
            </a:pPr>
            <a:endParaRPr lang="fr-FR" dirty="0" smtClean="0">
              <a:solidFill>
                <a:schemeClr val="tx1"/>
              </a:solidFill>
            </a:endParaRPr>
          </a:p>
          <a:p>
            <a:pPr marL="203592" indent="-203592" defTabSz="844014" fontAlgn="base">
              <a:spcBef>
                <a:spcPct val="0"/>
              </a:spcBef>
              <a:spcAft>
                <a:spcPct val="0"/>
              </a:spcAft>
              <a:defRPr/>
            </a:pPr>
            <a:r>
              <a:rPr lang="fr-FR" b="1" i="0" u="none" dirty="0" smtClean="0">
                <a:solidFill>
                  <a:schemeClr val="tx1"/>
                </a:solidFill>
                <a:cs typeface="Times New Roman" pitchFamily="18" charset="0"/>
              </a:rPr>
              <a:t>------------------------------------------------------------------------------------------------------------</a:t>
            </a:r>
          </a:p>
          <a:p>
            <a:pPr marL="203592" indent="-203592" defTabSz="844014" fontAlgn="base">
              <a:spcBef>
                <a:spcPct val="0"/>
              </a:spcBef>
              <a:spcAft>
                <a:spcPct val="0"/>
              </a:spcAft>
              <a:defRPr/>
            </a:pPr>
            <a:r>
              <a:rPr lang="fr-FR" b="1" i="0" u="sng" dirty="0" smtClean="0">
                <a:solidFill>
                  <a:schemeClr val="tx1"/>
                </a:solidFill>
              </a:rPr>
              <a:t>Compléments</a:t>
            </a:r>
            <a:r>
              <a:rPr lang="fr-FR" b="1" i="0" u="sng" baseline="0" dirty="0" smtClean="0">
                <a:solidFill>
                  <a:schemeClr val="tx1"/>
                </a:solidFill>
              </a:rPr>
              <a:t> d’informations</a:t>
            </a:r>
            <a:r>
              <a:rPr lang="fr-FR" i="0" baseline="0" dirty="0" smtClean="0">
                <a:solidFill>
                  <a:schemeClr val="tx1"/>
                </a:solidFill>
              </a:rPr>
              <a:t>:</a:t>
            </a:r>
          </a:p>
          <a:p>
            <a:pPr marL="203592" indent="-203592" defTabSz="844014" fontAlgn="base">
              <a:spcBef>
                <a:spcPct val="0"/>
              </a:spcBef>
              <a:spcAft>
                <a:spcPct val="0"/>
              </a:spcAft>
              <a:defRPr/>
            </a:pPr>
            <a:r>
              <a:rPr lang="fr-FR" i="0" baseline="0" dirty="0" smtClean="0">
                <a:solidFill>
                  <a:schemeClr val="tx1"/>
                </a:solidFill>
              </a:rPr>
              <a:t>Leviers d’efficience mobilisés :</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Optimisation de la segmentation des besoins</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Optimisation des clauses contractuelles et de la mise en concurrence</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Bon usage des médicaments suite au dialogue acheteur/prescripteur</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Optimisation de la consommation de gaz</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Optimisation de l’articulation financière entre les redevances fixes par emplacement et variable par chiffre d’affaires</a:t>
            </a:r>
          </a:p>
          <a:p>
            <a:pPr marL="203592" indent="-203592" defTabSz="844014" fontAlgn="base">
              <a:spcBef>
                <a:spcPct val="0"/>
              </a:spcBef>
              <a:spcAft>
                <a:spcPct val="0"/>
              </a:spcAft>
              <a:buFont typeface="Arial" pitchFamily="34" charset="0"/>
              <a:buChar char="•"/>
              <a:defRPr/>
            </a:pPr>
            <a:r>
              <a:rPr lang="fr-FR" i="0" baseline="0" dirty="0" smtClean="0">
                <a:solidFill>
                  <a:schemeClr val="tx1"/>
                </a:solidFill>
              </a:rPr>
              <a:t>Optimisation des taux d’escompte par fournisseur</a:t>
            </a: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44083">
              <a:defRPr/>
            </a:pPr>
            <a:r>
              <a:rPr lang="fr-FR" b="1" u="sng" dirty="0" smtClean="0">
                <a:solidFill>
                  <a:schemeClr val="tx1"/>
                </a:solidFill>
              </a:rPr>
              <a:t>Verbatim</a:t>
            </a:r>
            <a:r>
              <a:rPr lang="fr-FR" b="1" u="sng" baseline="0" dirty="0" smtClean="0">
                <a:solidFill>
                  <a:schemeClr val="tx1"/>
                </a:solidFill>
              </a:rPr>
              <a:t> </a:t>
            </a:r>
            <a:r>
              <a:rPr lang="fr-FR" b="0" u="none" dirty="0" smtClean="0">
                <a:solidFill>
                  <a:schemeClr val="tx1"/>
                </a:solidFill>
              </a:rPr>
              <a:t>=&gt; En 2015, l</a:t>
            </a:r>
            <a:r>
              <a:rPr lang="fr-FR" b="1" u="none" dirty="0" smtClean="0">
                <a:solidFill>
                  <a:schemeClr val="tx1"/>
                </a:solidFill>
              </a:rPr>
              <a:t>es hôpitaux on fait preuve d’u</a:t>
            </a:r>
            <a:r>
              <a:rPr lang="fr-FR" sz="1100" b="1" dirty="0"/>
              <a:t>n effort de productivité sans précédent en faisant face à une croissance de l’activité continue malgré la stabilisation de leurs produits</a:t>
            </a:r>
          </a:p>
          <a:p>
            <a:pPr>
              <a:buFont typeface="Arial" pitchFamily="34" charset="0"/>
              <a:buChar char="•"/>
              <a:defRPr/>
            </a:pPr>
            <a:endParaRPr lang="fr-FR" dirty="0" smtClean="0">
              <a:solidFill>
                <a:schemeClr val="tx1"/>
              </a:solidFill>
            </a:endParaRPr>
          </a:p>
          <a:p>
            <a:pPr marL="211021" indent="-211021">
              <a:buFont typeface="+mj-lt"/>
              <a:buAutoNum type="arabicPeriod"/>
              <a:defRPr/>
            </a:pPr>
            <a:r>
              <a:rPr lang="fr-FR" dirty="0" smtClean="0">
                <a:solidFill>
                  <a:schemeClr val="tx1"/>
                </a:solidFill>
              </a:rPr>
              <a:t> Les produits versés par l’assurance maladie aux EPS (qui représentent 75 % de leurs recettes) progresseraient de + 2,0 % en 2015 (après réintégration du FIR et hors FMESPP), taux de croissance le plus bas sur la période 2009-2015 ; </a:t>
            </a:r>
          </a:p>
          <a:p>
            <a:pPr marL="211021" indent="-211021">
              <a:buFont typeface="+mj-lt"/>
              <a:buAutoNum type="arabicPeriod"/>
              <a:defRPr/>
            </a:pPr>
            <a:r>
              <a:rPr lang="fr-FR" dirty="0" smtClean="0">
                <a:solidFill>
                  <a:schemeClr val="tx1"/>
                </a:solidFill>
              </a:rPr>
              <a:t> Pour une activité (court séjour) qui demeure dynamique dans les hôpitaux publics : tendanciel autour de +2,3 %.</a:t>
            </a:r>
          </a:p>
          <a:p>
            <a:pPr marL="211021" indent="-211021">
              <a:buFont typeface="+mj-lt"/>
              <a:buAutoNum type="arabicPeriod"/>
              <a:defRPr/>
            </a:pPr>
            <a:r>
              <a:rPr lang="fr-FR" dirty="0" smtClean="0">
                <a:solidFill>
                  <a:schemeClr val="tx1"/>
                </a:solidFill>
              </a:rPr>
              <a:t> Ce qui suppose des </a:t>
            </a:r>
            <a:r>
              <a:rPr lang="fr-FR" b="1" dirty="0" smtClean="0">
                <a:solidFill>
                  <a:schemeClr val="tx1"/>
                </a:solidFill>
              </a:rPr>
              <a:t>efforts de productivité constants </a:t>
            </a:r>
            <a:r>
              <a:rPr lang="fr-FR" dirty="0" smtClean="0">
                <a:solidFill>
                  <a:schemeClr val="tx1"/>
                </a:solidFill>
              </a:rPr>
              <a:t>de la part des hôpitaux pour maintenir un quasi-équilibre de leurs comptes.</a:t>
            </a:r>
          </a:p>
          <a:p>
            <a:pPr>
              <a:buFont typeface="Arial" pitchFamily="34" charset="0"/>
              <a:buChar char="•"/>
              <a:defRPr/>
            </a:pPr>
            <a:endParaRPr lang="fr-FR" dirty="0" smtClean="0">
              <a:solidFill>
                <a:schemeClr val="tx1"/>
              </a:solidFill>
            </a:endParaRPr>
          </a:p>
          <a:p>
            <a:pPr defTabSz="844083">
              <a:defRPr/>
            </a:pPr>
            <a:r>
              <a:rPr lang="fr-FR" b="1" i="1" u="none" dirty="0" smtClean="0">
                <a:solidFill>
                  <a:schemeClr val="tx1"/>
                </a:solidFill>
                <a:cs typeface="Times New Roman" pitchFamily="18" charset="0"/>
              </a:rPr>
              <a:t>---------------------------------------------------------------------------------------------------------------------</a:t>
            </a:r>
          </a:p>
          <a:p>
            <a:pPr>
              <a:buFont typeface="Arial" pitchFamily="34" charset="0"/>
              <a:buNone/>
              <a:defRPr/>
            </a:pPr>
            <a:r>
              <a:rPr lang="fr-FR" b="1" u="sng" dirty="0" smtClean="0">
                <a:solidFill>
                  <a:schemeClr val="tx1"/>
                </a:solidFill>
              </a:rPr>
              <a:t>Compléments</a:t>
            </a:r>
            <a:r>
              <a:rPr lang="fr-FR" b="1" u="sng" baseline="0" dirty="0" smtClean="0">
                <a:solidFill>
                  <a:schemeClr val="tx1"/>
                </a:solidFill>
              </a:rPr>
              <a:t> techniques : </a:t>
            </a:r>
            <a:endParaRPr lang="fr-FR" b="1" u="sng" dirty="0" smtClean="0">
              <a:solidFill>
                <a:schemeClr val="tx1"/>
              </a:solidFill>
            </a:endParaRPr>
          </a:p>
          <a:p>
            <a:pPr algn="just">
              <a:defRPr/>
            </a:pPr>
            <a:r>
              <a:rPr lang="fr-FR" dirty="0" smtClean="0">
                <a:solidFill>
                  <a:schemeClr val="tx1"/>
                </a:solidFill>
                <a:latin typeface="+mn-lt"/>
              </a:rPr>
              <a:t>Par ailleurs, les recettes perçues auprès de patients, mutuelles, Etat etc. (titre 2) auraient diminué pour la première fois (-0,8 %) depuis la mise en place de la T2A (2005), venant ainsi accentuer la contrainte des ressources AM. Cette baisse est multifactorielle : volonté des pouvoirs publics de plafonner le reste à charge des patients (« tickets modérateurs », réforme des soins urgents, baisse de la durée des séjours etc.</a:t>
            </a:r>
          </a:p>
          <a:p>
            <a:pPr algn="just">
              <a:defRPr/>
            </a:pPr>
            <a:r>
              <a:rPr lang="fr-FR" dirty="0" smtClean="0">
                <a:solidFill>
                  <a:schemeClr val="tx1"/>
                </a:solidFill>
                <a:latin typeface="+mn-lt"/>
              </a:rPr>
              <a:t>Les autres produits (titre 3 hors FIR) seraient quasi-stables (+0,8 %).</a:t>
            </a:r>
          </a:p>
          <a:p>
            <a:pPr>
              <a:buFont typeface="Arial" pitchFamily="34" charset="0"/>
              <a:buChar char="•"/>
              <a:defRPr/>
            </a:pP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defTabSz="814371">
              <a:defRPr/>
            </a:pPr>
            <a:r>
              <a:rPr lang="fr-FR" b="1" u="sng" dirty="0" smtClean="0">
                <a:solidFill>
                  <a:schemeClr val="tx1"/>
                </a:solidFill>
              </a:rPr>
              <a:t>Verbatim </a:t>
            </a:r>
            <a:r>
              <a:rPr lang="fr-FR" dirty="0" smtClean="0">
                <a:solidFill>
                  <a:schemeClr val="tx1"/>
                </a:solidFill>
              </a:rPr>
              <a:t>=&gt;</a:t>
            </a:r>
            <a:r>
              <a:rPr lang="fr-FR" baseline="0" dirty="0" smtClean="0">
                <a:solidFill>
                  <a:schemeClr val="tx1"/>
                </a:solidFill>
              </a:rPr>
              <a:t> </a:t>
            </a:r>
            <a:r>
              <a:rPr lang="fr-FR" b="1" dirty="0" smtClean="0">
                <a:solidFill>
                  <a:schemeClr val="tx1"/>
                </a:solidFill>
              </a:rPr>
              <a:t>L’effort de productivité des hôpitaux est passé par</a:t>
            </a:r>
            <a:r>
              <a:rPr lang="fr-FR" b="1" baseline="0" dirty="0" smtClean="0">
                <a:solidFill>
                  <a:schemeClr val="tx1"/>
                </a:solidFill>
              </a:rPr>
              <a:t> </a:t>
            </a:r>
            <a:r>
              <a:rPr lang="fr-FR" b="1" dirty="0" smtClean="0">
                <a:solidFill>
                  <a:schemeClr val="tx1"/>
                </a:solidFill>
              </a:rPr>
              <a:t>la maîtrise de leur masse salariale</a:t>
            </a:r>
          </a:p>
          <a:p>
            <a:pPr defTabSz="814371">
              <a:defRPr/>
            </a:pPr>
            <a:endParaRPr lang="fr-FR" b="1" dirty="0" smtClean="0">
              <a:solidFill>
                <a:schemeClr val="tx1"/>
              </a:solidFill>
            </a:endParaRPr>
          </a:p>
          <a:p>
            <a:pPr marL="203592" indent="-203592">
              <a:buFont typeface="Arial" pitchFamily="34" charset="0"/>
              <a:buAutoNum type="arabicPeriod"/>
              <a:defRPr/>
            </a:pPr>
            <a:r>
              <a:rPr lang="fr-FR" dirty="0" smtClean="0">
                <a:solidFill>
                  <a:schemeClr val="tx1"/>
                </a:solidFill>
              </a:rPr>
              <a:t>En parallèle</a:t>
            </a:r>
            <a:r>
              <a:rPr lang="fr-FR" baseline="0" dirty="0" smtClean="0">
                <a:solidFill>
                  <a:schemeClr val="tx1"/>
                </a:solidFill>
              </a:rPr>
              <a:t> de l’activité croissante des hôpitaux et des contraintes sur leurs recettes, les hôpitaux ont réussi à contenir l’évolution de leur masse salariale</a:t>
            </a:r>
          </a:p>
          <a:p>
            <a:pPr marL="203592" indent="-203592">
              <a:buFont typeface="Arial" pitchFamily="34" charset="0"/>
              <a:buAutoNum type="arabicPeriod"/>
              <a:defRPr/>
            </a:pPr>
            <a:r>
              <a:rPr lang="fr-FR" baseline="0" dirty="0" smtClean="0">
                <a:solidFill>
                  <a:schemeClr val="tx1"/>
                </a:solidFill>
              </a:rPr>
              <a:t>Ce phénomène est particulièrement marqué en 2015 car les recettes de l’assurance maladie ont progressé plus vite que les dépenses de personnel</a:t>
            </a:r>
          </a:p>
          <a:p>
            <a:pPr marL="203592" indent="-203592">
              <a:buFont typeface="Arial" pitchFamily="34" charset="0"/>
              <a:buAutoNum type="arabicPeriod"/>
              <a:defRPr/>
            </a:pPr>
            <a:r>
              <a:rPr lang="fr-FR" dirty="0" smtClean="0">
                <a:solidFill>
                  <a:schemeClr val="tx1"/>
                </a:solidFill>
              </a:rPr>
              <a:t>Les charges de personnel auraient progressé de 1,75 % en 2015 contre 2,69 % en 2014 et 2,73 % en 2013. </a:t>
            </a:r>
          </a:p>
          <a:p>
            <a:pPr marL="203592" indent="-203592">
              <a:buFont typeface="Arial" pitchFamily="34" charset="0"/>
              <a:buAutoNum type="arabicPeriod"/>
              <a:defRPr/>
            </a:pPr>
            <a:r>
              <a:rPr lang="fr-FR" dirty="0" smtClean="0">
                <a:solidFill>
                  <a:schemeClr val="tx1"/>
                </a:solidFill>
              </a:rPr>
              <a:t>Le taux progression des charges de personnel passe en dessous de celui des recettes AM </a:t>
            </a:r>
            <a:r>
              <a:rPr lang="fr-FR" dirty="0" smtClean="0">
                <a:solidFill>
                  <a:schemeClr val="tx1"/>
                </a:solidFill>
                <a:sym typeface="Wingdings" pitchFamily="2" charset="2"/>
              </a:rPr>
              <a:t> effet ciseau inversé (et pourtant le résultat ne se redresse pas =&gt; jeu des autres recettes et charges)</a:t>
            </a:r>
          </a:p>
          <a:p>
            <a:pPr marL="203592" indent="-203592">
              <a:buFont typeface="Arial" pitchFamily="34" charset="0"/>
              <a:buAutoNum type="arabicPeriod"/>
              <a:defRPr/>
            </a:pPr>
            <a:r>
              <a:rPr lang="fr-FR" dirty="0" smtClean="0">
                <a:solidFill>
                  <a:schemeClr val="tx1"/>
                </a:solidFill>
              </a:rPr>
              <a:t>Cette décélération traduit les mesures de maîtrise de la masse salariale engagées par les hôpitaux</a:t>
            </a:r>
            <a:r>
              <a:rPr lang="fr-FR" baseline="0" dirty="0" smtClean="0">
                <a:solidFill>
                  <a:schemeClr val="tx1"/>
                </a:solidFill>
              </a:rPr>
              <a:t> en mobilisant des leviers d’efficience</a:t>
            </a:r>
          </a:p>
          <a:p>
            <a:pPr defTabSz="844083">
              <a:defRPr/>
            </a:pPr>
            <a:endParaRPr lang="fr-FR" b="1" i="1" u="none" dirty="0" smtClean="0">
              <a:solidFill>
                <a:schemeClr val="tx1"/>
              </a:solidFill>
              <a:cs typeface="Times New Roman" pitchFamily="18" charset="0"/>
            </a:endParaRPr>
          </a:p>
          <a:p>
            <a:pPr defTabSz="844083">
              <a:defRPr/>
            </a:pPr>
            <a:r>
              <a:rPr lang="fr-FR" b="1" i="1" u="none" dirty="0" smtClean="0">
                <a:solidFill>
                  <a:schemeClr val="tx1"/>
                </a:solidFill>
                <a:cs typeface="Times New Roman" pitchFamily="18" charset="0"/>
              </a:rPr>
              <a:t>--------------------------------------------------------------------------------------------------------------</a:t>
            </a:r>
          </a:p>
          <a:p>
            <a:r>
              <a:rPr lang="fr-FR" b="1" u="sng" dirty="0" smtClean="0">
                <a:solidFill>
                  <a:schemeClr val="tx1"/>
                </a:solidFill>
              </a:rPr>
              <a:t>Compléments techniques:</a:t>
            </a:r>
          </a:p>
          <a:p>
            <a:endParaRPr lang="fr-FR" b="1" u="sng" dirty="0" smtClean="0">
              <a:solidFill>
                <a:schemeClr val="tx1"/>
              </a:solidFill>
            </a:endParaRPr>
          </a:p>
          <a:p>
            <a:pPr marL="203592" indent="-203592">
              <a:buFont typeface="Arial" pitchFamily="34" charset="0"/>
              <a:buChar char="•"/>
              <a:defRPr/>
            </a:pPr>
            <a:r>
              <a:rPr lang="fr-FR" dirty="0" smtClean="0">
                <a:solidFill>
                  <a:schemeClr val="tx1"/>
                </a:solidFill>
              </a:rPr>
              <a:t>Cette décélération (1 point de croissance en moins entre 2014 et 2015) a été permise à la fois par un effet prix favorable (revalorisation des taux de cotisation CNRACL marginales en 2015 vs 2013 et 2014) et un maintien des effectifs (fonctionnement par redéploiement). Ainsi, sur le 1</a:t>
            </a:r>
            <a:r>
              <a:rPr lang="fr-FR" baseline="0" dirty="0" smtClean="0">
                <a:solidFill>
                  <a:schemeClr val="tx1"/>
                </a:solidFill>
              </a:rPr>
              <a:t> point de décélération globale constatée entre les deux exercices, près de 0.8 point peut être expliqué par une décélération de l’augmentation des effets prix.</a:t>
            </a:r>
            <a:endParaRPr lang="fr-FR" dirty="0" smtClean="0">
              <a:solidFill>
                <a:schemeClr val="tx1"/>
              </a:solidFill>
            </a:endParaRPr>
          </a:p>
          <a:p>
            <a:pPr marL="203592" indent="-203592">
              <a:buFont typeface="Arial" pitchFamily="34" charset="0"/>
              <a:buChar char="•"/>
              <a:defRPr/>
            </a:pPr>
            <a:r>
              <a:rPr lang="fr-FR" dirty="0" smtClean="0">
                <a:solidFill>
                  <a:schemeClr val="tx1"/>
                </a:solidFill>
              </a:rPr>
              <a:t>Depuis 2012, 30.000 postes ont été créés</a:t>
            </a:r>
            <a:r>
              <a:rPr lang="fr-FR" baseline="0" dirty="0" smtClean="0">
                <a:solidFill>
                  <a:schemeClr val="tx1"/>
                </a:solidFill>
              </a:rPr>
              <a:t> à l’hôpital dont 23.000 soignants</a:t>
            </a:r>
            <a:endParaRPr lang="fr-FR" dirty="0" smtClean="0">
              <a:solidFill>
                <a:schemeClr val="tx1"/>
              </a:solidFill>
            </a:endParaRPr>
          </a:p>
          <a:p>
            <a:endParaRPr lang="fr-FR" b="1" u="sng" dirty="0" smtClean="0">
              <a:solidFill>
                <a:schemeClr val="tx1"/>
              </a:solidFill>
            </a:endParaRPr>
          </a:p>
          <a:p>
            <a:pPr marL="203592" indent="-203592" algn="l" defTabSz="914400" rtl="0" eaLnBrk="1" latinLnBrk="0" hangingPunct="1">
              <a:buFont typeface="Arial" pitchFamily="34" charset="0"/>
              <a:buChar char="•"/>
              <a:defRPr/>
            </a:pPr>
            <a:r>
              <a:rPr lang="fr-FR" sz="1200" kern="1200" dirty="0" smtClean="0">
                <a:solidFill>
                  <a:schemeClr val="tx1"/>
                </a:solidFill>
                <a:latin typeface="+mn-lt"/>
                <a:ea typeface="+mn-ea"/>
                <a:cs typeface="+mn-cs"/>
              </a:rPr>
              <a:t>Les charges médicales, hôtelières et générales (T2 et T3) sont contenues : respectivement +2,2 % (hors MO et DMI en sus) et +1,8 % en 2014, traduisant les efforts déployés sur la maîtrise des achats (programme PHARE).</a:t>
            </a:r>
          </a:p>
          <a:p>
            <a:pPr marL="203592" indent="-203592" algn="l" defTabSz="914400" rtl="0" eaLnBrk="1" latinLnBrk="0" hangingPunct="1">
              <a:buFont typeface="Arial" pitchFamily="34" charset="0"/>
              <a:buChar char="•"/>
              <a:defRPr/>
            </a:pPr>
            <a:r>
              <a:rPr lang="fr-FR" sz="1200" kern="1200" dirty="0" smtClean="0">
                <a:solidFill>
                  <a:schemeClr val="tx1"/>
                </a:solidFill>
                <a:latin typeface="+mn-lt"/>
                <a:ea typeface="+mn-ea"/>
                <a:cs typeface="+mn-cs"/>
              </a:rPr>
              <a:t>Contrairement à 2013 et 2014 les charges de personnel décélèrent fortement et évoluent moins vite que les recettes d’activité. La productivité est donc en hausse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955E687-9A8E-445D-A7BF-5CC9AEF5FE2D}"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3" name="Connecteur droit 2"/>
          <p:cNvCxnSpPr/>
          <p:nvPr userDrawn="1"/>
        </p:nvCxnSpPr>
        <p:spPr>
          <a:xfrm>
            <a:off x="0" y="1223963"/>
            <a:ext cx="2016125"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pic>
        <p:nvPicPr>
          <p:cNvPr id="4" name="Picture 2" descr="http://parishealthcareweek.com/content/uploads/2015/10/logo_parishealthcare_week.png"/>
          <p:cNvPicPr>
            <a:picLocks noChangeAspect="1" noChangeArrowheads="1"/>
          </p:cNvPicPr>
          <p:nvPr userDrawn="1"/>
        </p:nvPicPr>
        <p:blipFill>
          <a:blip r:embed="rId2" cstate="print"/>
          <a:srcRect/>
          <a:stretch>
            <a:fillRect/>
          </a:stretch>
        </p:blipFill>
        <p:spPr bwMode="auto">
          <a:xfrm>
            <a:off x="7740650" y="188913"/>
            <a:ext cx="1228725" cy="857250"/>
          </a:xfrm>
          <a:prstGeom prst="rect">
            <a:avLst/>
          </a:prstGeom>
          <a:noFill/>
          <a:ln w="9525">
            <a:noFill/>
            <a:miter lim="800000"/>
            <a:headEnd/>
            <a:tailEnd/>
          </a:ln>
        </p:spPr>
      </p:pic>
      <p:pic>
        <p:nvPicPr>
          <p:cNvPr id="5" name="Picture 3" descr="D:\TRAVAIL AURELIEN\Identité visuelle DGOS\affaires_sociales_150.jpg"/>
          <p:cNvPicPr>
            <a:picLocks noChangeAspect="1" noChangeArrowheads="1"/>
          </p:cNvPicPr>
          <p:nvPr userDrawn="1"/>
        </p:nvPicPr>
        <p:blipFill>
          <a:blip r:embed="rId3" cstate="print"/>
          <a:srcRect/>
          <a:stretch>
            <a:fillRect/>
          </a:stretch>
        </p:blipFill>
        <p:spPr bwMode="auto">
          <a:xfrm>
            <a:off x="179388" y="188913"/>
            <a:ext cx="871537" cy="857250"/>
          </a:xfrm>
          <a:prstGeom prst="rect">
            <a:avLst/>
          </a:prstGeom>
          <a:noFill/>
          <a:ln w="9525">
            <a:noFill/>
            <a:miter lim="800000"/>
            <a:headEnd/>
            <a:tailEnd/>
          </a:ln>
        </p:spPr>
      </p:pic>
      <p:pic>
        <p:nvPicPr>
          <p:cNvPr id="6" name="Picture 7" descr="D:\TRAVAIL AURELIEN\Identité visuelle DGOS\Powerpoint 2016\png\DGOS-ROUGE.png"/>
          <p:cNvPicPr>
            <a:picLocks noChangeAspect="1" noChangeArrowheads="1"/>
          </p:cNvPicPr>
          <p:nvPr userDrawn="1"/>
        </p:nvPicPr>
        <p:blipFill>
          <a:blip r:embed="rId4" cstate="print"/>
          <a:srcRect/>
          <a:stretch>
            <a:fillRect/>
          </a:stretch>
        </p:blipFill>
        <p:spPr bwMode="auto">
          <a:xfrm>
            <a:off x="1116013" y="136525"/>
            <a:ext cx="1085850" cy="10858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 </a:t>
            </a:r>
          </a:p>
        </p:txBody>
      </p:sp>
      <p:pic>
        <p:nvPicPr>
          <p:cNvPr id="3" name="Picture 2" descr="http://parishealthcareweek.com/content/uploads/2015/10/logo_parishealthcare_week.png"/>
          <p:cNvPicPr>
            <a:picLocks noChangeAspect="1" noChangeArrowheads="1"/>
          </p:cNvPicPr>
          <p:nvPr userDrawn="1"/>
        </p:nvPicPr>
        <p:blipFill>
          <a:blip r:embed="rId2" cstate="print"/>
          <a:srcRect/>
          <a:stretch>
            <a:fillRect/>
          </a:stretch>
        </p:blipFill>
        <p:spPr bwMode="auto">
          <a:xfrm>
            <a:off x="7740650" y="188913"/>
            <a:ext cx="1228725" cy="857250"/>
          </a:xfrm>
          <a:prstGeom prst="rect">
            <a:avLst/>
          </a:prstGeom>
          <a:noFill/>
          <a:ln w="9525">
            <a:noFill/>
            <a:miter lim="800000"/>
            <a:headEnd/>
            <a:tailEnd/>
          </a:ln>
        </p:spPr>
      </p:pic>
      <p:pic>
        <p:nvPicPr>
          <p:cNvPr id="4" name="Picture 3" descr="D:\TRAVAIL AURELIEN\Identité visuelle DGOS\affaires_sociales_150.jpg"/>
          <p:cNvPicPr>
            <a:picLocks noChangeAspect="1" noChangeArrowheads="1"/>
          </p:cNvPicPr>
          <p:nvPr userDrawn="1"/>
        </p:nvPicPr>
        <p:blipFill>
          <a:blip r:embed="rId3" cstate="print"/>
          <a:srcRect/>
          <a:stretch>
            <a:fillRect/>
          </a:stretch>
        </p:blipFill>
        <p:spPr bwMode="auto">
          <a:xfrm>
            <a:off x="179388" y="188913"/>
            <a:ext cx="871537" cy="857250"/>
          </a:xfrm>
          <a:prstGeom prst="rect">
            <a:avLst/>
          </a:prstGeom>
          <a:noFill/>
          <a:ln w="9525">
            <a:noFill/>
            <a:miter lim="800000"/>
            <a:headEnd/>
            <a:tailEnd/>
          </a:ln>
        </p:spPr>
      </p:pic>
      <p:pic>
        <p:nvPicPr>
          <p:cNvPr id="5" name="Picture 7" descr="D:\TRAVAIL AURELIEN\Identité visuelle DGOS\Powerpoint 2016\png\DGOS-ROUGE.png"/>
          <p:cNvPicPr>
            <a:picLocks noChangeAspect="1" noChangeArrowheads="1"/>
          </p:cNvPicPr>
          <p:nvPr userDrawn="1"/>
        </p:nvPicPr>
        <p:blipFill>
          <a:blip r:embed="rId4" cstate="print"/>
          <a:srcRect/>
          <a:stretch>
            <a:fillRect/>
          </a:stretch>
        </p:blipFill>
        <p:spPr bwMode="auto">
          <a:xfrm>
            <a:off x="1116013" y="136525"/>
            <a:ext cx="1085850" cy="1085850"/>
          </a:xfrm>
          <a:prstGeom prst="rect">
            <a:avLst/>
          </a:prstGeom>
          <a:noFill/>
          <a:ln w="9525">
            <a:noFill/>
            <a:miter lim="800000"/>
            <a:headEnd/>
            <a:tailEnd/>
          </a:ln>
        </p:spPr>
      </p:pic>
      <p:cxnSp>
        <p:nvCxnSpPr>
          <p:cNvPr id="6" name="Connecteur droit 5"/>
          <p:cNvCxnSpPr/>
          <p:nvPr userDrawn="1"/>
        </p:nvCxnSpPr>
        <p:spPr>
          <a:xfrm>
            <a:off x="0" y="1223963"/>
            <a:ext cx="2016125"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BE4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CC00"/>
              </a:solidFill>
            </a:endParaRPr>
          </a:p>
        </p:txBody>
      </p:sp>
      <p:pic>
        <p:nvPicPr>
          <p:cNvPr id="3" name="Picture 2" descr="http://parishealthcareweek.com/content/uploads/2015/10/logo_parishealthcare_week.png"/>
          <p:cNvPicPr>
            <a:picLocks noChangeAspect="1" noChangeArrowheads="1"/>
          </p:cNvPicPr>
          <p:nvPr userDrawn="1"/>
        </p:nvPicPr>
        <p:blipFill>
          <a:blip r:embed="rId2" cstate="print"/>
          <a:srcRect/>
          <a:stretch>
            <a:fillRect/>
          </a:stretch>
        </p:blipFill>
        <p:spPr bwMode="auto">
          <a:xfrm>
            <a:off x="7740650" y="188913"/>
            <a:ext cx="1228725" cy="857250"/>
          </a:xfrm>
          <a:prstGeom prst="rect">
            <a:avLst/>
          </a:prstGeom>
          <a:noFill/>
          <a:ln w="9525">
            <a:noFill/>
            <a:miter lim="800000"/>
            <a:headEnd/>
            <a:tailEnd/>
          </a:ln>
        </p:spPr>
      </p:pic>
      <p:pic>
        <p:nvPicPr>
          <p:cNvPr id="4" name="Picture 3" descr="D:\TRAVAIL AURELIEN\Identité visuelle DGOS\affaires_sociales_150.jpg"/>
          <p:cNvPicPr>
            <a:picLocks noChangeAspect="1" noChangeArrowheads="1"/>
          </p:cNvPicPr>
          <p:nvPr userDrawn="1"/>
        </p:nvPicPr>
        <p:blipFill>
          <a:blip r:embed="rId3" cstate="print"/>
          <a:srcRect/>
          <a:stretch>
            <a:fillRect/>
          </a:stretch>
        </p:blipFill>
        <p:spPr bwMode="auto">
          <a:xfrm>
            <a:off x="179388" y="188913"/>
            <a:ext cx="871537" cy="857250"/>
          </a:xfrm>
          <a:prstGeom prst="rect">
            <a:avLst/>
          </a:prstGeom>
          <a:noFill/>
          <a:ln w="9525">
            <a:noFill/>
            <a:miter lim="800000"/>
            <a:headEnd/>
            <a:tailEnd/>
          </a:ln>
        </p:spPr>
      </p:pic>
      <p:cxnSp>
        <p:nvCxnSpPr>
          <p:cNvPr id="5" name="Connecteur droit 4"/>
          <p:cNvCxnSpPr/>
          <p:nvPr userDrawn="1"/>
        </p:nvCxnSpPr>
        <p:spPr>
          <a:xfrm>
            <a:off x="0" y="1223963"/>
            <a:ext cx="2016125" cy="0"/>
          </a:xfrm>
          <a:prstGeom prst="line">
            <a:avLst/>
          </a:prstGeom>
          <a:ln w="50800">
            <a:solidFill>
              <a:srgbClr val="00827A"/>
            </a:solidFill>
          </a:ln>
        </p:spPr>
        <p:style>
          <a:lnRef idx="1">
            <a:schemeClr val="accent1"/>
          </a:lnRef>
          <a:fillRef idx="0">
            <a:schemeClr val="accent1"/>
          </a:fillRef>
          <a:effectRef idx="0">
            <a:schemeClr val="accent1"/>
          </a:effectRef>
          <a:fontRef idx="minor">
            <a:schemeClr val="tx1"/>
          </a:fontRef>
        </p:style>
      </p:cxnSp>
      <p:pic>
        <p:nvPicPr>
          <p:cNvPr id="6" name="Picture 7" descr="D:\TRAVAIL AURELIEN\Identité visuelle DGOS\Powerpoint 2016\png\DGOS-ROUGE.png"/>
          <p:cNvPicPr>
            <a:picLocks noChangeAspect="1" noChangeArrowheads="1"/>
          </p:cNvPicPr>
          <p:nvPr userDrawn="1"/>
        </p:nvPicPr>
        <p:blipFill>
          <a:blip r:embed="rId4" cstate="print"/>
          <a:srcRect/>
          <a:stretch>
            <a:fillRect/>
          </a:stretch>
        </p:blipFill>
        <p:spPr bwMode="auto">
          <a:xfrm>
            <a:off x="1116013" y="136525"/>
            <a:ext cx="1085850" cy="108585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EC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CC00"/>
              </a:solidFill>
            </a:endParaRPr>
          </a:p>
        </p:txBody>
      </p:sp>
      <p:pic>
        <p:nvPicPr>
          <p:cNvPr id="3" name="Picture 2" descr="http://parishealthcareweek.com/content/uploads/2015/10/logo_parishealthcare_week.png"/>
          <p:cNvPicPr>
            <a:picLocks noChangeAspect="1" noChangeArrowheads="1"/>
          </p:cNvPicPr>
          <p:nvPr userDrawn="1"/>
        </p:nvPicPr>
        <p:blipFill>
          <a:blip r:embed="rId2" cstate="print"/>
          <a:srcRect/>
          <a:stretch>
            <a:fillRect/>
          </a:stretch>
        </p:blipFill>
        <p:spPr bwMode="auto">
          <a:xfrm>
            <a:off x="7740650" y="188913"/>
            <a:ext cx="1228725" cy="857250"/>
          </a:xfrm>
          <a:prstGeom prst="rect">
            <a:avLst/>
          </a:prstGeom>
          <a:noFill/>
          <a:ln w="9525">
            <a:noFill/>
            <a:miter lim="800000"/>
            <a:headEnd/>
            <a:tailEnd/>
          </a:ln>
        </p:spPr>
      </p:pic>
      <p:pic>
        <p:nvPicPr>
          <p:cNvPr id="4" name="Picture 3" descr="D:\TRAVAIL AURELIEN\Identité visuelle DGOS\affaires_sociales_150.jpg"/>
          <p:cNvPicPr>
            <a:picLocks noChangeAspect="1" noChangeArrowheads="1"/>
          </p:cNvPicPr>
          <p:nvPr userDrawn="1"/>
        </p:nvPicPr>
        <p:blipFill>
          <a:blip r:embed="rId3" cstate="print"/>
          <a:srcRect/>
          <a:stretch>
            <a:fillRect/>
          </a:stretch>
        </p:blipFill>
        <p:spPr bwMode="auto">
          <a:xfrm>
            <a:off x="179388" y="188913"/>
            <a:ext cx="871537" cy="857250"/>
          </a:xfrm>
          <a:prstGeom prst="rect">
            <a:avLst/>
          </a:prstGeom>
          <a:noFill/>
          <a:ln w="9525">
            <a:noFill/>
            <a:miter lim="800000"/>
            <a:headEnd/>
            <a:tailEnd/>
          </a:ln>
        </p:spPr>
      </p:pic>
      <p:cxnSp>
        <p:nvCxnSpPr>
          <p:cNvPr id="5" name="Connecteur droit 4"/>
          <p:cNvCxnSpPr/>
          <p:nvPr userDrawn="1"/>
        </p:nvCxnSpPr>
        <p:spPr>
          <a:xfrm>
            <a:off x="0" y="1223963"/>
            <a:ext cx="2016125" cy="0"/>
          </a:xfrm>
          <a:prstGeom prst="line">
            <a:avLst/>
          </a:prstGeom>
          <a:ln w="50800">
            <a:solidFill>
              <a:srgbClr val="FDC300"/>
            </a:solidFill>
          </a:ln>
        </p:spPr>
        <p:style>
          <a:lnRef idx="1">
            <a:schemeClr val="accent1"/>
          </a:lnRef>
          <a:fillRef idx="0">
            <a:schemeClr val="accent1"/>
          </a:fillRef>
          <a:effectRef idx="0">
            <a:schemeClr val="accent1"/>
          </a:effectRef>
          <a:fontRef idx="minor">
            <a:schemeClr val="tx1"/>
          </a:fontRef>
        </p:style>
      </p:cxnSp>
      <p:pic>
        <p:nvPicPr>
          <p:cNvPr id="6" name="Picture 7" descr="D:\TRAVAIL AURELIEN\Identité visuelle DGOS\Powerpoint 2016\png\DGOS-ROUGE.png"/>
          <p:cNvPicPr>
            <a:picLocks noChangeAspect="1" noChangeArrowheads="1"/>
          </p:cNvPicPr>
          <p:nvPr userDrawn="1"/>
        </p:nvPicPr>
        <p:blipFill>
          <a:blip r:embed="rId4" cstate="print"/>
          <a:srcRect/>
          <a:stretch>
            <a:fillRect/>
          </a:stretch>
        </p:blipFill>
        <p:spPr bwMode="auto">
          <a:xfrm>
            <a:off x="1116013" y="136525"/>
            <a:ext cx="1085850" cy="10858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1871CF-715F-41E0-BD05-6F99B5401AD3}" type="datetimeFigureOut">
              <a:rPr lang="fr-FR" smtClean="0"/>
              <a:pPr/>
              <a:t>10/06/2016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B3F67A-5419-4935-B5CB-B7CBC5CB5BA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871CF-715F-41E0-BD05-6F99B5401AD3}" type="datetimeFigureOut">
              <a:rPr lang="fr-FR" smtClean="0"/>
              <a:pPr/>
              <a:t>10/06/2016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3F67A-5419-4935-B5CB-B7CBC5CB5B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file://localhost/Users/pixelis/Desktop/pour%20masque%20PPT/SLIDE_PPT_v2_OK.p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sante-landes.fr/"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825060"/>
            <a:ext cx="9144000" cy="1107996"/>
          </a:xfrm>
          <a:prstGeom prst="rect">
            <a:avLst/>
          </a:prstGeom>
          <a:noFill/>
        </p:spPr>
        <p:txBody>
          <a:bodyPr wrap="square">
            <a:spAutoFit/>
          </a:bodyPr>
          <a:lstStyle/>
          <a:p>
            <a:pPr algn="ctr" fontAlgn="auto">
              <a:spcBef>
                <a:spcPts val="0"/>
              </a:spcBef>
              <a:spcAft>
                <a:spcPts val="0"/>
              </a:spcAft>
              <a:defRPr/>
            </a:pPr>
            <a:r>
              <a:rPr lang="fr-FR" sz="3300" b="1" dirty="0" smtClean="0">
                <a:solidFill>
                  <a:schemeClr val="tx1">
                    <a:lumMod val="95000"/>
                    <a:lumOff val="5000"/>
                  </a:schemeClr>
                </a:solidFill>
                <a:latin typeface="+mn-lt"/>
                <a:cs typeface="+mn-cs"/>
              </a:rPr>
              <a:t>Situation financière des hôpitaux publics : </a:t>
            </a:r>
          </a:p>
          <a:p>
            <a:pPr algn="ctr" fontAlgn="auto">
              <a:spcBef>
                <a:spcPts val="0"/>
              </a:spcBef>
              <a:spcAft>
                <a:spcPts val="0"/>
              </a:spcAft>
              <a:defRPr/>
            </a:pPr>
            <a:r>
              <a:rPr lang="fr-FR" sz="3300" b="1" dirty="0" smtClean="0">
                <a:solidFill>
                  <a:schemeClr val="tx1">
                    <a:lumMod val="95000"/>
                    <a:lumOff val="5000"/>
                  </a:schemeClr>
                </a:solidFill>
              </a:rPr>
              <a:t>les 1</a:t>
            </a:r>
            <a:r>
              <a:rPr lang="fr-FR" sz="3300" b="1" baseline="30000" dirty="0" smtClean="0">
                <a:solidFill>
                  <a:schemeClr val="tx1">
                    <a:lumMod val="95000"/>
                    <a:lumOff val="5000"/>
                  </a:schemeClr>
                </a:solidFill>
              </a:rPr>
              <a:t>e</a:t>
            </a:r>
            <a:r>
              <a:rPr lang="fr-FR" sz="3300" b="1" baseline="30000" dirty="0" smtClean="0">
                <a:solidFill>
                  <a:schemeClr val="tx1">
                    <a:lumMod val="95000"/>
                    <a:lumOff val="5000"/>
                  </a:schemeClr>
                </a:solidFill>
                <a:latin typeface="+mn-lt"/>
                <a:cs typeface="+mn-cs"/>
              </a:rPr>
              <a:t>rs</a:t>
            </a:r>
            <a:r>
              <a:rPr lang="fr-FR" sz="3300" b="1" dirty="0" smtClean="0">
                <a:solidFill>
                  <a:schemeClr val="tx1">
                    <a:lumMod val="95000"/>
                    <a:lumOff val="5000"/>
                  </a:schemeClr>
                </a:solidFill>
                <a:latin typeface="+mn-lt"/>
                <a:cs typeface="+mn-cs"/>
              </a:rPr>
              <a:t> résultats 2015</a:t>
            </a:r>
            <a:endParaRPr lang="fr-FR" sz="5400" b="1" dirty="0">
              <a:solidFill>
                <a:schemeClr val="tx1">
                  <a:lumMod val="95000"/>
                  <a:lumOff val="5000"/>
                </a:schemeClr>
              </a:solidFill>
              <a:latin typeface="+mn-lt"/>
              <a:cs typeface="+mn-cs"/>
            </a:endParaRPr>
          </a:p>
        </p:txBody>
      </p:sp>
      <p:cxnSp>
        <p:nvCxnSpPr>
          <p:cNvPr id="5" name="Connecteur droit 4"/>
          <p:cNvCxnSpPr/>
          <p:nvPr/>
        </p:nvCxnSpPr>
        <p:spPr>
          <a:xfrm>
            <a:off x="2843213" y="2565400"/>
            <a:ext cx="3168650" cy="0"/>
          </a:xfrm>
          <a:prstGeom prst="line">
            <a:avLst/>
          </a:prstGeom>
          <a:ln w="1460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843213" y="4292600"/>
            <a:ext cx="3241675"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50470" y="6165304"/>
            <a:ext cx="3665171" cy="369332"/>
          </a:xfrm>
          <a:prstGeom prst="rect">
            <a:avLst/>
          </a:prstGeom>
        </p:spPr>
        <p:txBody>
          <a:bodyPr wrap="none">
            <a:spAutoFit/>
          </a:bodyPr>
          <a:lstStyle/>
          <a:p>
            <a:pPr algn="r" eaLnBrk="0" hangingPunct="0"/>
            <a:r>
              <a:rPr lang="fr-FR" i="1" dirty="0" smtClean="0">
                <a:latin typeface="+mn-lt"/>
              </a:rPr>
              <a:t>Paris </a:t>
            </a:r>
            <a:r>
              <a:rPr lang="fr-FR" i="1" dirty="0" err="1" smtClean="0">
                <a:latin typeface="+mn-lt"/>
              </a:rPr>
              <a:t>Heathcare</a:t>
            </a:r>
            <a:r>
              <a:rPr lang="fr-FR" i="1" dirty="0" smtClean="0">
                <a:latin typeface="+mn-lt"/>
              </a:rPr>
              <a:t> </a:t>
            </a:r>
            <a:r>
              <a:rPr lang="fr-FR" i="1" dirty="0" err="1" smtClean="0">
                <a:latin typeface="+mn-lt"/>
              </a:rPr>
              <a:t>Week</a:t>
            </a:r>
            <a:r>
              <a:rPr lang="fr-FR" i="1" dirty="0" smtClean="0">
                <a:latin typeface="+mn-lt"/>
              </a:rPr>
              <a:t> – 25 mai 2016 </a:t>
            </a:r>
            <a:endParaRPr lang="fr-FR"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827584" y="1700808"/>
            <a:ext cx="7488833" cy="3960440"/>
          </a:xfrm>
          <a:prstGeom prst="rect">
            <a:avLst/>
          </a:prstGeom>
          <a:noFill/>
          <a:ln w="9525">
            <a:solidFill>
              <a:schemeClr val="accent1"/>
            </a:solidFill>
            <a:miter lim="800000"/>
            <a:headEnd/>
            <a:tailEnd/>
          </a:ln>
          <a:effectLst/>
        </p:spPr>
      </p:pic>
      <p:sp>
        <p:nvSpPr>
          <p:cNvPr id="8" name="Titre 1"/>
          <p:cNvSpPr txBox="1">
            <a:spLocks/>
          </p:cNvSpPr>
          <p:nvPr/>
        </p:nvSpPr>
        <p:spPr>
          <a:xfrm>
            <a:off x="2267744" y="260648"/>
            <a:ext cx="5378297" cy="504000"/>
          </a:xfrm>
          <a:prstGeom prst="rect">
            <a:avLst/>
          </a:prstGeom>
        </p:spPr>
        <p:txBody>
          <a:bodyPr anchor="t"/>
          <a:lstStyle/>
          <a:p>
            <a:pPr algn="ctr" fontAlgn="auto">
              <a:spcBef>
                <a:spcPct val="50000"/>
              </a:spcBef>
              <a:spcAft>
                <a:spcPts val="0"/>
              </a:spcAft>
            </a:pPr>
            <a:r>
              <a:rPr lang="fr-FR" sz="2000" b="1" dirty="0" smtClean="0">
                <a:solidFill>
                  <a:srgbClr val="3D5F8A"/>
                </a:solidFill>
                <a:latin typeface="Calibri"/>
                <a:cs typeface="+mn-cs"/>
              </a:rPr>
              <a:t>Une capacité d’autofinancement qui se maintient à un niveau très élevé permettant d’éviter une augmentation de la dette</a:t>
            </a:r>
          </a:p>
          <a:p>
            <a:pPr algn="ctr" fontAlgn="auto">
              <a:spcBef>
                <a:spcPct val="50000"/>
              </a:spcBef>
              <a:spcAft>
                <a:spcPts val="0"/>
              </a:spcAft>
            </a:pPr>
            <a:endParaRPr lang="fr-FR" sz="2000" b="1" dirty="0" smtClean="0">
              <a:solidFill>
                <a:srgbClr val="3D5F8A"/>
              </a:solidFill>
              <a:latin typeface="Calibri"/>
              <a:cs typeface="+mn-cs"/>
            </a:endParaRPr>
          </a:p>
          <a:p>
            <a:pPr algn="ctr" fontAlgn="auto">
              <a:spcBef>
                <a:spcPct val="50000"/>
              </a:spcBef>
              <a:spcAft>
                <a:spcPts val="0"/>
              </a:spcAft>
            </a:pPr>
            <a:endParaRPr lang="fr-FR" sz="2000" b="1" dirty="0">
              <a:solidFill>
                <a:srgbClr val="3D5F8A"/>
              </a:solidFill>
              <a:latin typeface="Calibri"/>
              <a:cs typeface="+mn-cs"/>
            </a:endParaRPr>
          </a:p>
        </p:txBody>
      </p:sp>
      <p:sp>
        <p:nvSpPr>
          <p:cNvPr id="11" name="ZoneTexte 10"/>
          <p:cNvSpPr txBox="1"/>
          <p:nvPr/>
        </p:nvSpPr>
        <p:spPr>
          <a:xfrm>
            <a:off x="971600" y="5703059"/>
            <a:ext cx="6497663" cy="246221"/>
          </a:xfrm>
          <a:prstGeom prst="rect">
            <a:avLst/>
          </a:prstGeom>
          <a:noFill/>
        </p:spPr>
        <p:txBody>
          <a:bodyPr wrap="square" rtlCol="0">
            <a:spAutoFit/>
          </a:bodyPr>
          <a:lstStyle/>
          <a:p>
            <a:r>
              <a:rPr lang="fr-FR" sz="1000" i="1" dirty="0" smtClean="0">
                <a:latin typeface="+mn-lt"/>
              </a:rPr>
              <a:t>Source : comptes financiers 2008 et 2014 (base DGFiP), RIA 3 2015 (ANCRE, ATIH)</a:t>
            </a:r>
            <a:endParaRPr lang="fr-FR" sz="1000" i="1" dirty="0">
              <a:latin typeface="+mn-lt"/>
            </a:endParaRPr>
          </a:p>
        </p:txBody>
      </p:sp>
      <p:cxnSp>
        <p:nvCxnSpPr>
          <p:cNvPr id="10" name="Connecteur droit avec flèche 9"/>
          <p:cNvCxnSpPr>
            <a:stCxn id="12" idx="2"/>
          </p:cNvCxnSpPr>
          <p:nvPr/>
        </p:nvCxnSpPr>
        <p:spPr>
          <a:xfrm flipH="1">
            <a:off x="6084168" y="3537012"/>
            <a:ext cx="1224136"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Ellipse 11"/>
          <p:cNvSpPr/>
          <p:nvPr/>
        </p:nvSpPr>
        <p:spPr>
          <a:xfrm>
            <a:off x="7308304" y="3284984"/>
            <a:ext cx="1835696"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smtClean="0">
                <a:solidFill>
                  <a:schemeClr val="tx1"/>
                </a:solidFill>
              </a:rPr>
              <a:t>Endettement nul</a:t>
            </a:r>
            <a:endParaRPr lang="fr-FR" sz="1400" b="1" dirty="0">
              <a:solidFill>
                <a:schemeClr val="tx1"/>
              </a:solidFill>
            </a:endParaRPr>
          </a:p>
        </p:txBody>
      </p:sp>
      <p:sp>
        <p:nvSpPr>
          <p:cNvPr id="7" name="ZoneTexte 6"/>
          <p:cNvSpPr txBox="1"/>
          <p:nvPr/>
        </p:nvSpPr>
        <p:spPr>
          <a:xfrm>
            <a:off x="683568" y="5934670"/>
            <a:ext cx="7848872" cy="923330"/>
          </a:xfrm>
          <a:prstGeom prst="rect">
            <a:avLst/>
          </a:prstGeom>
          <a:noFill/>
        </p:spPr>
        <p:txBody>
          <a:bodyPr wrap="square" rtlCol="0">
            <a:spAutoFit/>
          </a:bodyPr>
          <a:lstStyle/>
          <a:p>
            <a:r>
              <a:rPr lang="fr-FR" dirty="0" smtClean="0">
                <a:latin typeface="+mn-lt"/>
              </a:rPr>
              <a:t>Le maintien des grands équilibres </a:t>
            </a:r>
            <a:r>
              <a:rPr lang="fr-FR" dirty="0" err="1" smtClean="0">
                <a:latin typeface="+mn-lt"/>
              </a:rPr>
              <a:t>bilantiels</a:t>
            </a:r>
            <a:r>
              <a:rPr lang="fr-FR" dirty="0" smtClean="0">
                <a:latin typeface="+mn-lt"/>
              </a:rPr>
              <a:t> : taux d’autofinancement historiquement élevé (77 %) ; stabilisation de l’endettement et du fonds de roulement ; trésorerie suffisante</a:t>
            </a:r>
            <a:endParaRPr lang="fr-FR" dirty="0">
              <a:latin typeface="+mn-lt"/>
            </a:endParaRPr>
          </a:p>
        </p:txBody>
      </p:sp>
      <p:sp>
        <p:nvSpPr>
          <p:cNvPr id="9" name="Ellipse 8"/>
          <p:cNvSpPr/>
          <p:nvPr/>
        </p:nvSpPr>
        <p:spPr>
          <a:xfrm>
            <a:off x="6551712" y="980728"/>
            <a:ext cx="2592288" cy="1296144"/>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Dépenses d‘investissement = </a:t>
            </a:r>
          </a:p>
          <a:p>
            <a:pPr algn="ctr"/>
            <a:r>
              <a:rPr lang="fr-FR" sz="1200" b="1" dirty="0" smtClean="0">
                <a:solidFill>
                  <a:schemeClr val="tx1"/>
                </a:solidFill>
              </a:rPr>
              <a:t> CAF + autres ressources = Maintien du fonds de roulement</a:t>
            </a:r>
            <a:endParaRPr lang="fr-FR" sz="1200" b="1" dirty="0">
              <a:solidFill>
                <a:schemeClr val="tx1"/>
              </a:solidFill>
            </a:endParaRPr>
          </a:p>
        </p:txBody>
      </p:sp>
      <p:cxnSp>
        <p:nvCxnSpPr>
          <p:cNvPr id="14" name="Connecteur droit avec flèche 13"/>
          <p:cNvCxnSpPr>
            <a:stCxn id="9" idx="3"/>
          </p:cNvCxnSpPr>
          <p:nvPr/>
        </p:nvCxnSpPr>
        <p:spPr>
          <a:xfrm flipH="1">
            <a:off x="6084168" y="2087056"/>
            <a:ext cx="847176" cy="1413952"/>
          </a:xfrm>
          <a:prstGeom prst="straightConnector1">
            <a:avLst/>
          </a:prstGeom>
          <a:ln>
            <a:solidFill>
              <a:schemeClr val="accent4">
                <a:lumMod val="40000"/>
                <a:lumOff val="60000"/>
              </a:schemeClr>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6"/>
          <p:cNvSpPr txBox="1">
            <a:spLocks noChangeArrowheads="1"/>
          </p:cNvSpPr>
          <p:nvPr/>
        </p:nvSpPr>
        <p:spPr bwMode="auto">
          <a:xfrm>
            <a:off x="1979712" y="260648"/>
            <a:ext cx="5832648" cy="1452998"/>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L’effort d’investissement des hôpitaux                                   est conforme à la stratégie nationale  d’investissement fixée en 2012</a:t>
            </a:r>
          </a:p>
          <a:p>
            <a:pPr algn="ctr" fontAlgn="auto">
              <a:spcBef>
                <a:spcPct val="50000"/>
              </a:spcBef>
              <a:spcAft>
                <a:spcPts val="0"/>
              </a:spcAft>
            </a:pPr>
            <a:endParaRPr lang="fr-FR" sz="2000" b="1" dirty="0" smtClean="0">
              <a:solidFill>
                <a:srgbClr val="3D5F8A"/>
              </a:solidFill>
              <a:latin typeface="Calibri"/>
              <a:cs typeface="+mn-cs"/>
            </a:endParaRPr>
          </a:p>
        </p:txBody>
      </p:sp>
      <p:sp>
        <p:nvSpPr>
          <p:cNvPr id="6" name="Titre 1"/>
          <p:cNvSpPr txBox="1">
            <a:spLocks/>
          </p:cNvSpPr>
          <p:nvPr/>
        </p:nvSpPr>
        <p:spPr>
          <a:xfrm>
            <a:off x="1835696" y="1268760"/>
            <a:ext cx="6048672" cy="504000"/>
          </a:xfrm>
          <a:prstGeom prst="rect">
            <a:avLst/>
          </a:prstGeom>
        </p:spPr>
        <p:txBody>
          <a:bodyPr anchor="t"/>
          <a:lstStyle/>
          <a:p>
            <a:pPr algn="ctr" fontAlgn="auto">
              <a:spcBef>
                <a:spcPct val="50000"/>
              </a:spcBef>
              <a:spcAft>
                <a:spcPts val="0"/>
              </a:spcAft>
            </a:pPr>
            <a:r>
              <a:rPr lang="fr-FR" b="1" dirty="0" smtClean="0">
                <a:solidFill>
                  <a:srgbClr val="FF0000"/>
                </a:solidFill>
                <a:latin typeface="Calibri"/>
              </a:rPr>
              <a:t>Un réalisé conforme au cadrage prévisionnel                                         de 4,5 Md€/an soit 45 Md€ sur 10 ans</a:t>
            </a:r>
          </a:p>
          <a:p>
            <a:pPr algn="ctr" fontAlgn="auto">
              <a:spcBef>
                <a:spcPct val="50000"/>
              </a:spcBef>
              <a:spcAft>
                <a:spcPts val="0"/>
              </a:spcAft>
            </a:pPr>
            <a:endParaRPr lang="fr-FR" b="1" dirty="0">
              <a:solidFill>
                <a:srgbClr val="FF0000"/>
              </a:solidFill>
              <a:latin typeface="Calibri"/>
            </a:endParaRPr>
          </a:p>
        </p:txBody>
      </p:sp>
      <p:pic>
        <p:nvPicPr>
          <p:cNvPr id="8" name="Image 7"/>
          <p:cNvPicPr/>
          <p:nvPr/>
        </p:nvPicPr>
        <p:blipFill>
          <a:blip r:embed="rId3" cstate="print"/>
          <a:srcRect/>
          <a:stretch>
            <a:fillRect/>
          </a:stretch>
        </p:blipFill>
        <p:spPr bwMode="auto">
          <a:xfrm>
            <a:off x="107504" y="2852936"/>
            <a:ext cx="4176464" cy="2664296"/>
          </a:xfrm>
          <a:prstGeom prst="rect">
            <a:avLst/>
          </a:prstGeom>
          <a:ln/>
        </p:spPr>
        <p:style>
          <a:lnRef idx="2">
            <a:schemeClr val="accent1"/>
          </a:lnRef>
          <a:fillRef idx="1">
            <a:schemeClr val="lt1"/>
          </a:fillRef>
          <a:effectRef idx="0">
            <a:schemeClr val="accent1"/>
          </a:effectRef>
          <a:fontRef idx="minor">
            <a:schemeClr val="dk1"/>
          </a:fontRef>
        </p:style>
      </p:pic>
      <p:sp>
        <p:nvSpPr>
          <p:cNvPr id="12" name="Rectangle 11"/>
          <p:cNvSpPr/>
          <p:nvPr/>
        </p:nvSpPr>
        <p:spPr>
          <a:xfrm>
            <a:off x="35496" y="2329716"/>
            <a:ext cx="3960440" cy="523220"/>
          </a:xfrm>
          <a:prstGeom prst="rect">
            <a:avLst/>
          </a:prstGeom>
        </p:spPr>
        <p:txBody>
          <a:bodyPr wrap="square">
            <a:spAutoFit/>
          </a:bodyPr>
          <a:lstStyle/>
          <a:p>
            <a:pPr algn="ctr"/>
            <a:r>
              <a:rPr lang="fr-FR" sz="1400" b="1" dirty="0" smtClean="0">
                <a:latin typeface="+mn-lt"/>
                <a:cs typeface="Arial" pitchFamily="34" charset="0"/>
              </a:rPr>
              <a:t>Décomposition de l’investissement réalisé                         par nature </a:t>
            </a:r>
            <a:endParaRPr lang="fr-FR" sz="1400" dirty="0">
              <a:latin typeface="+mn-lt"/>
            </a:endParaRPr>
          </a:p>
        </p:txBody>
      </p:sp>
      <p:pic>
        <p:nvPicPr>
          <p:cNvPr id="13" name="Picture 2"/>
          <p:cNvPicPr>
            <a:picLocks noChangeAspect="1" noChangeArrowheads="1"/>
          </p:cNvPicPr>
          <p:nvPr/>
        </p:nvPicPr>
        <p:blipFill>
          <a:blip r:embed="rId4" cstate="print"/>
          <a:srcRect/>
          <a:stretch>
            <a:fillRect/>
          </a:stretch>
        </p:blipFill>
        <p:spPr bwMode="auto">
          <a:xfrm>
            <a:off x="4499992" y="2852936"/>
            <a:ext cx="4538827" cy="2664296"/>
          </a:xfrm>
          <a:prstGeom prst="rect">
            <a:avLst/>
          </a:prstGeom>
          <a:noFill/>
          <a:ln w="28575">
            <a:solidFill>
              <a:schemeClr val="accent1"/>
            </a:solidFill>
            <a:miter lim="800000"/>
            <a:headEnd/>
            <a:tailEnd/>
          </a:ln>
          <a:effectLst/>
        </p:spPr>
      </p:pic>
      <p:sp>
        <p:nvSpPr>
          <p:cNvPr id="14" name="Rectangle 13"/>
          <p:cNvSpPr/>
          <p:nvPr/>
        </p:nvSpPr>
        <p:spPr>
          <a:xfrm>
            <a:off x="4355976" y="2420888"/>
            <a:ext cx="4572000" cy="307777"/>
          </a:xfrm>
          <a:prstGeom prst="rect">
            <a:avLst/>
          </a:prstGeom>
        </p:spPr>
        <p:txBody>
          <a:bodyPr>
            <a:spAutoFit/>
          </a:bodyPr>
          <a:lstStyle/>
          <a:p>
            <a:pPr algn="ctr"/>
            <a:r>
              <a:rPr lang="fr-FR" sz="1400" b="1" dirty="0" smtClean="0">
                <a:latin typeface="+mn-lt"/>
                <a:cs typeface="Arial" pitchFamily="34" charset="0"/>
              </a:rPr>
              <a:t>Evolution de l’endettement et de l’investissement</a:t>
            </a:r>
          </a:p>
        </p:txBody>
      </p:sp>
      <p:sp>
        <p:nvSpPr>
          <p:cNvPr id="9" name="Rectangle 8"/>
          <p:cNvSpPr/>
          <p:nvPr/>
        </p:nvSpPr>
        <p:spPr>
          <a:xfrm>
            <a:off x="96296" y="5589240"/>
            <a:ext cx="4475704" cy="307777"/>
          </a:xfrm>
          <a:prstGeom prst="rect">
            <a:avLst/>
          </a:prstGeom>
        </p:spPr>
        <p:txBody>
          <a:bodyPr wrap="square">
            <a:spAutoFit/>
          </a:bodyPr>
          <a:lstStyle/>
          <a:p>
            <a:r>
              <a:rPr lang="fr-FR" sz="1400" b="1" dirty="0" smtClean="0"/>
              <a:t>Maintien de l’effort d’investissement courant à 3 %</a:t>
            </a:r>
            <a:endParaRPr lang="fr-FR" sz="1400" b="1" dirty="0"/>
          </a:p>
        </p:txBody>
      </p:sp>
      <p:sp>
        <p:nvSpPr>
          <p:cNvPr id="10" name="Rectangle 9"/>
          <p:cNvSpPr/>
          <p:nvPr/>
        </p:nvSpPr>
        <p:spPr>
          <a:xfrm>
            <a:off x="4956328" y="5589240"/>
            <a:ext cx="3288080" cy="307777"/>
          </a:xfrm>
          <a:prstGeom prst="rect">
            <a:avLst/>
          </a:prstGeom>
        </p:spPr>
        <p:txBody>
          <a:bodyPr wrap="none">
            <a:spAutoFit/>
          </a:bodyPr>
          <a:lstStyle/>
          <a:p>
            <a:r>
              <a:rPr lang="fr-FR" sz="1400" b="1" dirty="0" smtClean="0"/>
              <a:t>Abaissement du recours à l’emprunt</a:t>
            </a:r>
            <a:endParaRPr lang="fr-FR"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35696" y="1556848"/>
            <a:ext cx="6048672" cy="504000"/>
          </a:xfrm>
          <a:prstGeom prst="rect">
            <a:avLst/>
          </a:prstGeom>
        </p:spPr>
        <p:txBody>
          <a:bodyPr anchor="t"/>
          <a:lstStyle/>
          <a:p>
            <a:pPr algn="ctr" fontAlgn="auto">
              <a:spcBef>
                <a:spcPct val="50000"/>
              </a:spcBef>
              <a:spcAft>
                <a:spcPts val="0"/>
              </a:spcAft>
            </a:pPr>
            <a:r>
              <a:rPr lang="fr-FR" b="1" dirty="0" smtClean="0">
                <a:solidFill>
                  <a:srgbClr val="FF0000"/>
                </a:solidFill>
                <a:latin typeface="Calibri"/>
              </a:rPr>
              <a:t>Un grand plan d’investissements 2017-2021 pour la santé dans les territoires à hauteur de 2Mds€ </a:t>
            </a:r>
          </a:p>
          <a:p>
            <a:pPr algn="ctr" fontAlgn="auto">
              <a:spcBef>
                <a:spcPct val="50000"/>
              </a:spcBef>
              <a:spcAft>
                <a:spcPts val="0"/>
              </a:spcAft>
            </a:pPr>
            <a:endParaRPr lang="fr-FR" b="1" dirty="0">
              <a:solidFill>
                <a:srgbClr val="FF0000"/>
              </a:solidFill>
              <a:latin typeface="Calibri"/>
            </a:endParaRPr>
          </a:p>
        </p:txBody>
      </p:sp>
      <p:sp>
        <p:nvSpPr>
          <p:cNvPr id="11" name="Rectangle 10"/>
          <p:cNvSpPr/>
          <p:nvPr/>
        </p:nvSpPr>
        <p:spPr>
          <a:xfrm>
            <a:off x="683568" y="2154342"/>
            <a:ext cx="7776864" cy="338554"/>
          </a:xfrm>
          <a:prstGeom prst="rect">
            <a:avLst/>
          </a:prstGeom>
        </p:spPr>
        <p:txBody>
          <a:bodyPr wrap="square">
            <a:spAutoFit/>
          </a:bodyPr>
          <a:lstStyle/>
          <a:p>
            <a:pPr>
              <a:buFont typeface="Arial" pitchFamily="34" charset="0"/>
              <a:buChar char="•"/>
            </a:pPr>
            <a:endParaRPr lang="fr-FR" sz="1600" dirty="0" smtClean="0">
              <a:latin typeface="+mn-lt"/>
            </a:endParaRPr>
          </a:p>
        </p:txBody>
      </p:sp>
      <p:sp>
        <p:nvSpPr>
          <p:cNvPr id="15" name="Rectangle 14"/>
          <p:cNvSpPr/>
          <p:nvPr/>
        </p:nvSpPr>
        <p:spPr>
          <a:xfrm>
            <a:off x="683568" y="2409850"/>
            <a:ext cx="7776864" cy="3539430"/>
          </a:xfrm>
          <a:prstGeom prst="rect">
            <a:avLst/>
          </a:prstGeom>
          <a:ln>
            <a:solidFill>
              <a:schemeClr val="accent1"/>
            </a:solidFill>
          </a:ln>
        </p:spPr>
        <p:txBody>
          <a:bodyPr wrap="square">
            <a:spAutoFit/>
          </a:bodyPr>
          <a:lstStyle/>
          <a:p>
            <a:pPr algn="ctr"/>
            <a:endParaRPr lang="fr-FR" sz="1600" b="1" dirty="0" smtClean="0">
              <a:latin typeface="+mn-lt"/>
            </a:endParaRPr>
          </a:p>
          <a:p>
            <a:pPr algn="ctr"/>
            <a:r>
              <a:rPr lang="fr-FR" sz="1600" b="1" dirty="0" smtClean="0">
                <a:latin typeface="+mn-lt"/>
              </a:rPr>
              <a:t>2 milliards d’euros seront mobilisés pour accompagner la transformation de notre système de soins dans les 5 prochaines années </a:t>
            </a:r>
          </a:p>
          <a:p>
            <a:pPr algn="ctr"/>
            <a:endParaRPr lang="fr-FR" sz="1600" b="1" dirty="0" smtClean="0">
              <a:latin typeface="+mn-lt"/>
            </a:endParaRPr>
          </a:p>
          <a:p>
            <a:endParaRPr lang="fr-FR" sz="1600" b="1" dirty="0" smtClean="0"/>
          </a:p>
          <a:p>
            <a:r>
              <a:rPr lang="fr-FR" sz="1600" b="1" dirty="0" smtClean="0">
                <a:latin typeface="+mn-lt"/>
              </a:rPr>
              <a:t>Avec deux priorités:</a:t>
            </a:r>
            <a:r>
              <a:rPr lang="fr-FR" sz="1600" dirty="0" smtClean="0">
                <a:latin typeface="+mn-lt"/>
              </a:rPr>
              <a:t> </a:t>
            </a:r>
          </a:p>
          <a:p>
            <a:endParaRPr lang="fr-FR" sz="1600" dirty="0" smtClean="0">
              <a:latin typeface="+mn-lt"/>
            </a:endParaRPr>
          </a:p>
          <a:p>
            <a:pPr>
              <a:buFont typeface="Arial" pitchFamily="34" charset="0"/>
              <a:buChar char="•"/>
            </a:pPr>
            <a:r>
              <a:rPr lang="fr-FR" sz="1600" b="1" dirty="0" smtClean="0">
                <a:latin typeface="+mn-lt"/>
              </a:rPr>
              <a:t> le soutien au déploiement des projets médicaux partagés</a:t>
            </a:r>
            <a:r>
              <a:rPr lang="fr-FR" sz="1600" dirty="0" smtClean="0">
                <a:latin typeface="+mn-lt"/>
              </a:rPr>
              <a:t>, notamment dans la cadre des GHT</a:t>
            </a:r>
          </a:p>
          <a:p>
            <a:pPr>
              <a:buFont typeface="Arial" pitchFamily="34" charset="0"/>
              <a:buChar char="•"/>
            </a:pPr>
            <a:endParaRPr lang="fr-FR" sz="1600" b="1" dirty="0" smtClean="0">
              <a:latin typeface="+mn-lt"/>
            </a:endParaRPr>
          </a:p>
          <a:p>
            <a:pPr>
              <a:buFont typeface="Arial" pitchFamily="34" charset="0"/>
              <a:buChar char="•"/>
            </a:pPr>
            <a:r>
              <a:rPr lang="fr-FR" sz="1600" b="1" dirty="0" smtClean="0">
                <a:latin typeface="+mn-lt"/>
              </a:rPr>
              <a:t>Le soutien au numérique et à l’innovation</a:t>
            </a:r>
            <a:endParaRPr lang="fr-FR" sz="1600" dirty="0" smtClean="0">
              <a:latin typeface="+mn-lt"/>
            </a:endParaRPr>
          </a:p>
          <a:p>
            <a:pPr>
              <a:buFont typeface="Arial" pitchFamily="34" charset="0"/>
              <a:buChar char="•"/>
            </a:pPr>
            <a:endParaRPr lang="fr-FR" sz="1600" dirty="0" smtClean="0">
              <a:latin typeface="+mn-lt"/>
            </a:endParaRPr>
          </a:p>
          <a:p>
            <a:pPr>
              <a:buFont typeface="Arial" pitchFamily="34" charset="0"/>
              <a:buChar char="•"/>
            </a:pPr>
            <a:endParaRPr lang="fr-FR" sz="1600" dirty="0" smtClean="0">
              <a:latin typeface="+mn-lt"/>
            </a:endParaRPr>
          </a:p>
          <a:p>
            <a:pPr>
              <a:buFont typeface="Arial" pitchFamily="34" charset="0"/>
              <a:buChar char="•"/>
            </a:pPr>
            <a:endParaRPr lang="fr-FR" sz="1600" dirty="0" smtClean="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043608" y="1381476"/>
            <a:ext cx="7056784" cy="4495796"/>
          </a:xfrm>
          <a:prstGeom prst="rect">
            <a:avLst/>
          </a:prstGeom>
          <a:noFill/>
          <a:ln w="9525">
            <a:solidFill>
              <a:schemeClr val="accent1"/>
            </a:solidFill>
            <a:miter lim="800000"/>
            <a:headEnd/>
            <a:tailEnd/>
          </a:ln>
          <a:effectLst/>
        </p:spPr>
      </p:pic>
      <p:sp>
        <p:nvSpPr>
          <p:cNvPr id="3" name="Titre 1"/>
          <p:cNvSpPr txBox="1">
            <a:spLocks/>
          </p:cNvSpPr>
          <p:nvPr/>
        </p:nvSpPr>
        <p:spPr>
          <a:xfrm>
            <a:off x="2267744" y="332656"/>
            <a:ext cx="5378297" cy="504000"/>
          </a:xfrm>
          <a:prstGeom prst="rect">
            <a:avLst/>
          </a:prstGeom>
        </p:spPr>
        <p:txBody>
          <a:bodyPr anchor="t"/>
          <a:lstStyle/>
          <a:p>
            <a:pPr algn="ctr" fontAlgn="auto">
              <a:spcBef>
                <a:spcPct val="50000"/>
              </a:spcBef>
              <a:spcAft>
                <a:spcPts val="0"/>
              </a:spcAft>
            </a:pPr>
            <a:r>
              <a:rPr lang="fr-FR" sz="2000" b="1" dirty="0" smtClean="0">
                <a:solidFill>
                  <a:srgbClr val="3D5F8A"/>
                </a:solidFill>
                <a:latin typeface="Calibri"/>
                <a:cs typeface="+mn-cs"/>
              </a:rPr>
              <a:t>Une stabilisation du stock de dette                                   et une baisse du taux d’endettement</a:t>
            </a:r>
          </a:p>
          <a:p>
            <a:pPr algn="ctr" fontAlgn="auto">
              <a:spcBef>
                <a:spcPct val="50000"/>
              </a:spcBef>
              <a:spcAft>
                <a:spcPts val="0"/>
              </a:spcAft>
            </a:pPr>
            <a:endParaRPr lang="fr-FR" sz="2000" b="1" dirty="0" smtClean="0">
              <a:solidFill>
                <a:srgbClr val="3D5F8A"/>
              </a:solidFill>
              <a:latin typeface="Calibri"/>
              <a:cs typeface="+mn-cs"/>
            </a:endParaRPr>
          </a:p>
          <a:p>
            <a:pPr algn="ctr" fontAlgn="auto">
              <a:spcBef>
                <a:spcPct val="50000"/>
              </a:spcBef>
              <a:spcAft>
                <a:spcPts val="0"/>
              </a:spcAft>
            </a:pPr>
            <a:endParaRPr lang="fr-FR" sz="2000" b="1" dirty="0">
              <a:solidFill>
                <a:srgbClr val="3D5F8A"/>
              </a:solidFill>
              <a:latin typeface="Calibri"/>
              <a:cs typeface="+mn-cs"/>
            </a:endParaRPr>
          </a:p>
        </p:txBody>
      </p:sp>
      <p:sp>
        <p:nvSpPr>
          <p:cNvPr id="4" name="ZoneTexte 3"/>
          <p:cNvSpPr txBox="1"/>
          <p:nvPr/>
        </p:nvSpPr>
        <p:spPr>
          <a:xfrm>
            <a:off x="1583668" y="5949280"/>
            <a:ext cx="5976664" cy="646331"/>
          </a:xfrm>
          <a:prstGeom prst="rect">
            <a:avLst/>
          </a:prstGeom>
          <a:noFill/>
        </p:spPr>
        <p:txBody>
          <a:bodyPr wrap="square" rtlCol="0">
            <a:spAutoFit/>
          </a:bodyPr>
          <a:lstStyle/>
          <a:p>
            <a:pPr algn="ctr"/>
            <a:r>
              <a:rPr lang="fr-FR" b="1" dirty="0" smtClean="0">
                <a:latin typeface="+mn-lt"/>
              </a:rPr>
              <a:t>Reconstitution de la capacité d’investissement des hôpitaux par une maîtrise de la dette</a:t>
            </a:r>
            <a:endParaRPr lang="fr-FR" b="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772816"/>
            <a:ext cx="7776864" cy="4031873"/>
          </a:xfrm>
          <a:prstGeom prst="rect">
            <a:avLst/>
          </a:prstGeom>
        </p:spPr>
        <p:txBody>
          <a:bodyPr wrap="square">
            <a:spAutoFit/>
          </a:bodyPr>
          <a:lstStyle/>
          <a:p>
            <a:pPr algn="ctr"/>
            <a:r>
              <a:rPr lang="fr-FR" sz="1600" b="1" dirty="0" smtClean="0">
                <a:latin typeface="+mn-lt"/>
              </a:rPr>
              <a:t>Le dispositif doté d’une enveloppe  de 400 millions d’euros a été réservé aux établissements les plus exposés au risque de taux à cette date, à savoir les établissements publics de santé (EPS) dont le budget est inférieur à 200 millions d’euros et ayant souscrit au moins un contrat classé hors charte. </a:t>
            </a:r>
          </a:p>
          <a:p>
            <a:r>
              <a:rPr lang="fr-FR" sz="1600" dirty="0" smtClean="0">
                <a:latin typeface="+mn-lt"/>
              </a:rPr>
              <a:t> </a:t>
            </a:r>
          </a:p>
          <a:p>
            <a:endParaRPr lang="fr-FR" sz="1600" dirty="0" smtClean="0">
              <a:latin typeface="+mn-lt"/>
            </a:endParaRPr>
          </a:p>
          <a:p>
            <a:pPr>
              <a:buFont typeface="Arial" pitchFamily="34" charset="0"/>
              <a:buChar char="•"/>
            </a:pPr>
            <a:r>
              <a:rPr lang="fr-FR" sz="1600" b="1" dirty="0" smtClean="0">
                <a:latin typeface="+mn-lt"/>
              </a:rPr>
              <a:t> En décembre 2015</a:t>
            </a:r>
            <a:r>
              <a:rPr lang="fr-FR" sz="1600" dirty="0" smtClean="0">
                <a:latin typeface="+mn-lt"/>
              </a:rPr>
              <a:t>, une enveloppe d’aides de 100 millions d’euros a été engagée sur 3 ans au bénéfice de 11 établissements afin de sécuriser 80 millions d’euros d’encours de dette très risquée.</a:t>
            </a:r>
          </a:p>
          <a:p>
            <a:pPr>
              <a:buFont typeface="Arial" pitchFamily="34" charset="0"/>
              <a:buChar char="•"/>
            </a:pPr>
            <a:endParaRPr lang="fr-FR" sz="1600" b="1" dirty="0" smtClean="0">
              <a:latin typeface="+mn-lt"/>
            </a:endParaRPr>
          </a:p>
          <a:p>
            <a:pPr>
              <a:buFont typeface="Arial" pitchFamily="34" charset="0"/>
              <a:buChar char="•"/>
            </a:pPr>
            <a:r>
              <a:rPr lang="fr-FR" sz="1600" b="1" dirty="0" smtClean="0">
                <a:latin typeface="+mn-lt"/>
              </a:rPr>
              <a:t>En juillet 2016, </a:t>
            </a:r>
            <a:r>
              <a:rPr lang="fr-FR" sz="1600" dirty="0" smtClean="0">
                <a:latin typeface="+mn-lt"/>
              </a:rPr>
              <a:t>sera déléguée l’enveloppe complémentaire de 300 millions d’euros sur 10 ans au bénéfice d’une quarantaine d’établissements afin de sécuriser 260 millions d’euros d’encours de dette très risquée. </a:t>
            </a:r>
          </a:p>
          <a:p>
            <a:pPr>
              <a:buFont typeface="Arial" pitchFamily="34" charset="0"/>
              <a:buChar char="•"/>
            </a:pPr>
            <a:endParaRPr lang="fr-FR" sz="1600" dirty="0" smtClean="0">
              <a:latin typeface="+mn-lt"/>
            </a:endParaRPr>
          </a:p>
          <a:p>
            <a:pPr>
              <a:buFont typeface="Arial" pitchFamily="34" charset="0"/>
              <a:buChar char="•"/>
            </a:pPr>
            <a:endParaRPr lang="fr-FR" sz="1600" dirty="0" smtClean="0">
              <a:latin typeface="+mn-lt"/>
            </a:endParaRPr>
          </a:p>
          <a:p>
            <a:pPr>
              <a:buFont typeface="Arial" pitchFamily="34" charset="0"/>
              <a:buChar char="•"/>
            </a:pPr>
            <a:endParaRPr lang="fr-FR" sz="1600" dirty="0" smtClean="0">
              <a:latin typeface="+mn-lt"/>
            </a:endParaRPr>
          </a:p>
        </p:txBody>
      </p:sp>
      <p:sp>
        <p:nvSpPr>
          <p:cNvPr id="6" name="Titre 1"/>
          <p:cNvSpPr txBox="1">
            <a:spLocks/>
          </p:cNvSpPr>
          <p:nvPr/>
        </p:nvSpPr>
        <p:spPr>
          <a:xfrm>
            <a:off x="2123728" y="404720"/>
            <a:ext cx="5522313" cy="504000"/>
          </a:xfrm>
          <a:prstGeom prst="rect">
            <a:avLst/>
          </a:prstGeom>
        </p:spPr>
        <p:txBody>
          <a:bodyPr anchor="t"/>
          <a:lstStyle/>
          <a:p>
            <a:pPr algn="ctr" fontAlgn="auto">
              <a:spcBef>
                <a:spcPct val="50000"/>
              </a:spcBef>
              <a:spcAft>
                <a:spcPts val="0"/>
              </a:spcAft>
            </a:pPr>
            <a:r>
              <a:rPr lang="fr-FR" sz="2000" b="1" dirty="0" smtClean="0">
                <a:solidFill>
                  <a:srgbClr val="3D5F8A"/>
                </a:solidFill>
                <a:latin typeface="Calibri"/>
                <a:cs typeface="+mn-cs"/>
              </a:rPr>
              <a:t>Dette : un dispositif national pour accompagner les EPS dans la sécurisation de leurs prêts toxiques</a:t>
            </a:r>
          </a:p>
          <a:p>
            <a:pPr algn="ctr" fontAlgn="auto">
              <a:spcBef>
                <a:spcPct val="50000"/>
              </a:spcBef>
              <a:spcAft>
                <a:spcPts val="0"/>
              </a:spcAft>
            </a:pPr>
            <a:endParaRPr lang="fr-FR" sz="2000" b="1" dirty="0" smtClean="0">
              <a:solidFill>
                <a:srgbClr val="3D5F8A"/>
              </a:solidFill>
              <a:latin typeface="Calibri"/>
              <a:cs typeface="+mn-cs"/>
            </a:endParaRPr>
          </a:p>
          <a:p>
            <a:pPr algn="ctr" fontAlgn="auto">
              <a:spcBef>
                <a:spcPct val="50000"/>
              </a:spcBef>
              <a:spcAft>
                <a:spcPts val="0"/>
              </a:spcAft>
            </a:pPr>
            <a:endParaRPr lang="fr-FR" sz="2000" b="1" dirty="0" smtClean="0">
              <a:solidFill>
                <a:srgbClr val="3D5F8A"/>
              </a:solidFill>
              <a:latin typeface="Calibri"/>
              <a:cs typeface="+mn-cs"/>
            </a:endParaRPr>
          </a:p>
          <a:p>
            <a:pPr algn="ctr" fontAlgn="auto">
              <a:spcBef>
                <a:spcPct val="50000"/>
              </a:spcBef>
              <a:spcAft>
                <a:spcPts val="0"/>
              </a:spcAft>
            </a:pPr>
            <a:endParaRPr lang="fr-FR" sz="2000" b="1" dirty="0">
              <a:solidFill>
                <a:srgbClr val="3D5F8A"/>
              </a:solidFill>
              <a:latin typeface="Calibri"/>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3009726"/>
            <a:ext cx="9144000" cy="923330"/>
          </a:xfrm>
          <a:prstGeom prst="rect">
            <a:avLst/>
          </a:prstGeom>
          <a:noFill/>
        </p:spPr>
        <p:txBody>
          <a:bodyPr wrap="square">
            <a:spAutoFit/>
          </a:bodyPr>
          <a:lstStyle/>
          <a:p>
            <a:pPr algn="ctr" fontAlgn="auto">
              <a:spcBef>
                <a:spcPts val="0"/>
              </a:spcBef>
              <a:spcAft>
                <a:spcPts val="0"/>
              </a:spcAft>
              <a:defRPr/>
            </a:pPr>
            <a:r>
              <a:rPr lang="fr-FR" sz="2700" b="1" dirty="0" smtClean="0">
                <a:solidFill>
                  <a:schemeClr val="tx1">
                    <a:lumMod val="95000"/>
                    <a:lumOff val="5000"/>
                  </a:schemeClr>
                </a:solidFill>
                <a:latin typeface="+mn-lt"/>
                <a:cs typeface="+mn-cs"/>
              </a:rPr>
              <a:t>Une dynamique portée par les hôpitaux                              accompagnés par des dispositifs d’appui</a:t>
            </a:r>
            <a:endParaRPr lang="fr-FR" sz="2600" b="1" dirty="0">
              <a:solidFill>
                <a:schemeClr val="tx1">
                  <a:lumMod val="95000"/>
                  <a:lumOff val="5000"/>
                </a:schemeClr>
              </a:solidFill>
              <a:latin typeface="+mn-lt"/>
              <a:cs typeface="+mn-cs"/>
            </a:endParaRPr>
          </a:p>
        </p:txBody>
      </p:sp>
      <p:cxnSp>
        <p:nvCxnSpPr>
          <p:cNvPr id="6" name="Connecteur droit 5"/>
          <p:cNvCxnSpPr/>
          <p:nvPr/>
        </p:nvCxnSpPr>
        <p:spPr>
          <a:xfrm>
            <a:off x="2843213" y="2565400"/>
            <a:ext cx="3168650" cy="0"/>
          </a:xfrm>
          <a:prstGeom prst="line">
            <a:avLst/>
          </a:prstGeom>
          <a:ln w="14605">
            <a:solidFill>
              <a:srgbClr val="D80015"/>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843808" y="4437112"/>
            <a:ext cx="3241675" cy="0"/>
          </a:xfrm>
          <a:prstGeom prst="line">
            <a:avLst/>
          </a:prstGeom>
          <a:ln w="50800">
            <a:solidFill>
              <a:srgbClr val="FDC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p:cNvSpPr txBox="1"/>
          <p:nvPr/>
        </p:nvSpPr>
        <p:spPr>
          <a:xfrm>
            <a:off x="251520" y="1762938"/>
            <a:ext cx="8378202" cy="4277967"/>
          </a:xfrm>
          <a:prstGeom prst="rect">
            <a:avLst/>
          </a:prstGeom>
          <a:noFill/>
          <a:ln w="9525">
            <a:noFill/>
            <a:miter lim="800000"/>
            <a:headEnd/>
            <a:tailEnd/>
          </a:ln>
        </p:spPr>
        <p:txBody>
          <a:bodyPr vert="horz" wrap="square" lIns="91312" tIns="45657" rIns="91312" bIns="45657"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lvl="1" algn="just">
              <a:spcBef>
                <a:spcPts val="0"/>
              </a:spcBef>
            </a:pPr>
            <a:endParaRPr lang="fr-FR" sz="1600" dirty="0" smtClean="0"/>
          </a:p>
          <a:p>
            <a:pPr lvl="1" algn="just"/>
            <a:r>
              <a:rPr lang="fr-FR" sz="1600" dirty="0" smtClean="0"/>
              <a:t>L’appui des établissements de santé est structuré autour de </a:t>
            </a:r>
            <a:r>
              <a:rPr lang="fr-FR" sz="1600" b="1" dirty="0" smtClean="0">
                <a:solidFill>
                  <a:schemeClr val="tx2"/>
                </a:solidFill>
              </a:rPr>
              <a:t>4 grands objectifs</a:t>
            </a:r>
            <a:r>
              <a:rPr lang="fr-FR" sz="1600" dirty="0" smtClean="0"/>
              <a:t> partagés entre l’Etat, l’Assurance Maladie et les ARS :</a:t>
            </a:r>
          </a:p>
          <a:p>
            <a:pPr lvl="2" algn="just"/>
            <a:r>
              <a:rPr lang="fr-FR" sz="1600" dirty="0" smtClean="0">
                <a:ea typeface="Arial Unicode MS" pitchFamily="-72" charset="0"/>
                <a:cs typeface="Arial Unicode MS" pitchFamily="-72" charset="0"/>
              </a:rPr>
              <a:t>Améliorer la qualité de l’offre hospitalière pour mieux répondre à sa mission</a:t>
            </a:r>
          </a:p>
          <a:p>
            <a:pPr lvl="2" algn="just"/>
            <a:r>
              <a:rPr lang="fr-FR" sz="1600" dirty="0" smtClean="0">
                <a:ea typeface="Arial Unicode MS" pitchFamily="-72" charset="0"/>
                <a:cs typeface="Arial Unicode MS" pitchFamily="-72" charset="0"/>
              </a:rPr>
              <a:t>Prendre le virage ambulatoire et mieux adapter les prises en charge en établissement</a:t>
            </a:r>
          </a:p>
          <a:p>
            <a:pPr lvl="2" algn="just"/>
            <a:r>
              <a:rPr lang="fr-FR" sz="1600" dirty="0" smtClean="0"/>
              <a:t>Poursuivre les efforts sur les prix des médicaments et l’adoption des génériques</a:t>
            </a:r>
            <a:endParaRPr lang="en-US" sz="1600" dirty="0" smtClean="0"/>
          </a:p>
          <a:p>
            <a:pPr lvl="2" algn="just"/>
            <a:r>
              <a:rPr lang="fr-FR" sz="1600" dirty="0" smtClean="0"/>
              <a:t>Améliorer la pertinence et le bon usage des soins</a:t>
            </a:r>
          </a:p>
          <a:p>
            <a:pPr lvl="2" algn="just"/>
            <a:endParaRPr lang="fr-FR" sz="1600" dirty="0" smtClean="0"/>
          </a:p>
          <a:p>
            <a:pPr lvl="1" algn="just"/>
            <a:r>
              <a:rPr lang="fr-FR" sz="1600" dirty="0" smtClean="0"/>
              <a:t>Cet appui a pour vocation de préparer </a:t>
            </a:r>
            <a:r>
              <a:rPr lang="fr-FR" sz="1600" b="1" dirty="0" smtClean="0">
                <a:solidFill>
                  <a:schemeClr val="tx2"/>
                </a:solidFill>
              </a:rPr>
              <a:t>l’hôpital de demain</a:t>
            </a:r>
            <a:r>
              <a:rPr lang="fr-FR" sz="1600" dirty="0" smtClean="0"/>
              <a:t>. Ambitieux, il doit se traduire par une </a:t>
            </a:r>
            <a:r>
              <a:rPr lang="fr-FR" sz="1600" b="1" dirty="0" smtClean="0">
                <a:solidFill>
                  <a:schemeClr val="tx2"/>
                </a:solidFill>
              </a:rPr>
              <a:t>réorganisation profonde de l’offre de soin, </a:t>
            </a:r>
            <a:r>
              <a:rPr lang="fr-FR" sz="1600" dirty="0" smtClean="0"/>
              <a:t>dans une organisation territoriale, avec comme impératif </a:t>
            </a:r>
            <a:r>
              <a:rPr lang="fr-FR" sz="1600" b="1" dirty="0" smtClean="0">
                <a:solidFill>
                  <a:schemeClr val="tx2"/>
                </a:solidFill>
              </a:rPr>
              <a:t>la non dégradation des équilibres financiers</a:t>
            </a:r>
            <a:r>
              <a:rPr lang="fr-FR" sz="1600" b="1" dirty="0" smtClean="0">
                <a:solidFill>
                  <a:schemeClr val="accent3"/>
                </a:solidFill>
              </a:rPr>
              <a:t> </a:t>
            </a:r>
            <a:r>
              <a:rPr lang="fr-FR" sz="1600" dirty="0" smtClean="0"/>
              <a:t>des établissements de santé.</a:t>
            </a:r>
          </a:p>
          <a:p>
            <a:pPr lvl="2" algn="just"/>
            <a:r>
              <a:rPr lang="fr-FR" sz="1600" dirty="0" smtClean="0"/>
              <a:t>L’hôpital de demain doit être structurellement organisé autour de l’</a:t>
            </a:r>
            <a:r>
              <a:rPr lang="fr-FR" sz="1600" b="1" dirty="0" smtClean="0">
                <a:solidFill>
                  <a:schemeClr val="tx2"/>
                </a:solidFill>
              </a:rPr>
              <a:t>ambulatoire</a:t>
            </a:r>
            <a:r>
              <a:rPr lang="fr-FR" sz="1600" dirty="0" smtClean="0"/>
              <a:t>, ce qui implique une évolution synchronisée des prises en charge, des structures et de l’organisation hospitalières.</a:t>
            </a:r>
          </a:p>
          <a:p>
            <a:pPr lvl="2" algn="just"/>
            <a:r>
              <a:rPr lang="fr-FR" sz="1600" dirty="0" smtClean="0"/>
              <a:t>Le plan a ainsi été conçu de façon à ce que les économies pour l’assurance maladie ne se traduisent pas par un niveau plus élevé de </a:t>
            </a:r>
            <a:r>
              <a:rPr lang="fr-FR" sz="1600" b="1" dirty="0" smtClean="0">
                <a:solidFill>
                  <a:schemeClr val="tx2"/>
                </a:solidFill>
              </a:rPr>
              <a:t>déficits hospitaliers</a:t>
            </a:r>
            <a:r>
              <a:rPr lang="fr-FR" sz="1600" dirty="0" smtClean="0"/>
              <a:t>, notamment par des mesures de maîtrise de la masse salariale et des dépenses achat.</a:t>
            </a:r>
          </a:p>
        </p:txBody>
      </p:sp>
      <p:sp>
        <p:nvSpPr>
          <p:cNvPr id="5" name="Title 1"/>
          <p:cNvSpPr txBox="1">
            <a:spLocks/>
          </p:cNvSpPr>
          <p:nvPr/>
        </p:nvSpPr>
        <p:spPr>
          <a:xfrm>
            <a:off x="2123728" y="363433"/>
            <a:ext cx="5544616" cy="615553"/>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b="1" dirty="0" smtClean="0">
                <a:solidFill>
                  <a:schemeClr val="tx2"/>
                </a:solidFill>
                <a:ea typeface="+mj-ea"/>
                <a:cs typeface="+mj-cs"/>
              </a:rPr>
              <a:t>Des dispositifs d’appui </a:t>
            </a:r>
            <a:r>
              <a:rPr lang="fr-FR" sz="2000" b="1" dirty="0" smtClean="0">
                <a:solidFill>
                  <a:schemeClr val="tx2"/>
                </a:solidFill>
                <a:latin typeface="+mn-lt"/>
                <a:ea typeface="+mj-ea"/>
                <a:cs typeface="+mj-cs"/>
              </a:rPr>
              <a:t>pour porter la dynamique de performance des hôpitaux</a:t>
            </a:r>
            <a:endParaRPr lang="fr-FR" sz="2000" b="1"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gray">
          <a:xfrm>
            <a:off x="763668" y="1410622"/>
            <a:ext cx="8012045" cy="5387975"/>
          </a:xfrm>
          <a:prstGeom prst="rect">
            <a:avLst/>
          </a:prstGeom>
          <a:no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a:defRPr/>
            </a:pPr>
            <a:endParaRPr lang="fr-FR" sz="1100" dirty="0" err="1"/>
          </a:p>
        </p:txBody>
      </p:sp>
      <p:sp>
        <p:nvSpPr>
          <p:cNvPr id="4" name="Freeform 5"/>
          <p:cNvSpPr/>
          <p:nvPr/>
        </p:nvSpPr>
        <p:spPr bwMode="gray">
          <a:xfrm>
            <a:off x="790656" y="1655097"/>
            <a:ext cx="1406525" cy="1974850"/>
          </a:xfrm>
          <a:custGeom>
            <a:avLst/>
            <a:gdLst>
              <a:gd name="connsiteX0" fmla="*/ 0 w 1466193"/>
              <a:gd name="connsiteY0" fmla="*/ 1954924 h 2002221"/>
              <a:gd name="connsiteX1" fmla="*/ 1466193 w 1466193"/>
              <a:gd name="connsiteY1" fmla="*/ 0 h 2002221"/>
              <a:gd name="connsiteX2" fmla="*/ 1450427 w 1466193"/>
              <a:gd name="connsiteY2" fmla="*/ 1497724 h 2002221"/>
              <a:gd name="connsiteX3" fmla="*/ 1103586 w 1466193"/>
              <a:gd name="connsiteY3" fmla="*/ 2002221 h 2002221"/>
              <a:gd name="connsiteX0" fmla="*/ 0 w 1466193"/>
              <a:gd name="connsiteY0" fmla="*/ 2017986 h 2017986"/>
              <a:gd name="connsiteX1" fmla="*/ 1466193 w 1466193"/>
              <a:gd name="connsiteY1" fmla="*/ 0 h 2017986"/>
              <a:gd name="connsiteX2" fmla="*/ 1450427 w 1466193"/>
              <a:gd name="connsiteY2" fmla="*/ 1497724 h 2017986"/>
              <a:gd name="connsiteX3" fmla="*/ 1103586 w 1466193"/>
              <a:gd name="connsiteY3" fmla="*/ 2002221 h 2017986"/>
              <a:gd name="connsiteX0" fmla="*/ 0 w 1466193"/>
              <a:gd name="connsiteY0" fmla="*/ 2017986 h 2071523"/>
              <a:gd name="connsiteX1" fmla="*/ 1466193 w 1466193"/>
              <a:gd name="connsiteY1" fmla="*/ 0 h 2071523"/>
              <a:gd name="connsiteX2" fmla="*/ 1450427 w 1466193"/>
              <a:gd name="connsiteY2" fmla="*/ 1497724 h 2071523"/>
              <a:gd name="connsiteX3" fmla="*/ 1075916 w 1466193"/>
              <a:gd name="connsiteY3" fmla="*/ 2071523 h 2071523"/>
              <a:gd name="connsiteX0" fmla="*/ 0 w 1452359"/>
              <a:gd name="connsiteY0" fmla="*/ 2073428 h 2073428"/>
              <a:gd name="connsiteX1" fmla="*/ 1452359 w 1452359"/>
              <a:gd name="connsiteY1" fmla="*/ 0 h 2073428"/>
              <a:gd name="connsiteX2" fmla="*/ 1436593 w 1452359"/>
              <a:gd name="connsiteY2" fmla="*/ 1497724 h 2073428"/>
              <a:gd name="connsiteX3" fmla="*/ 1062082 w 1452359"/>
              <a:gd name="connsiteY3" fmla="*/ 2071523 h 2073428"/>
              <a:gd name="connsiteX0" fmla="*/ 0 w 1452359"/>
              <a:gd name="connsiteY0" fmla="*/ 2073428 h 2073428"/>
              <a:gd name="connsiteX1" fmla="*/ 1452359 w 1452359"/>
              <a:gd name="connsiteY1" fmla="*/ 0 h 2073428"/>
              <a:gd name="connsiteX2" fmla="*/ 1408925 w 1452359"/>
              <a:gd name="connsiteY2" fmla="*/ 1525284 h 2073428"/>
              <a:gd name="connsiteX3" fmla="*/ 1062082 w 1452359"/>
              <a:gd name="connsiteY3" fmla="*/ 2071523 h 2073428"/>
              <a:gd name="connsiteX0" fmla="*/ 0 w 1424690"/>
              <a:gd name="connsiteY0" fmla="*/ 2059648 h 2059648"/>
              <a:gd name="connsiteX1" fmla="*/ 1424690 w 1424690"/>
              <a:gd name="connsiteY1" fmla="*/ 0 h 2059648"/>
              <a:gd name="connsiteX2" fmla="*/ 1408925 w 1424690"/>
              <a:gd name="connsiteY2" fmla="*/ 1511504 h 2059648"/>
              <a:gd name="connsiteX3" fmla="*/ 1062082 w 1424690"/>
              <a:gd name="connsiteY3" fmla="*/ 2057743 h 2059648"/>
            </a:gdLst>
            <a:ahLst/>
            <a:cxnLst>
              <a:cxn ang="0">
                <a:pos x="connsiteX0" y="connsiteY0"/>
              </a:cxn>
              <a:cxn ang="0">
                <a:pos x="connsiteX1" y="connsiteY1"/>
              </a:cxn>
              <a:cxn ang="0">
                <a:pos x="connsiteX2" y="connsiteY2"/>
              </a:cxn>
              <a:cxn ang="0">
                <a:pos x="connsiteX3" y="connsiteY3"/>
              </a:cxn>
            </a:cxnLst>
            <a:rect l="l" t="t" r="r" b="b"/>
            <a:pathLst>
              <a:path w="1424690" h="2059648">
                <a:moveTo>
                  <a:pt x="0" y="2059648"/>
                </a:moveTo>
                <a:lnTo>
                  <a:pt x="1424690" y="0"/>
                </a:lnTo>
                <a:lnTo>
                  <a:pt x="1408925" y="1511504"/>
                </a:lnTo>
                <a:cubicBezTo>
                  <a:pt x="1293311" y="1679670"/>
                  <a:pt x="1177696" y="1889577"/>
                  <a:pt x="1062082" y="2057743"/>
                </a:cubicBez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9489" tIns="44745" rIns="89489" bIns="44745" anchor="ctr"/>
          <a:lstStyle/>
          <a:p>
            <a:pPr algn="ctr">
              <a:defRPr/>
            </a:pPr>
            <a:endParaRPr lang="fr-FR" sz="1100" dirty="0"/>
          </a:p>
        </p:txBody>
      </p:sp>
      <p:sp>
        <p:nvSpPr>
          <p:cNvPr id="5" name="Freeform 71"/>
          <p:cNvSpPr/>
          <p:nvPr/>
        </p:nvSpPr>
        <p:spPr bwMode="gray">
          <a:xfrm flipV="1">
            <a:off x="777943" y="4769785"/>
            <a:ext cx="1408112" cy="2028825"/>
          </a:xfrm>
          <a:custGeom>
            <a:avLst/>
            <a:gdLst>
              <a:gd name="connsiteX0" fmla="*/ 0 w 1466193"/>
              <a:gd name="connsiteY0" fmla="*/ 1954924 h 2002221"/>
              <a:gd name="connsiteX1" fmla="*/ 1466193 w 1466193"/>
              <a:gd name="connsiteY1" fmla="*/ 0 h 2002221"/>
              <a:gd name="connsiteX2" fmla="*/ 1450427 w 1466193"/>
              <a:gd name="connsiteY2" fmla="*/ 1497724 h 2002221"/>
              <a:gd name="connsiteX3" fmla="*/ 1103586 w 1466193"/>
              <a:gd name="connsiteY3" fmla="*/ 2002221 h 2002221"/>
              <a:gd name="connsiteX0" fmla="*/ 0 w 1466193"/>
              <a:gd name="connsiteY0" fmla="*/ 2017986 h 2017986"/>
              <a:gd name="connsiteX1" fmla="*/ 1466193 w 1466193"/>
              <a:gd name="connsiteY1" fmla="*/ 0 h 2017986"/>
              <a:gd name="connsiteX2" fmla="*/ 1450427 w 1466193"/>
              <a:gd name="connsiteY2" fmla="*/ 1497724 h 2017986"/>
              <a:gd name="connsiteX3" fmla="*/ 1103586 w 1466193"/>
              <a:gd name="connsiteY3" fmla="*/ 2002221 h 2017986"/>
              <a:gd name="connsiteX0" fmla="*/ 0 w 1466193"/>
              <a:gd name="connsiteY0" fmla="*/ 2017986 h 2017986"/>
              <a:gd name="connsiteX1" fmla="*/ 1466193 w 1466193"/>
              <a:gd name="connsiteY1" fmla="*/ 0 h 2017986"/>
              <a:gd name="connsiteX2" fmla="*/ 1428285 w 1466193"/>
              <a:gd name="connsiteY2" fmla="*/ 1615362 h 2017986"/>
              <a:gd name="connsiteX3" fmla="*/ 1103586 w 1466193"/>
              <a:gd name="connsiteY3" fmla="*/ 2002221 h 2017986"/>
            </a:gdLst>
            <a:ahLst/>
            <a:cxnLst>
              <a:cxn ang="0">
                <a:pos x="connsiteX0" y="connsiteY0"/>
              </a:cxn>
              <a:cxn ang="0">
                <a:pos x="connsiteX1" y="connsiteY1"/>
              </a:cxn>
              <a:cxn ang="0">
                <a:pos x="connsiteX2" y="connsiteY2"/>
              </a:cxn>
              <a:cxn ang="0">
                <a:pos x="connsiteX3" y="connsiteY3"/>
              </a:cxn>
            </a:cxnLst>
            <a:rect l="l" t="t" r="r" b="b"/>
            <a:pathLst>
              <a:path w="1466193" h="2017986">
                <a:moveTo>
                  <a:pt x="0" y="2017986"/>
                </a:moveTo>
                <a:lnTo>
                  <a:pt x="1466193" y="0"/>
                </a:lnTo>
                <a:lnTo>
                  <a:pt x="1428285" y="1615362"/>
                </a:lnTo>
                <a:cubicBezTo>
                  <a:pt x="1312671" y="1783528"/>
                  <a:pt x="1219200" y="1834055"/>
                  <a:pt x="1103586" y="2002221"/>
                </a:cubicBez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9489" tIns="44745" rIns="89489" bIns="44745" anchor="ctr"/>
          <a:lstStyle/>
          <a:p>
            <a:pPr algn="ctr">
              <a:defRPr/>
            </a:pPr>
            <a:endParaRPr lang="fr-FR" sz="1100" dirty="0"/>
          </a:p>
        </p:txBody>
      </p:sp>
      <p:sp>
        <p:nvSpPr>
          <p:cNvPr id="6" name="Rectangle 8"/>
          <p:cNvSpPr txBox="1">
            <a:spLocks/>
          </p:cNvSpPr>
          <p:nvPr/>
        </p:nvSpPr>
        <p:spPr bwMode="gray">
          <a:xfrm>
            <a:off x="2219936" y="2853672"/>
            <a:ext cx="1499949" cy="1438275"/>
          </a:xfrm>
          <a:prstGeom prst="rect">
            <a:avLst/>
          </a:prstGeom>
          <a:solidFill>
            <a:schemeClr val="accent1">
              <a:lumMod val="20000"/>
              <a:lumOff val="80000"/>
            </a:schemeClr>
          </a:solidFill>
          <a:ln w="19050">
            <a:solidFill>
              <a:schemeClr val="bg1"/>
            </a:solidFill>
            <a:miter lim="800000"/>
            <a:headEnd/>
            <a:tailEnd/>
          </a:ln>
        </p:spPr>
        <p:txBody>
          <a:bodyPr lIns="179752" tIns="71910" rIns="71901" bIns="71910" anchor="ctr">
            <a:prstTxWarp prst="textNoShape">
              <a:avLst/>
            </a:prstTxWarp>
          </a:bodyPr>
          <a:lstStyle/>
          <a:p>
            <a:pPr defTabSz="911552">
              <a:buClr>
                <a:schemeClr val="tx2"/>
              </a:buClr>
            </a:pPr>
            <a:r>
              <a:rPr lang="fr-FR" sz="1000" b="1" dirty="0">
                <a:solidFill>
                  <a:schemeClr val="tx2"/>
                </a:solidFill>
                <a:ea typeface="Arial Unicode MS" pitchFamily="-72" charset="0"/>
                <a:cs typeface="Arial Unicode MS" pitchFamily="-72" charset="0"/>
              </a:rPr>
              <a:t>Prendre le virage ambulatoire et mieux adapter les prises en charge en établissement</a:t>
            </a:r>
          </a:p>
        </p:txBody>
      </p:sp>
      <p:sp>
        <p:nvSpPr>
          <p:cNvPr id="7" name="Rectangle 8"/>
          <p:cNvSpPr txBox="1">
            <a:spLocks/>
          </p:cNvSpPr>
          <p:nvPr/>
        </p:nvSpPr>
        <p:spPr bwMode="gray">
          <a:xfrm>
            <a:off x="2197181" y="1669394"/>
            <a:ext cx="1488835" cy="1141413"/>
          </a:xfrm>
          <a:prstGeom prst="rect">
            <a:avLst/>
          </a:prstGeom>
          <a:solidFill>
            <a:schemeClr val="accent1">
              <a:lumMod val="20000"/>
              <a:lumOff val="80000"/>
            </a:schemeClr>
          </a:solidFill>
          <a:ln w="19050">
            <a:solidFill>
              <a:schemeClr val="bg1"/>
            </a:solidFill>
            <a:miter lim="800000"/>
            <a:headEnd/>
            <a:tailEnd/>
          </a:ln>
        </p:spPr>
        <p:txBody>
          <a:bodyPr lIns="179752" tIns="71910" rIns="71901" bIns="71910" anchor="ctr">
            <a:prstTxWarp prst="textNoShape">
              <a:avLst/>
            </a:prstTxWarp>
          </a:bodyPr>
          <a:lstStyle/>
          <a:p>
            <a:pPr defTabSz="911552">
              <a:buClr>
                <a:schemeClr val="tx2"/>
              </a:buClr>
            </a:pPr>
            <a:r>
              <a:rPr lang="fr-FR" sz="1000" b="1" dirty="0">
                <a:solidFill>
                  <a:schemeClr val="tx2"/>
                </a:solidFill>
                <a:ea typeface="Arial Unicode MS" pitchFamily="-72" charset="0"/>
                <a:cs typeface="Arial Unicode MS" pitchFamily="-72" charset="0"/>
              </a:rPr>
              <a:t>Améliorer la qualité de l’offre hospitalière pour mieux répondre à </a:t>
            </a:r>
            <a:r>
              <a:rPr lang="fr-FR" sz="1000" b="1" dirty="0" smtClean="0">
                <a:solidFill>
                  <a:schemeClr val="tx2"/>
                </a:solidFill>
                <a:ea typeface="Arial Unicode MS" pitchFamily="-72" charset="0"/>
                <a:cs typeface="Arial Unicode MS" pitchFamily="-72" charset="0"/>
              </a:rPr>
              <a:t>ses missions</a:t>
            </a:r>
            <a:endParaRPr lang="fr-FR" sz="1000" b="1" dirty="0">
              <a:solidFill>
                <a:schemeClr val="tx2"/>
              </a:solidFill>
              <a:ea typeface="Arial Unicode MS" pitchFamily="-72" charset="0"/>
              <a:cs typeface="Arial Unicode MS" pitchFamily="-72" charset="0"/>
            </a:endParaRPr>
          </a:p>
        </p:txBody>
      </p:sp>
      <p:sp>
        <p:nvSpPr>
          <p:cNvPr id="8" name="Rectangle 8"/>
          <p:cNvSpPr txBox="1">
            <a:spLocks/>
          </p:cNvSpPr>
          <p:nvPr/>
        </p:nvSpPr>
        <p:spPr bwMode="gray">
          <a:xfrm>
            <a:off x="2220614" y="4334797"/>
            <a:ext cx="1488836" cy="1141412"/>
          </a:xfrm>
          <a:prstGeom prst="rect">
            <a:avLst/>
          </a:prstGeom>
          <a:solidFill>
            <a:schemeClr val="accent1">
              <a:lumMod val="20000"/>
              <a:lumOff val="80000"/>
            </a:schemeClr>
          </a:solidFill>
          <a:ln w="19050">
            <a:solidFill>
              <a:schemeClr val="bg1"/>
            </a:solidFill>
            <a:miter lim="800000"/>
            <a:headEnd/>
            <a:tailEnd/>
          </a:ln>
        </p:spPr>
        <p:txBody>
          <a:bodyPr lIns="179752" tIns="71910" rIns="0" bIns="71910" anchor="ctr">
            <a:prstTxWarp prst="textNoShape">
              <a:avLst/>
            </a:prstTxWarp>
          </a:bodyPr>
          <a:lstStyle/>
          <a:p>
            <a:pPr defTabSz="911552">
              <a:buClr>
                <a:schemeClr val="tx2"/>
              </a:buClr>
            </a:pPr>
            <a:r>
              <a:rPr lang="fr-FR" sz="1000" b="1" dirty="0">
                <a:solidFill>
                  <a:schemeClr val="tx2"/>
                </a:solidFill>
                <a:ea typeface="Arial Unicode MS" pitchFamily="-72" charset="0"/>
                <a:cs typeface="Arial Unicode MS" pitchFamily="-72" charset="0"/>
              </a:rPr>
              <a:t>Poursuivre les efforts sur les prix des médicaments et l’adoption des</a:t>
            </a:r>
            <a:br>
              <a:rPr lang="fr-FR" sz="1000" b="1" dirty="0">
                <a:solidFill>
                  <a:schemeClr val="tx2"/>
                </a:solidFill>
                <a:ea typeface="Arial Unicode MS" pitchFamily="-72" charset="0"/>
                <a:cs typeface="Arial Unicode MS" pitchFamily="-72" charset="0"/>
              </a:rPr>
            </a:br>
            <a:r>
              <a:rPr lang="fr-FR" sz="1000" b="1" dirty="0">
                <a:solidFill>
                  <a:schemeClr val="tx2"/>
                </a:solidFill>
                <a:ea typeface="Arial Unicode MS" pitchFamily="-72" charset="0"/>
                <a:cs typeface="Arial Unicode MS" pitchFamily="-72" charset="0"/>
              </a:rPr>
              <a:t>génériques</a:t>
            </a:r>
            <a:endParaRPr lang="en-US" sz="1000" b="1" dirty="0">
              <a:solidFill>
                <a:schemeClr val="tx2"/>
              </a:solidFill>
              <a:ea typeface="Arial Unicode MS" pitchFamily="-72" charset="0"/>
              <a:cs typeface="Arial Unicode MS" pitchFamily="-72" charset="0"/>
            </a:endParaRPr>
          </a:p>
        </p:txBody>
      </p:sp>
      <p:sp>
        <p:nvSpPr>
          <p:cNvPr id="9" name="Rectangle 5"/>
          <p:cNvSpPr txBox="1">
            <a:spLocks/>
          </p:cNvSpPr>
          <p:nvPr/>
        </p:nvSpPr>
        <p:spPr>
          <a:xfrm>
            <a:off x="3686005" y="1736072"/>
            <a:ext cx="4751388" cy="1006475"/>
          </a:xfrm>
          <a:prstGeom prst="rect">
            <a:avLst/>
          </a:prstGeom>
          <a:noFill/>
          <a:ln w="9525">
            <a:noFill/>
            <a:miter lim="800000"/>
            <a:headEnd/>
            <a:tailEnd/>
          </a:ln>
        </p:spPr>
        <p:txBody>
          <a:bodyPr lIns="91312" tIns="45657" rIns="91312" bIns="45657" anchor="ctr">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lvl="1">
              <a:defRPr/>
            </a:pPr>
            <a:r>
              <a:rPr lang="fr-FR" sz="1000" b="1" dirty="0">
                <a:solidFill>
                  <a:schemeClr val="tx2"/>
                </a:solidFill>
              </a:rPr>
              <a:t>Pérennité de la qualité de service : </a:t>
            </a:r>
            <a:r>
              <a:rPr lang="fr-FR" sz="1000" dirty="0" smtClean="0"/>
              <a:t>offrir </a:t>
            </a:r>
            <a:r>
              <a:rPr lang="fr-FR" sz="1000" dirty="0"/>
              <a:t>aux patients </a:t>
            </a:r>
            <a:r>
              <a:rPr lang="fr-FR" sz="1000" dirty="0" smtClean="0"/>
              <a:t>une offre de services de </a:t>
            </a:r>
            <a:r>
              <a:rPr lang="fr-FR" sz="1000" dirty="0"/>
              <a:t>santé </a:t>
            </a:r>
            <a:r>
              <a:rPr lang="fr-FR" sz="1000" dirty="0" smtClean="0"/>
              <a:t>modernisée et soutenable sur le long terme</a:t>
            </a:r>
            <a:endParaRPr lang="fr-FR" sz="1000" dirty="0"/>
          </a:p>
          <a:p>
            <a:pPr lvl="1">
              <a:defRPr/>
            </a:pPr>
            <a:r>
              <a:rPr lang="fr-FR" sz="1000" b="1" dirty="0" smtClean="0">
                <a:solidFill>
                  <a:schemeClr val="tx2"/>
                </a:solidFill>
              </a:rPr>
              <a:t>Bonne </a:t>
            </a:r>
            <a:r>
              <a:rPr lang="fr-FR" sz="1000" b="1" dirty="0">
                <a:solidFill>
                  <a:schemeClr val="tx2"/>
                </a:solidFill>
              </a:rPr>
              <a:t>santé </a:t>
            </a:r>
            <a:r>
              <a:rPr lang="fr-FR" sz="1000" b="1" dirty="0" smtClean="0">
                <a:solidFill>
                  <a:schemeClr val="tx2"/>
                </a:solidFill>
              </a:rPr>
              <a:t>financière des établissements : </a:t>
            </a:r>
            <a:r>
              <a:rPr lang="fr-FR" sz="1000" dirty="0" smtClean="0"/>
              <a:t>moderniser les modes de gestion des établissements, notamment sur les achats et les segments supports, via des regroupements  inter-hôpitaux, afin de leur permettre de maintenir une bonne santé financière</a:t>
            </a:r>
          </a:p>
        </p:txBody>
      </p:sp>
      <p:sp>
        <p:nvSpPr>
          <p:cNvPr id="10" name="Rectangle 5"/>
          <p:cNvSpPr txBox="1">
            <a:spLocks/>
          </p:cNvSpPr>
          <p:nvPr/>
        </p:nvSpPr>
        <p:spPr>
          <a:xfrm>
            <a:off x="3686005" y="4438974"/>
            <a:ext cx="4610100" cy="861647"/>
          </a:xfrm>
          <a:prstGeom prst="rect">
            <a:avLst/>
          </a:prstGeom>
          <a:noFill/>
          <a:ln w="9525">
            <a:noFill/>
            <a:miter lim="800000"/>
            <a:headEnd/>
            <a:tailEnd/>
          </a:ln>
        </p:spPr>
        <p:txBody>
          <a:bodyPr lIns="91312" tIns="45657" rIns="91312" bIns="45657" anchor="ctr">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lvl="1">
              <a:defRPr/>
            </a:pPr>
            <a:r>
              <a:rPr lang="fr-FR" sz="1000" b="1" dirty="0" smtClean="0">
                <a:solidFill>
                  <a:schemeClr val="tx2"/>
                </a:solidFill>
              </a:rPr>
              <a:t>Généralisation des génériques : </a:t>
            </a:r>
            <a:r>
              <a:rPr lang="fr-FR" sz="1000" dirty="0" smtClean="0"/>
              <a:t>continuer de faire évoluer les habitudes de consommation des médicaments en sensibilisant le grand public et les professionnels de santé au fait de prescrire des génériques</a:t>
            </a:r>
          </a:p>
          <a:p>
            <a:pPr lvl="1">
              <a:defRPr/>
            </a:pPr>
            <a:r>
              <a:rPr lang="fr-FR" sz="1000" b="1" dirty="0" smtClean="0">
                <a:solidFill>
                  <a:schemeClr val="tx2"/>
                </a:solidFill>
              </a:rPr>
              <a:t>Poursuite </a:t>
            </a:r>
            <a:r>
              <a:rPr lang="fr-FR" sz="1000" b="1" dirty="0">
                <a:solidFill>
                  <a:schemeClr val="tx2"/>
                </a:solidFill>
              </a:rPr>
              <a:t>de l’effort sur les dépenses de médicaments </a:t>
            </a:r>
            <a:r>
              <a:rPr lang="fr-FR" sz="1000" b="1" dirty="0" smtClean="0">
                <a:solidFill>
                  <a:schemeClr val="tx2"/>
                </a:solidFill>
              </a:rPr>
              <a:t>: </a:t>
            </a:r>
            <a:r>
              <a:rPr lang="fr-FR" sz="1000" dirty="0" smtClean="0"/>
              <a:t>réaliser des baisses de prix ciblées sur le secteur du médicament et </a:t>
            </a:r>
            <a:r>
              <a:rPr lang="fr-FR" sz="1000" dirty="0"/>
              <a:t>l</a:t>
            </a:r>
            <a:r>
              <a:rPr lang="fr-FR" sz="1000" dirty="0" smtClean="0"/>
              <a:t>es dispositifs médicaux</a:t>
            </a:r>
          </a:p>
        </p:txBody>
      </p:sp>
      <p:sp>
        <p:nvSpPr>
          <p:cNvPr id="11" name="Rectangle 8"/>
          <p:cNvSpPr txBox="1">
            <a:spLocks/>
          </p:cNvSpPr>
          <p:nvPr/>
        </p:nvSpPr>
        <p:spPr bwMode="gray">
          <a:xfrm>
            <a:off x="2219936" y="5519071"/>
            <a:ext cx="1483015" cy="1279525"/>
          </a:xfrm>
          <a:prstGeom prst="rect">
            <a:avLst/>
          </a:prstGeom>
          <a:solidFill>
            <a:schemeClr val="accent1">
              <a:lumMod val="20000"/>
              <a:lumOff val="80000"/>
            </a:schemeClr>
          </a:solidFill>
          <a:ln w="19050">
            <a:solidFill>
              <a:schemeClr val="bg1"/>
            </a:solidFill>
            <a:miter lim="800000"/>
            <a:headEnd/>
            <a:tailEnd/>
          </a:ln>
        </p:spPr>
        <p:txBody>
          <a:bodyPr lIns="179752" tIns="71910" rIns="0" bIns="71910" anchor="ctr">
            <a:prstTxWarp prst="textNoShape">
              <a:avLst/>
            </a:prstTxWarp>
          </a:bodyPr>
          <a:lstStyle/>
          <a:p>
            <a:pPr defTabSz="911552">
              <a:buClr>
                <a:schemeClr val="tx2"/>
              </a:buClr>
            </a:pPr>
            <a:r>
              <a:rPr lang="fr-FR" sz="1000" b="1" dirty="0">
                <a:solidFill>
                  <a:schemeClr val="tx2"/>
                </a:solidFill>
                <a:ea typeface="Arial Unicode MS" pitchFamily="-72" charset="0"/>
                <a:cs typeface="Arial Unicode MS" pitchFamily="-72" charset="0"/>
              </a:rPr>
              <a:t>Améliorer la pertinence et le bon usage des soins</a:t>
            </a:r>
            <a:endParaRPr lang="en-US" sz="1000" b="1" dirty="0">
              <a:solidFill>
                <a:schemeClr val="tx2"/>
              </a:solidFill>
              <a:ea typeface="Arial Unicode MS" pitchFamily="-72" charset="0"/>
              <a:cs typeface="Arial Unicode MS" pitchFamily="-72" charset="0"/>
            </a:endParaRPr>
          </a:p>
        </p:txBody>
      </p:sp>
      <p:sp>
        <p:nvSpPr>
          <p:cNvPr id="12" name="Rectangle 5"/>
          <p:cNvSpPr txBox="1">
            <a:spLocks/>
          </p:cNvSpPr>
          <p:nvPr/>
        </p:nvSpPr>
        <p:spPr>
          <a:xfrm>
            <a:off x="3686005" y="5538433"/>
            <a:ext cx="4751388" cy="1015663"/>
          </a:xfrm>
          <a:prstGeom prst="rect">
            <a:avLst/>
          </a:prstGeom>
          <a:noFill/>
          <a:ln w="9525">
            <a:noFill/>
            <a:miter lim="800000"/>
            <a:headEnd/>
            <a:tailEnd/>
          </a:ln>
        </p:spPr>
        <p:txBody>
          <a:bodyPr lIns="91312" tIns="45657" rIns="91312" bIns="45657" anchor="ctr">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lvl="1">
              <a:buClr>
                <a:srgbClr val="002960"/>
              </a:buClr>
            </a:pPr>
            <a:r>
              <a:rPr lang="fr-FR" sz="1000" b="1" dirty="0" smtClean="0">
                <a:solidFill>
                  <a:schemeClr val="tx2"/>
                </a:solidFill>
              </a:rPr>
              <a:t>Réduction des soins redondants ou inadéquats </a:t>
            </a:r>
            <a:r>
              <a:rPr lang="fr-FR" sz="1000" dirty="0" smtClean="0"/>
              <a:t>notamment par des mécanismes de contractualisation entre ARS, AM et établissements: améliorer la pertinence de la prescription de certains actes</a:t>
            </a:r>
          </a:p>
          <a:p>
            <a:pPr lvl="1">
              <a:buClr>
                <a:srgbClr val="002960"/>
              </a:buClr>
            </a:pPr>
            <a:r>
              <a:rPr lang="fr-FR" sz="1000" b="1" dirty="0" smtClean="0">
                <a:solidFill>
                  <a:schemeClr val="tx2"/>
                </a:solidFill>
              </a:rPr>
              <a:t>Renforcement de la pertinence des prescriptions médicales : pour le transport, </a:t>
            </a:r>
            <a:r>
              <a:rPr lang="fr-FR" sz="1000" dirty="0" smtClean="0"/>
              <a:t>les prescriptions médicamenteuses ou de certains actes (kinésithérapie, biologie, radiologie,…) </a:t>
            </a:r>
          </a:p>
        </p:txBody>
      </p:sp>
      <p:sp>
        <p:nvSpPr>
          <p:cNvPr id="13" name="Rectangle 8"/>
          <p:cNvSpPr txBox="1"/>
          <p:nvPr/>
        </p:nvSpPr>
        <p:spPr bwMode="gray">
          <a:xfrm>
            <a:off x="755576" y="3632427"/>
            <a:ext cx="1091399" cy="1139825"/>
          </a:xfrm>
          <a:prstGeom prst="rect">
            <a:avLst/>
          </a:prstGeom>
          <a:solidFill>
            <a:schemeClr val="accent1"/>
          </a:solidFill>
          <a:ln w="9525">
            <a:noFill/>
            <a:miter lim="800000"/>
            <a:headEnd/>
            <a:tailEnd/>
          </a:ln>
          <a:effectLst/>
        </p:spPr>
        <p:txBody>
          <a:bodyPr lIns="70472" tIns="70472" rIns="70472" bIns="70472" anchor="ctr">
            <a:prstTxWarp prst="textNoShape">
              <a:avLst/>
            </a:prstTxWarp>
          </a:bodyPr>
          <a:lstStyle>
            <a:lvl1pPr marL="0" lvl="0" indent="0" defTabSz="913526" eaLnBrk="1" hangingPunct="1">
              <a:buClr>
                <a:schemeClr val="tx2"/>
              </a:buClr>
              <a:defRPr>
                <a:latin typeface="+mn-lt"/>
              </a:defRPr>
            </a:lvl1pPr>
            <a:lvl2pPr marL="197607" lvl="1" indent="-195987" defTabSz="913526" eaLnBrk="1" hangingPunct="1">
              <a:buClr>
                <a:schemeClr val="tx2"/>
              </a:buClr>
              <a:buSzPct val="125000"/>
              <a:buFont typeface="Arial" charset="0"/>
              <a:buChar char="▪"/>
              <a:defRPr>
                <a:latin typeface="+mn-lt"/>
              </a:defRPr>
            </a:lvl2pPr>
            <a:lvl3pPr marL="466481" lvl="2" indent="-267255" defTabSz="913526" eaLnBrk="1" hangingPunct="1">
              <a:buClr>
                <a:schemeClr val="tx2"/>
              </a:buClr>
              <a:buSzPct val="120000"/>
              <a:buFont typeface="Arial" charset="0"/>
              <a:buChar char="–"/>
              <a:defRPr>
                <a:latin typeface="+mn-lt"/>
              </a:defRPr>
            </a:lvl3pPr>
            <a:lvl4pPr marL="626835" lvl="3" indent="-158733" defTabSz="913526" eaLnBrk="1" hangingPunct="1">
              <a:buClr>
                <a:schemeClr val="tx2"/>
              </a:buClr>
              <a:buSzPct val="120000"/>
              <a:buFont typeface="Arial" charset="0"/>
              <a:buChar char="▫"/>
              <a:defRPr>
                <a:latin typeface="+mn-lt"/>
              </a:defRPr>
            </a:lvl4pPr>
            <a:lvl5pPr marL="765029" lvl="4" indent="-132818" defTabSz="913526" eaLnBrk="1" hangingPunct="1">
              <a:buClr>
                <a:schemeClr val="tx2"/>
              </a:buClr>
              <a:buSzPct val="89000"/>
              <a:buFont typeface="Arial" charset="0"/>
              <a:buChar char="-"/>
              <a:defRPr>
                <a:latin typeface="+mn-lt"/>
              </a:defRPr>
            </a:lvl5pPr>
            <a:lvl6pPr marL="765029" indent="-132818" defTabSz="913526" fontAlgn="base">
              <a:spcBef>
                <a:spcPct val="0"/>
              </a:spcBef>
              <a:spcAft>
                <a:spcPct val="0"/>
              </a:spcAft>
              <a:buClr>
                <a:schemeClr val="tx2"/>
              </a:buClr>
              <a:buSzPct val="89000"/>
              <a:buFont typeface="Arial" charset="0"/>
              <a:buChar char="-"/>
              <a:defRPr>
                <a:latin typeface="+mn-lt"/>
              </a:defRPr>
            </a:lvl6pPr>
            <a:lvl7pPr marL="765029" indent="-132818" defTabSz="913526" fontAlgn="base">
              <a:spcBef>
                <a:spcPct val="0"/>
              </a:spcBef>
              <a:spcAft>
                <a:spcPct val="0"/>
              </a:spcAft>
              <a:buClr>
                <a:schemeClr val="tx2"/>
              </a:buClr>
              <a:buSzPct val="89000"/>
              <a:buFont typeface="Arial" charset="0"/>
              <a:buChar char="-"/>
              <a:defRPr>
                <a:latin typeface="+mn-lt"/>
              </a:defRPr>
            </a:lvl7pPr>
            <a:lvl8pPr marL="765029" indent="-132818" defTabSz="913526" fontAlgn="base">
              <a:spcBef>
                <a:spcPct val="0"/>
              </a:spcBef>
              <a:spcAft>
                <a:spcPct val="0"/>
              </a:spcAft>
              <a:buClr>
                <a:schemeClr val="tx2"/>
              </a:buClr>
              <a:buSzPct val="89000"/>
              <a:buFont typeface="Arial" charset="0"/>
              <a:buChar char="-"/>
              <a:defRPr>
                <a:latin typeface="+mn-lt"/>
              </a:defRPr>
            </a:lvl8pPr>
            <a:lvl9pPr marL="765029" indent="-132818" defTabSz="913526" fontAlgn="base">
              <a:spcBef>
                <a:spcPct val="0"/>
              </a:spcBef>
              <a:spcAft>
                <a:spcPct val="0"/>
              </a:spcAft>
              <a:buClr>
                <a:schemeClr val="tx2"/>
              </a:buClr>
              <a:buSzPct val="89000"/>
              <a:buFont typeface="Arial" charset="0"/>
              <a:buChar char="-"/>
              <a:defRPr>
                <a:latin typeface="+mn-lt"/>
              </a:defRPr>
            </a:lvl9pPr>
          </a:lstStyle>
          <a:p>
            <a:pPr algn="ctr">
              <a:defRPr/>
            </a:pPr>
            <a:endParaRPr lang="fr-FR" b="1" dirty="0" smtClean="0">
              <a:solidFill>
                <a:schemeClr val="bg1"/>
              </a:solidFill>
            </a:endParaRPr>
          </a:p>
        </p:txBody>
      </p:sp>
      <p:sp>
        <p:nvSpPr>
          <p:cNvPr id="15" name="Rectangle 5"/>
          <p:cNvSpPr txBox="1">
            <a:spLocks/>
          </p:cNvSpPr>
          <p:nvPr/>
        </p:nvSpPr>
        <p:spPr>
          <a:xfrm>
            <a:off x="3686005" y="2922976"/>
            <a:ext cx="4751388" cy="1323312"/>
          </a:xfrm>
          <a:prstGeom prst="rect">
            <a:avLst/>
          </a:prstGeom>
          <a:noFill/>
          <a:ln w="9525">
            <a:noFill/>
            <a:miter lim="800000"/>
            <a:headEnd/>
            <a:tailEnd/>
          </a:ln>
        </p:spPr>
        <p:txBody>
          <a:bodyPr lIns="91312" tIns="45657" rIns="91312" bIns="45657" anchor="ctr">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lvl="1">
              <a:defRPr/>
            </a:pPr>
            <a:r>
              <a:rPr lang="fr-FR" sz="1000" b="1" dirty="0" smtClean="0">
                <a:solidFill>
                  <a:schemeClr val="tx2"/>
                </a:solidFill>
              </a:rPr>
              <a:t>Virage ambulatoire pour les établissements et professionnels de santé : </a:t>
            </a:r>
            <a:r>
              <a:rPr lang="fr-FR" sz="1000" dirty="0" smtClean="0"/>
              <a:t>accompagner </a:t>
            </a:r>
            <a:r>
              <a:rPr lang="fr-FR" sz="1000" dirty="0"/>
              <a:t>les changements de </a:t>
            </a:r>
            <a:r>
              <a:rPr lang="fr-FR" sz="1000" dirty="0" smtClean="0"/>
              <a:t>pratique </a:t>
            </a:r>
            <a:r>
              <a:rPr lang="fr-FR" sz="1000" dirty="0"/>
              <a:t>et d’organisation </a:t>
            </a:r>
            <a:r>
              <a:rPr lang="fr-FR" sz="1000" dirty="0" smtClean="0"/>
              <a:t>en établissement liés au développement de l’ambulatoire </a:t>
            </a:r>
          </a:p>
          <a:p>
            <a:pPr lvl="1">
              <a:defRPr/>
            </a:pPr>
            <a:r>
              <a:rPr lang="fr-FR" sz="1000" b="1" dirty="0" smtClean="0">
                <a:solidFill>
                  <a:schemeClr val="tx2"/>
                </a:solidFill>
              </a:rPr>
              <a:t>Virage ambulatoire pour les patients </a:t>
            </a:r>
            <a:r>
              <a:rPr lang="fr-FR" sz="1000" b="1" dirty="0">
                <a:solidFill>
                  <a:schemeClr val="tx2"/>
                </a:solidFill>
              </a:rPr>
              <a:t>: </a:t>
            </a:r>
            <a:r>
              <a:rPr lang="fr-FR" sz="1000" dirty="0" smtClean="0"/>
              <a:t>réduire </a:t>
            </a:r>
            <a:r>
              <a:rPr lang="fr-FR" sz="1000" dirty="0"/>
              <a:t>le </a:t>
            </a:r>
            <a:r>
              <a:rPr lang="fr-FR" sz="1000" dirty="0" smtClean="0"/>
              <a:t>temps passé </a:t>
            </a:r>
            <a:r>
              <a:rPr lang="fr-FR" sz="1000" dirty="0"/>
              <a:t>à l’hôpital </a:t>
            </a:r>
            <a:r>
              <a:rPr lang="fr-FR" sz="1000" dirty="0" smtClean="0"/>
              <a:t>pour certains actes de chirurgie et de médecine et améliorer la qualité des soins (diminution des risques sanitaires liés à l’hospitalisation par exemple)</a:t>
            </a:r>
            <a:endParaRPr lang="fr-FR" sz="1000" dirty="0"/>
          </a:p>
          <a:p>
            <a:pPr lvl="1">
              <a:defRPr/>
            </a:pPr>
            <a:r>
              <a:rPr lang="fr-FR" sz="1000" b="1" dirty="0" smtClean="0">
                <a:solidFill>
                  <a:schemeClr val="tx2"/>
                </a:solidFill>
              </a:rPr>
              <a:t>Optimisation des modes de prises en charge : </a:t>
            </a:r>
            <a:r>
              <a:rPr lang="fr-FR" sz="1000" dirty="0" smtClean="0"/>
              <a:t>réduire les séjours </a:t>
            </a:r>
            <a:r>
              <a:rPr lang="fr-FR" sz="1000" dirty="0"/>
              <a:t>inutilement prolongés (PRADO) et </a:t>
            </a:r>
            <a:r>
              <a:rPr lang="fr-FR" sz="1000" dirty="0" smtClean="0"/>
              <a:t>adopter des prises </a:t>
            </a:r>
            <a:r>
              <a:rPr lang="fr-FR" sz="1000" dirty="0"/>
              <a:t>en charge </a:t>
            </a:r>
            <a:r>
              <a:rPr lang="fr-FR" sz="1000" dirty="0" smtClean="0"/>
              <a:t>plus adéquates </a:t>
            </a:r>
            <a:r>
              <a:rPr lang="fr-FR" sz="1000" dirty="0"/>
              <a:t>(</a:t>
            </a:r>
            <a:r>
              <a:rPr lang="fr-FR" sz="1000" dirty="0" err="1"/>
              <a:t>HDJ</a:t>
            </a:r>
            <a:r>
              <a:rPr lang="fr-FR" sz="1000" dirty="0"/>
              <a:t>, </a:t>
            </a:r>
            <a:r>
              <a:rPr lang="fr-FR" sz="1000" dirty="0" err="1"/>
              <a:t>HAD</a:t>
            </a:r>
            <a:r>
              <a:rPr lang="fr-FR" sz="1000" dirty="0" smtClean="0"/>
              <a:t>)</a:t>
            </a:r>
            <a:endParaRPr lang="fr-FR" sz="1000" dirty="0"/>
          </a:p>
        </p:txBody>
      </p:sp>
      <p:sp>
        <p:nvSpPr>
          <p:cNvPr id="16" name="Freeform 5"/>
          <p:cNvSpPr/>
          <p:nvPr/>
        </p:nvSpPr>
        <p:spPr bwMode="gray">
          <a:xfrm>
            <a:off x="755576" y="1688211"/>
            <a:ext cx="1478533" cy="1944216"/>
          </a:xfrm>
          <a:custGeom>
            <a:avLst/>
            <a:gdLst>
              <a:gd name="connsiteX0" fmla="*/ 0 w 1466193"/>
              <a:gd name="connsiteY0" fmla="*/ 1954924 h 2002221"/>
              <a:gd name="connsiteX1" fmla="*/ 1466193 w 1466193"/>
              <a:gd name="connsiteY1" fmla="*/ 0 h 2002221"/>
              <a:gd name="connsiteX2" fmla="*/ 1450427 w 1466193"/>
              <a:gd name="connsiteY2" fmla="*/ 1497724 h 2002221"/>
              <a:gd name="connsiteX3" fmla="*/ 1103586 w 1466193"/>
              <a:gd name="connsiteY3" fmla="*/ 2002221 h 2002221"/>
              <a:gd name="connsiteX0" fmla="*/ 0 w 1466193"/>
              <a:gd name="connsiteY0" fmla="*/ 2017986 h 2017986"/>
              <a:gd name="connsiteX1" fmla="*/ 1466193 w 1466193"/>
              <a:gd name="connsiteY1" fmla="*/ 0 h 2017986"/>
              <a:gd name="connsiteX2" fmla="*/ 1450427 w 1466193"/>
              <a:gd name="connsiteY2" fmla="*/ 1497724 h 2017986"/>
              <a:gd name="connsiteX3" fmla="*/ 1103586 w 1466193"/>
              <a:gd name="connsiteY3" fmla="*/ 2002221 h 2017986"/>
              <a:gd name="connsiteX0" fmla="*/ 0 w 1466193"/>
              <a:gd name="connsiteY0" fmla="*/ 2017986 h 2071523"/>
              <a:gd name="connsiteX1" fmla="*/ 1466193 w 1466193"/>
              <a:gd name="connsiteY1" fmla="*/ 0 h 2071523"/>
              <a:gd name="connsiteX2" fmla="*/ 1450427 w 1466193"/>
              <a:gd name="connsiteY2" fmla="*/ 1497724 h 2071523"/>
              <a:gd name="connsiteX3" fmla="*/ 1075916 w 1466193"/>
              <a:gd name="connsiteY3" fmla="*/ 2071523 h 2071523"/>
              <a:gd name="connsiteX0" fmla="*/ 0 w 1452359"/>
              <a:gd name="connsiteY0" fmla="*/ 2073428 h 2073428"/>
              <a:gd name="connsiteX1" fmla="*/ 1452359 w 1452359"/>
              <a:gd name="connsiteY1" fmla="*/ 0 h 2073428"/>
              <a:gd name="connsiteX2" fmla="*/ 1436593 w 1452359"/>
              <a:gd name="connsiteY2" fmla="*/ 1497724 h 2073428"/>
              <a:gd name="connsiteX3" fmla="*/ 1062082 w 1452359"/>
              <a:gd name="connsiteY3" fmla="*/ 2071523 h 2073428"/>
              <a:gd name="connsiteX0" fmla="*/ 0 w 1452359"/>
              <a:gd name="connsiteY0" fmla="*/ 2073428 h 2073428"/>
              <a:gd name="connsiteX1" fmla="*/ 1452359 w 1452359"/>
              <a:gd name="connsiteY1" fmla="*/ 0 h 2073428"/>
              <a:gd name="connsiteX2" fmla="*/ 1408925 w 1452359"/>
              <a:gd name="connsiteY2" fmla="*/ 1525284 h 2073428"/>
              <a:gd name="connsiteX3" fmla="*/ 1062082 w 1452359"/>
              <a:gd name="connsiteY3" fmla="*/ 2071523 h 2073428"/>
              <a:gd name="connsiteX0" fmla="*/ 0 w 1424690"/>
              <a:gd name="connsiteY0" fmla="*/ 2059648 h 2059648"/>
              <a:gd name="connsiteX1" fmla="*/ 1424690 w 1424690"/>
              <a:gd name="connsiteY1" fmla="*/ 0 h 2059648"/>
              <a:gd name="connsiteX2" fmla="*/ 1408925 w 1424690"/>
              <a:gd name="connsiteY2" fmla="*/ 1511504 h 2059648"/>
              <a:gd name="connsiteX3" fmla="*/ 1062082 w 1424690"/>
              <a:gd name="connsiteY3" fmla="*/ 2057743 h 2059648"/>
            </a:gdLst>
            <a:ahLst/>
            <a:cxnLst>
              <a:cxn ang="0">
                <a:pos x="connsiteX0" y="connsiteY0"/>
              </a:cxn>
              <a:cxn ang="0">
                <a:pos x="connsiteX1" y="connsiteY1"/>
              </a:cxn>
              <a:cxn ang="0">
                <a:pos x="connsiteX2" y="connsiteY2"/>
              </a:cxn>
              <a:cxn ang="0">
                <a:pos x="connsiteX3" y="connsiteY3"/>
              </a:cxn>
            </a:cxnLst>
            <a:rect l="l" t="t" r="r" b="b"/>
            <a:pathLst>
              <a:path w="1424690" h="2059648">
                <a:moveTo>
                  <a:pt x="0" y="2059648"/>
                </a:moveTo>
                <a:lnTo>
                  <a:pt x="1424690" y="0"/>
                </a:lnTo>
                <a:lnTo>
                  <a:pt x="1408925" y="1511504"/>
                </a:lnTo>
                <a:cubicBezTo>
                  <a:pt x="1293311" y="1679670"/>
                  <a:pt x="1177696" y="1889577"/>
                  <a:pt x="1062082" y="2057743"/>
                </a:cubicBezTo>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489" tIns="44745" rIns="89489" bIns="44745" anchor="ctr"/>
          <a:lstStyle/>
          <a:p>
            <a:pPr algn="ctr">
              <a:defRPr/>
            </a:pPr>
            <a:endParaRPr lang="fr-FR" sz="1100" dirty="0"/>
          </a:p>
        </p:txBody>
      </p:sp>
      <p:sp>
        <p:nvSpPr>
          <p:cNvPr id="17" name="Freeform 71"/>
          <p:cNvSpPr/>
          <p:nvPr/>
        </p:nvSpPr>
        <p:spPr bwMode="gray">
          <a:xfrm flipV="1">
            <a:off x="755576" y="4712547"/>
            <a:ext cx="1440160" cy="2100829"/>
          </a:xfrm>
          <a:custGeom>
            <a:avLst/>
            <a:gdLst>
              <a:gd name="connsiteX0" fmla="*/ 0 w 1466193"/>
              <a:gd name="connsiteY0" fmla="*/ 1954924 h 2002221"/>
              <a:gd name="connsiteX1" fmla="*/ 1466193 w 1466193"/>
              <a:gd name="connsiteY1" fmla="*/ 0 h 2002221"/>
              <a:gd name="connsiteX2" fmla="*/ 1450427 w 1466193"/>
              <a:gd name="connsiteY2" fmla="*/ 1497724 h 2002221"/>
              <a:gd name="connsiteX3" fmla="*/ 1103586 w 1466193"/>
              <a:gd name="connsiteY3" fmla="*/ 2002221 h 2002221"/>
              <a:gd name="connsiteX0" fmla="*/ 0 w 1466193"/>
              <a:gd name="connsiteY0" fmla="*/ 2017986 h 2017986"/>
              <a:gd name="connsiteX1" fmla="*/ 1466193 w 1466193"/>
              <a:gd name="connsiteY1" fmla="*/ 0 h 2017986"/>
              <a:gd name="connsiteX2" fmla="*/ 1450427 w 1466193"/>
              <a:gd name="connsiteY2" fmla="*/ 1497724 h 2017986"/>
              <a:gd name="connsiteX3" fmla="*/ 1103586 w 1466193"/>
              <a:gd name="connsiteY3" fmla="*/ 2002221 h 2017986"/>
              <a:gd name="connsiteX0" fmla="*/ 0 w 1466193"/>
              <a:gd name="connsiteY0" fmla="*/ 2017986 h 2017986"/>
              <a:gd name="connsiteX1" fmla="*/ 1466193 w 1466193"/>
              <a:gd name="connsiteY1" fmla="*/ 0 h 2017986"/>
              <a:gd name="connsiteX2" fmla="*/ 1428285 w 1466193"/>
              <a:gd name="connsiteY2" fmla="*/ 1615362 h 2017986"/>
              <a:gd name="connsiteX3" fmla="*/ 1103586 w 1466193"/>
              <a:gd name="connsiteY3" fmla="*/ 2002221 h 2017986"/>
            </a:gdLst>
            <a:ahLst/>
            <a:cxnLst>
              <a:cxn ang="0">
                <a:pos x="connsiteX0" y="connsiteY0"/>
              </a:cxn>
              <a:cxn ang="0">
                <a:pos x="connsiteX1" y="connsiteY1"/>
              </a:cxn>
              <a:cxn ang="0">
                <a:pos x="connsiteX2" y="connsiteY2"/>
              </a:cxn>
              <a:cxn ang="0">
                <a:pos x="connsiteX3" y="connsiteY3"/>
              </a:cxn>
            </a:cxnLst>
            <a:rect l="l" t="t" r="r" b="b"/>
            <a:pathLst>
              <a:path w="1466193" h="2017986">
                <a:moveTo>
                  <a:pt x="0" y="2017986"/>
                </a:moveTo>
                <a:lnTo>
                  <a:pt x="1466193" y="0"/>
                </a:lnTo>
                <a:lnTo>
                  <a:pt x="1428285" y="1615362"/>
                </a:lnTo>
                <a:cubicBezTo>
                  <a:pt x="1312671" y="1783528"/>
                  <a:pt x="1219200" y="1834055"/>
                  <a:pt x="1103586" y="2002221"/>
                </a:cubicBezTo>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489" tIns="44745" rIns="89489" bIns="44745" anchor="ctr"/>
          <a:lstStyle/>
          <a:p>
            <a:pPr algn="ctr">
              <a:defRPr/>
            </a:pPr>
            <a:endParaRPr lang="fr-FR" sz="1100" dirty="0"/>
          </a:p>
        </p:txBody>
      </p:sp>
      <p:sp>
        <p:nvSpPr>
          <p:cNvPr id="18" name="AutoShape 250"/>
          <p:cNvSpPr>
            <a:spLocks noChangeArrowheads="1"/>
          </p:cNvSpPr>
          <p:nvPr/>
        </p:nvSpPr>
        <p:spPr bwMode="gray">
          <a:xfrm>
            <a:off x="2197168" y="1410622"/>
            <a:ext cx="1604962" cy="219076"/>
          </a:xfrm>
          <a:prstGeom prst="leftRightArrow">
            <a:avLst>
              <a:gd name="adj1" fmla="val 100000"/>
              <a:gd name="adj2" fmla="val 0"/>
            </a:avLst>
          </a:prstGeom>
          <a:noFill/>
          <a:ln>
            <a:noFill/>
          </a:ln>
          <a:extLst>
            <a:ext uri="{909E8E84-426E-40DD-AFC4-6F175D3DCCD1}"/>
            <a:ext uri="{91240B29-F687-4F45-9708-019B960494DF}"/>
          </a:extLst>
        </p:spPr>
        <p:txBody>
          <a:bodyPr lIns="0" tIns="0" rIns="0" bIns="18262" anchor="b"/>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defRPr/>
            </a:pPr>
            <a:r>
              <a:rPr lang="fr-FR" altLang="fr-FR" sz="1400" b="1" dirty="0" smtClean="0">
                <a:solidFill>
                  <a:schemeClr val="tx2"/>
                </a:solidFill>
                <a:latin typeface="+mn-lt"/>
              </a:rPr>
              <a:t>Objectifs</a:t>
            </a:r>
            <a:endParaRPr lang="fr-FR" altLang="fr-FR" sz="1400" b="1" dirty="0">
              <a:solidFill>
                <a:schemeClr val="tx2"/>
              </a:solidFill>
              <a:latin typeface="+mn-lt"/>
            </a:endParaRPr>
          </a:p>
        </p:txBody>
      </p:sp>
      <p:sp>
        <p:nvSpPr>
          <p:cNvPr id="19" name="AutoShape 250"/>
          <p:cNvSpPr>
            <a:spLocks noChangeArrowheads="1"/>
          </p:cNvSpPr>
          <p:nvPr/>
        </p:nvSpPr>
        <p:spPr bwMode="gray">
          <a:xfrm>
            <a:off x="3730469" y="1278859"/>
            <a:ext cx="4255316" cy="364429"/>
          </a:xfrm>
          <a:prstGeom prst="leftRightArrow">
            <a:avLst>
              <a:gd name="adj1" fmla="val 100000"/>
              <a:gd name="adj2" fmla="val 0"/>
            </a:avLst>
          </a:prstGeom>
          <a:noFill/>
          <a:ln>
            <a:noFill/>
          </a:ln>
          <a:extLst>
            <a:ext uri="{909E8E84-426E-40DD-AFC4-6F175D3DCCD1}"/>
            <a:ext uri="{91240B29-F687-4F45-9708-019B960494DF}"/>
          </a:extLst>
        </p:spPr>
        <p:txBody>
          <a:bodyPr lIns="0" tIns="0" rIns="0" bIns="18288" anchor="b"/>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defRPr/>
            </a:pPr>
            <a:r>
              <a:rPr lang="fr-FR" altLang="fr-FR" sz="1400" b="1" dirty="0" smtClean="0">
                <a:solidFill>
                  <a:schemeClr val="tx2"/>
                </a:solidFill>
                <a:latin typeface="+mn-lt"/>
              </a:rPr>
              <a:t>Eléments clés</a:t>
            </a:r>
            <a:endParaRPr lang="fr-FR" altLang="fr-FR" sz="1400" b="1" dirty="0">
              <a:solidFill>
                <a:schemeClr val="tx2"/>
              </a:solidFill>
              <a:latin typeface="+mn-lt"/>
            </a:endParaRPr>
          </a:p>
        </p:txBody>
      </p:sp>
      <p:cxnSp>
        <p:nvCxnSpPr>
          <p:cNvPr id="20" name="AutoShape 249"/>
          <p:cNvCxnSpPr>
            <a:cxnSpLocks noChangeShapeType="1"/>
          </p:cNvCxnSpPr>
          <p:nvPr/>
        </p:nvCxnSpPr>
        <p:spPr bwMode="gray">
          <a:xfrm>
            <a:off x="2197181" y="1655097"/>
            <a:ext cx="5744146" cy="0"/>
          </a:xfrm>
          <a:prstGeom prst="straightConnector1">
            <a:avLst/>
          </a:prstGeom>
          <a:noFill/>
          <a:ln w="9525">
            <a:solidFill>
              <a:schemeClr val="tx2"/>
            </a:solidFill>
            <a:round/>
            <a:headEnd/>
            <a:tailEnd/>
          </a:ln>
        </p:spPr>
      </p:cxnSp>
      <p:sp>
        <p:nvSpPr>
          <p:cNvPr id="21" name="Title 1"/>
          <p:cNvSpPr txBox="1">
            <a:spLocks/>
          </p:cNvSpPr>
          <p:nvPr/>
        </p:nvSpPr>
        <p:spPr bwMode="gray">
          <a:xfrm>
            <a:off x="2051720" y="98116"/>
            <a:ext cx="5760640" cy="88261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chemeClr val="tx2"/>
                </a:solidFill>
                <a:effectLst/>
                <a:uLnTx/>
                <a:uFillTx/>
                <a:latin typeface="+mj-lt"/>
                <a:ea typeface="+mj-ea"/>
                <a:cs typeface="+mj-cs"/>
              </a:rPr>
              <a:t>Les objectifs des dispositifs d’appui </a:t>
            </a:r>
            <a:r>
              <a:rPr lang="fr-FR" sz="2000" b="1" dirty="0" smtClean="0">
                <a:solidFill>
                  <a:schemeClr val="tx2"/>
                </a:solidFill>
                <a:latin typeface="+mj-lt"/>
                <a:ea typeface="+mj-ea"/>
                <a:cs typeface="+mj-cs"/>
              </a:rPr>
              <a:t>:                                   u</a:t>
            </a:r>
            <a:r>
              <a:rPr kumimoji="0" lang="fr-FR" sz="2000" b="1" i="0" u="none" strike="noStrike" kern="1200" cap="none" spc="0" normalizeH="0" baseline="0" noProof="0" dirty="0" smtClean="0">
                <a:ln>
                  <a:noFill/>
                </a:ln>
                <a:solidFill>
                  <a:schemeClr val="tx2"/>
                </a:solidFill>
                <a:effectLst/>
                <a:uLnTx/>
                <a:uFillTx/>
                <a:latin typeface="+mj-lt"/>
                <a:ea typeface="+mj-ea"/>
                <a:cs typeface="+mj-cs"/>
              </a:rPr>
              <a:t>ne évolution structurelle de notre système                      de santé alliant qualité des soins                                          et maîtrise des dépenses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
          <p:cNvSpPr txBox="1">
            <a:spLocks/>
          </p:cNvSpPr>
          <p:nvPr/>
        </p:nvSpPr>
        <p:spPr>
          <a:xfrm>
            <a:off x="2339753" y="332656"/>
            <a:ext cx="4896544" cy="742082"/>
          </a:xfrm>
          <a:prstGeom prst="rect">
            <a:avLst/>
          </a:prstGeom>
        </p:spPr>
        <p:txBody>
          <a:bodyPr/>
          <a:lstStyle/>
          <a:p>
            <a:pPr algn="ctr" defTabSz="447899">
              <a:defRPr/>
            </a:pPr>
            <a:r>
              <a:rPr lang="fr-FR" sz="2000" b="1" dirty="0" smtClean="0">
                <a:solidFill>
                  <a:srgbClr val="1F497D"/>
                </a:solidFill>
                <a:latin typeface="+mn-lt"/>
                <a:ea typeface="Times New Roman" pitchFamily="18" charset="0"/>
                <a:cs typeface="Times New Roman" pitchFamily="18" charset="0"/>
              </a:rPr>
              <a:t>L’ANAP : un accompagnement des hôpitaux à grande échelle</a:t>
            </a:r>
          </a:p>
        </p:txBody>
      </p:sp>
      <p:sp>
        <p:nvSpPr>
          <p:cNvPr id="26" name="ZoneTexte 25"/>
          <p:cNvSpPr txBox="1"/>
          <p:nvPr/>
        </p:nvSpPr>
        <p:spPr>
          <a:xfrm>
            <a:off x="7091264" y="6604084"/>
            <a:ext cx="2052736" cy="253916"/>
          </a:xfrm>
          <a:prstGeom prst="rect">
            <a:avLst/>
          </a:prstGeom>
          <a:noFill/>
        </p:spPr>
        <p:txBody>
          <a:bodyPr wrap="square" rtlCol="0">
            <a:spAutoFit/>
          </a:bodyPr>
          <a:lstStyle/>
          <a:p>
            <a:pPr algn="ctr"/>
            <a:r>
              <a:rPr lang="fr-FR" sz="1050" i="1" dirty="0" smtClean="0"/>
              <a:t>Source  : ANAP, Janvier 2016</a:t>
            </a:r>
            <a:endParaRPr lang="fr-FR" sz="1050" i="1" dirty="0"/>
          </a:p>
        </p:txBody>
      </p:sp>
      <p:sp>
        <p:nvSpPr>
          <p:cNvPr id="45" name="Rectangle 44"/>
          <p:cNvSpPr/>
          <p:nvPr/>
        </p:nvSpPr>
        <p:spPr>
          <a:xfrm>
            <a:off x="2771800" y="1412776"/>
            <a:ext cx="5557740" cy="369332"/>
          </a:xfrm>
          <a:prstGeom prst="rect">
            <a:avLst/>
          </a:prstGeom>
        </p:spPr>
        <p:txBody>
          <a:bodyPr wrap="none">
            <a:spAutoFit/>
          </a:bodyPr>
          <a:lstStyle/>
          <a:p>
            <a:r>
              <a:rPr lang="fr-FR" altLang="fr-FR" u="sng" dirty="0" smtClean="0">
                <a:solidFill>
                  <a:srgbClr val="1F497D"/>
                </a:solidFill>
                <a:latin typeface="+mn-lt"/>
                <a:ea typeface="Times New Roman" pitchFamily="18" charset="0"/>
                <a:cs typeface="Times New Roman" pitchFamily="18" charset="0"/>
              </a:rPr>
              <a:t>Répartition des établissements accompagnés par l’ANAP : </a:t>
            </a:r>
            <a:endParaRPr lang="fr-FR" u="sng" dirty="0" smtClean="0">
              <a:solidFill>
                <a:srgbClr val="1F497D"/>
              </a:solidFill>
              <a:latin typeface="+mn-lt"/>
              <a:ea typeface="Times New Roman" pitchFamily="18" charset="0"/>
              <a:cs typeface="Times New Roman" pitchFamily="18" charset="0"/>
            </a:endParaRPr>
          </a:p>
        </p:txBody>
      </p:sp>
      <p:sp>
        <p:nvSpPr>
          <p:cNvPr id="22" name="ZoneTexte 21"/>
          <p:cNvSpPr txBox="1"/>
          <p:nvPr/>
        </p:nvSpPr>
        <p:spPr>
          <a:xfrm>
            <a:off x="72008" y="1988840"/>
            <a:ext cx="2627784" cy="3693319"/>
          </a:xfrm>
          <a:prstGeom prst="rect">
            <a:avLst/>
          </a:prstGeom>
          <a:noFill/>
          <a:ln>
            <a:solidFill>
              <a:schemeClr val="tx1"/>
            </a:solidFill>
          </a:ln>
        </p:spPr>
        <p:txBody>
          <a:bodyPr wrap="square" rtlCol="0">
            <a:spAutoFit/>
          </a:bodyPr>
          <a:lstStyle/>
          <a:p>
            <a:pPr marL="193675" lvl="1" indent="-192088" defTabSz="895350" eaLnBrk="0" hangingPunct="0">
              <a:buSzPct val="125000"/>
              <a:buFont typeface="Wingdings" pitchFamily="2" charset="2"/>
              <a:buChar char="q"/>
              <a:defRPr/>
            </a:pPr>
            <a:r>
              <a:rPr lang="fr-FR" dirty="0" smtClean="0">
                <a:solidFill>
                  <a:schemeClr val="tx2"/>
                </a:solidFill>
                <a:latin typeface="+mn-lt"/>
              </a:rPr>
              <a:t>Appui méthodologique et thématique aux établissements</a:t>
            </a:r>
          </a:p>
          <a:p>
            <a:pPr marL="193675" lvl="1" indent="-192088" defTabSz="895350" eaLnBrk="0" hangingPunct="0">
              <a:buSzPct val="125000"/>
              <a:defRPr/>
            </a:pPr>
            <a:endParaRPr lang="fr-FR" dirty="0" smtClean="0">
              <a:solidFill>
                <a:schemeClr val="tx2"/>
              </a:solidFill>
              <a:latin typeface="+mn-lt"/>
            </a:endParaRPr>
          </a:p>
          <a:p>
            <a:pPr marL="193675" lvl="1" indent="-192088" defTabSz="895350" eaLnBrk="0" hangingPunct="0">
              <a:buSzPct val="125000"/>
              <a:buFont typeface="Wingdings" pitchFamily="2" charset="2"/>
              <a:buChar char="q"/>
              <a:defRPr/>
            </a:pPr>
            <a:r>
              <a:rPr lang="fr-FR" dirty="0" smtClean="0">
                <a:solidFill>
                  <a:schemeClr val="tx2"/>
                </a:solidFill>
                <a:latin typeface="+mn-lt"/>
              </a:rPr>
              <a:t>Transfert de compétences</a:t>
            </a:r>
          </a:p>
          <a:p>
            <a:pPr marL="193675" lvl="1" indent="-192088" defTabSz="895350" eaLnBrk="0" hangingPunct="0">
              <a:buSzPct val="125000"/>
              <a:defRPr/>
            </a:pPr>
            <a:endParaRPr lang="fr-FR" dirty="0" smtClean="0">
              <a:solidFill>
                <a:schemeClr val="tx2"/>
              </a:solidFill>
              <a:latin typeface="+mn-lt"/>
            </a:endParaRPr>
          </a:p>
          <a:p>
            <a:pPr marL="193675" lvl="1" indent="-192088" defTabSz="895350" eaLnBrk="0" hangingPunct="0">
              <a:buSzPct val="125000"/>
              <a:buFont typeface="Wingdings" pitchFamily="2" charset="2"/>
              <a:buChar char="q"/>
              <a:defRPr/>
            </a:pPr>
            <a:r>
              <a:rPr lang="fr-FR" dirty="0" smtClean="0">
                <a:solidFill>
                  <a:schemeClr val="tx2"/>
                </a:solidFill>
                <a:latin typeface="+mn-lt"/>
              </a:rPr>
              <a:t>Cercles Thématiques</a:t>
            </a:r>
          </a:p>
          <a:p>
            <a:pPr marL="193675" lvl="1" indent="-192088" defTabSz="895350" eaLnBrk="0" hangingPunct="0">
              <a:buSzPct val="125000"/>
              <a:defRPr/>
            </a:pPr>
            <a:endParaRPr lang="fr-FR" dirty="0" smtClean="0">
              <a:solidFill>
                <a:schemeClr val="tx2"/>
              </a:solidFill>
              <a:latin typeface="+mn-lt"/>
            </a:endParaRPr>
          </a:p>
          <a:p>
            <a:pPr marL="193675" lvl="1" indent="-192088" defTabSz="895350" eaLnBrk="0" hangingPunct="0">
              <a:buSzPct val="125000"/>
              <a:buFont typeface="Wingdings" pitchFamily="2" charset="2"/>
              <a:buChar char="q"/>
              <a:defRPr/>
            </a:pPr>
            <a:r>
              <a:rPr lang="fr-FR" dirty="0" smtClean="0">
                <a:solidFill>
                  <a:schemeClr val="tx2"/>
                </a:solidFill>
                <a:latin typeface="+mn-lt"/>
              </a:rPr>
              <a:t>Appui en région</a:t>
            </a:r>
          </a:p>
          <a:p>
            <a:pPr marL="193675" lvl="1" indent="-192088" defTabSz="895350" eaLnBrk="0" hangingPunct="0">
              <a:buSzPct val="125000"/>
              <a:defRPr/>
            </a:pPr>
            <a:endParaRPr lang="fr-FR" dirty="0" smtClean="0">
              <a:solidFill>
                <a:schemeClr val="tx2"/>
              </a:solidFill>
              <a:latin typeface="+mn-lt"/>
            </a:endParaRPr>
          </a:p>
          <a:p>
            <a:pPr marL="193675" lvl="1" indent="-192088" defTabSz="895350" eaLnBrk="0" hangingPunct="0">
              <a:buSzPct val="125000"/>
              <a:buFont typeface="Wingdings" pitchFamily="2" charset="2"/>
              <a:buChar char="q"/>
              <a:defRPr/>
            </a:pPr>
            <a:r>
              <a:rPr lang="fr-FR" dirty="0" smtClean="0">
                <a:solidFill>
                  <a:schemeClr val="tx2"/>
                </a:solidFill>
                <a:latin typeface="+mn-lt"/>
              </a:rPr>
              <a:t>Pilotage et suivi national</a:t>
            </a:r>
            <a:endParaRPr lang="fr-FR" sz="1600" dirty="0">
              <a:solidFill>
                <a:schemeClr val="tx2"/>
              </a:solidFill>
            </a:endParaRPr>
          </a:p>
        </p:txBody>
      </p:sp>
      <p:sp>
        <p:nvSpPr>
          <p:cNvPr id="23" name="Rectangle 22"/>
          <p:cNvSpPr/>
          <p:nvPr/>
        </p:nvSpPr>
        <p:spPr>
          <a:xfrm>
            <a:off x="107504" y="1412776"/>
            <a:ext cx="2913660" cy="369332"/>
          </a:xfrm>
          <a:prstGeom prst="rect">
            <a:avLst/>
          </a:prstGeom>
        </p:spPr>
        <p:txBody>
          <a:bodyPr wrap="square">
            <a:spAutoFit/>
          </a:bodyPr>
          <a:lstStyle/>
          <a:p>
            <a:r>
              <a:rPr lang="fr-FR" altLang="fr-FR" u="sng" dirty="0" smtClean="0">
                <a:solidFill>
                  <a:srgbClr val="1F497D"/>
                </a:solidFill>
                <a:latin typeface="+mn-lt"/>
                <a:ea typeface="Times New Roman" pitchFamily="18" charset="0"/>
                <a:cs typeface="Times New Roman" pitchFamily="18" charset="0"/>
              </a:rPr>
              <a:t>Moyens mis en œuvre : </a:t>
            </a:r>
          </a:p>
        </p:txBody>
      </p:sp>
      <p:pic>
        <p:nvPicPr>
          <p:cNvPr id="24" name="Espace réservé du contenu 3"/>
          <p:cNvPicPr>
            <a:picLocks/>
          </p:cNvPicPr>
          <p:nvPr/>
        </p:nvPicPr>
        <p:blipFill>
          <a:blip r:embed="rId3" cstate="print"/>
          <a:stretch>
            <a:fillRect/>
          </a:stretch>
        </p:blipFill>
        <p:spPr>
          <a:xfrm>
            <a:off x="2775247" y="1988840"/>
            <a:ext cx="4461049" cy="4464496"/>
          </a:xfrm>
          <a:prstGeom prst="rect">
            <a:avLst/>
          </a:prstGeom>
        </p:spPr>
      </p:pic>
      <p:sp>
        <p:nvSpPr>
          <p:cNvPr id="27" name="ZoneTexte 26"/>
          <p:cNvSpPr txBox="1"/>
          <p:nvPr/>
        </p:nvSpPr>
        <p:spPr>
          <a:xfrm>
            <a:off x="6955239" y="6063979"/>
            <a:ext cx="307240" cy="261558"/>
          </a:xfrm>
          <a:prstGeom prst="rect">
            <a:avLst/>
          </a:prstGeom>
          <a:noFill/>
        </p:spPr>
        <p:txBody>
          <a:bodyPr wrap="square" lIns="91388" tIns="45694" rIns="91388" bIns="45694" rtlCol="0">
            <a:spAutoFit/>
          </a:bodyPr>
          <a:lstStyle/>
          <a:p>
            <a:r>
              <a:rPr lang="fr-FR" sz="1100" b="1" dirty="0"/>
              <a:t>2</a:t>
            </a:r>
          </a:p>
        </p:txBody>
      </p:sp>
      <p:sp>
        <p:nvSpPr>
          <p:cNvPr id="46" name="ZoneTexte 45"/>
          <p:cNvSpPr txBox="1"/>
          <p:nvPr/>
        </p:nvSpPr>
        <p:spPr>
          <a:xfrm>
            <a:off x="5178152" y="2679602"/>
            <a:ext cx="355519" cy="261558"/>
          </a:xfrm>
          <a:prstGeom prst="rect">
            <a:avLst/>
          </a:prstGeom>
          <a:noFill/>
        </p:spPr>
        <p:txBody>
          <a:bodyPr wrap="square" lIns="91388" tIns="45694" rIns="91388" bIns="45694" rtlCol="0">
            <a:spAutoFit/>
          </a:bodyPr>
          <a:lstStyle/>
          <a:p>
            <a:r>
              <a:rPr lang="fr-FR" sz="1100" b="1" dirty="0"/>
              <a:t>12</a:t>
            </a:r>
          </a:p>
        </p:txBody>
      </p:sp>
      <p:sp>
        <p:nvSpPr>
          <p:cNvPr id="47" name="ZoneTexte 46"/>
          <p:cNvSpPr txBox="1"/>
          <p:nvPr/>
        </p:nvSpPr>
        <p:spPr>
          <a:xfrm>
            <a:off x="3737992" y="3903741"/>
            <a:ext cx="355519" cy="261558"/>
          </a:xfrm>
          <a:prstGeom prst="rect">
            <a:avLst/>
          </a:prstGeom>
          <a:noFill/>
        </p:spPr>
        <p:txBody>
          <a:bodyPr wrap="square" lIns="91388" tIns="45694" rIns="91388" bIns="45694" rtlCol="0">
            <a:spAutoFit/>
          </a:bodyPr>
          <a:lstStyle/>
          <a:p>
            <a:r>
              <a:rPr lang="fr-FR" sz="1100" b="1" dirty="0"/>
              <a:t>12</a:t>
            </a:r>
          </a:p>
        </p:txBody>
      </p:sp>
      <p:sp>
        <p:nvSpPr>
          <p:cNvPr id="48" name="ZoneTexte 47"/>
          <p:cNvSpPr txBox="1"/>
          <p:nvPr/>
        </p:nvSpPr>
        <p:spPr>
          <a:xfrm>
            <a:off x="3405011" y="3399682"/>
            <a:ext cx="355519" cy="261558"/>
          </a:xfrm>
          <a:prstGeom prst="rect">
            <a:avLst/>
          </a:prstGeom>
          <a:noFill/>
        </p:spPr>
        <p:txBody>
          <a:bodyPr wrap="square" lIns="91388" tIns="45694" rIns="91388" bIns="45694" rtlCol="0">
            <a:spAutoFit/>
          </a:bodyPr>
          <a:lstStyle/>
          <a:p>
            <a:r>
              <a:rPr lang="fr-FR" sz="1100" b="1" dirty="0"/>
              <a:t>12</a:t>
            </a:r>
          </a:p>
        </p:txBody>
      </p:sp>
      <p:sp>
        <p:nvSpPr>
          <p:cNvPr id="49" name="ZoneTexte 48"/>
          <p:cNvSpPr txBox="1"/>
          <p:nvPr/>
        </p:nvSpPr>
        <p:spPr>
          <a:xfrm>
            <a:off x="4314056" y="3039642"/>
            <a:ext cx="355519" cy="261558"/>
          </a:xfrm>
          <a:prstGeom prst="rect">
            <a:avLst/>
          </a:prstGeom>
          <a:noFill/>
        </p:spPr>
        <p:txBody>
          <a:bodyPr wrap="square" lIns="91388" tIns="45694" rIns="91388" bIns="45694" rtlCol="0">
            <a:spAutoFit/>
          </a:bodyPr>
          <a:lstStyle/>
          <a:p>
            <a:r>
              <a:rPr lang="fr-FR" sz="1100" b="1" dirty="0"/>
              <a:t>11</a:t>
            </a:r>
          </a:p>
        </p:txBody>
      </p:sp>
      <p:sp>
        <p:nvSpPr>
          <p:cNvPr id="50" name="ZoneTexte 49"/>
          <p:cNvSpPr txBox="1"/>
          <p:nvPr/>
        </p:nvSpPr>
        <p:spPr>
          <a:xfrm>
            <a:off x="5106144" y="3170446"/>
            <a:ext cx="355519" cy="261558"/>
          </a:xfrm>
          <a:prstGeom prst="rect">
            <a:avLst/>
          </a:prstGeom>
          <a:noFill/>
        </p:spPr>
        <p:txBody>
          <a:bodyPr wrap="square" lIns="91388" tIns="45694" rIns="91388" bIns="45694" rtlCol="0">
            <a:spAutoFit/>
          </a:bodyPr>
          <a:lstStyle/>
          <a:p>
            <a:r>
              <a:rPr lang="fr-FR" sz="1100" b="1" dirty="0"/>
              <a:t>24</a:t>
            </a:r>
          </a:p>
        </p:txBody>
      </p:sp>
      <p:sp>
        <p:nvSpPr>
          <p:cNvPr id="51" name="ZoneTexte 50"/>
          <p:cNvSpPr txBox="1"/>
          <p:nvPr/>
        </p:nvSpPr>
        <p:spPr>
          <a:xfrm>
            <a:off x="4818112" y="3831730"/>
            <a:ext cx="355519" cy="261558"/>
          </a:xfrm>
          <a:prstGeom prst="rect">
            <a:avLst/>
          </a:prstGeom>
          <a:noFill/>
        </p:spPr>
        <p:txBody>
          <a:bodyPr wrap="square" lIns="91388" tIns="45694" rIns="91388" bIns="45694" rtlCol="0">
            <a:spAutoFit/>
          </a:bodyPr>
          <a:lstStyle/>
          <a:p>
            <a:r>
              <a:rPr lang="fr-FR" sz="1100" b="1" dirty="0"/>
              <a:t>9</a:t>
            </a:r>
          </a:p>
        </p:txBody>
      </p:sp>
      <p:sp>
        <p:nvSpPr>
          <p:cNvPr id="52" name="ZoneTexte 51"/>
          <p:cNvSpPr txBox="1"/>
          <p:nvPr/>
        </p:nvSpPr>
        <p:spPr>
          <a:xfrm>
            <a:off x="5710269" y="3998815"/>
            <a:ext cx="355519" cy="261558"/>
          </a:xfrm>
          <a:prstGeom prst="rect">
            <a:avLst/>
          </a:prstGeom>
          <a:noFill/>
        </p:spPr>
        <p:txBody>
          <a:bodyPr wrap="square" lIns="91388" tIns="45694" rIns="91388" bIns="45694" rtlCol="0">
            <a:spAutoFit/>
          </a:bodyPr>
          <a:lstStyle/>
          <a:p>
            <a:r>
              <a:rPr lang="fr-FR" sz="1100" b="1" dirty="0"/>
              <a:t>47</a:t>
            </a:r>
          </a:p>
        </p:txBody>
      </p:sp>
      <p:sp>
        <p:nvSpPr>
          <p:cNvPr id="53" name="ZoneTexte 52"/>
          <p:cNvSpPr txBox="1"/>
          <p:nvPr/>
        </p:nvSpPr>
        <p:spPr>
          <a:xfrm>
            <a:off x="5835897" y="3269408"/>
            <a:ext cx="355519" cy="261558"/>
          </a:xfrm>
          <a:prstGeom prst="rect">
            <a:avLst/>
          </a:prstGeom>
          <a:noFill/>
        </p:spPr>
        <p:txBody>
          <a:bodyPr wrap="square" lIns="91388" tIns="45694" rIns="91388" bIns="45694" rtlCol="0">
            <a:spAutoFit/>
          </a:bodyPr>
          <a:lstStyle/>
          <a:p>
            <a:r>
              <a:rPr lang="fr-FR" sz="1100" b="1" dirty="0"/>
              <a:t>27</a:t>
            </a:r>
          </a:p>
        </p:txBody>
      </p:sp>
      <p:sp>
        <p:nvSpPr>
          <p:cNvPr id="54" name="ZoneTexte 53"/>
          <p:cNvSpPr txBox="1"/>
          <p:nvPr/>
        </p:nvSpPr>
        <p:spPr>
          <a:xfrm>
            <a:off x="5890289" y="4839844"/>
            <a:ext cx="355519" cy="261558"/>
          </a:xfrm>
          <a:prstGeom prst="rect">
            <a:avLst/>
          </a:prstGeom>
          <a:noFill/>
        </p:spPr>
        <p:txBody>
          <a:bodyPr wrap="square" lIns="91388" tIns="45694" rIns="91388" bIns="45694" rtlCol="0">
            <a:spAutoFit/>
          </a:bodyPr>
          <a:lstStyle/>
          <a:p>
            <a:r>
              <a:rPr lang="fr-FR" sz="1100" b="1" dirty="0"/>
              <a:t>46</a:t>
            </a:r>
          </a:p>
        </p:txBody>
      </p:sp>
      <p:sp>
        <p:nvSpPr>
          <p:cNvPr id="55" name="ZoneTexte 54"/>
          <p:cNvSpPr txBox="1"/>
          <p:nvPr/>
        </p:nvSpPr>
        <p:spPr>
          <a:xfrm>
            <a:off x="4314056" y="4839844"/>
            <a:ext cx="355519" cy="261558"/>
          </a:xfrm>
          <a:prstGeom prst="rect">
            <a:avLst/>
          </a:prstGeom>
          <a:noFill/>
        </p:spPr>
        <p:txBody>
          <a:bodyPr wrap="square" lIns="91388" tIns="45694" rIns="91388" bIns="45694" rtlCol="0">
            <a:spAutoFit/>
          </a:bodyPr>
          <a:lstStyle/>
          <a:p>
            <a:r>
              <a:rPr lang="fr-FR" sz="1100" b="1" dirty="0"/>
              <a:t>16</a:t>
            </a:r>
          </a:p>
        </p:txBody>
      </p:sp>
      <p:sp>
        <p:nvSpPr>
          <p:cNvPr id="56" name="ZoneTexte 55"/>
          <p:cNvSpPr txBox="1"/>
          <p:nvPr/>
        </p:nvSpPr>
        <p:spPr>
          <a:xfrm>
            <a:off x="5680323" y="5933173"/>
            <a:ext cx="385089" cy="261558"/>
          </a:xfrm>
          <a:prstGeom prst="rect">
            <a:avLst/>
          </a:prstGeom>
          <a:solidFill>
            <a:schemeClr val="bg1"/>
          </a:solidFill>
        </p:spPr>
        <p:txBody>
          <a:bodyPr wrap="square" lIns="91388" tIns="45694" rIns="91388" bIns="45694" rtlCol="0">
            <a:spAutoFit/>
          </a:bodyPr>
          <a:lstStyle/>
          <a:p>
            <a:endParaRPr lang="fr-FR" sz="1100" b="1" dirty="0"/>
          </a:p>
        </p:txBody>
      </p:sp>
      <p:sp>
        <p:nvSpPr>
          <p:cNvPr id="57" name="ZoneTexte 56"/>
          <p:cNvSpPr txBox="1"/>
          <p:nvPr/>
        </p:nvSpPr>
        <p:spPr>
          <a:xfrm>
            <a:off x="4826496" y="5802367"/>
            <a:ext cx="355519" cy="261558"/>
          </a:xfrm>
          <a:prstGeom prst="rect">
            <a:avLst/>
          </a:prstGeom>
          <a:noFill/>
        </p:spPr>
        <p:txBody>
          <a:bodyPr wrap="square" lIns="91388" tIns="45694" rIns="91388" bIns="45694" rtlCol="0">
            <a:spAutoFit/>
          </a:bodyPr>
          <a:lstStyle/>
          <a:p>
            <a:r>
              <a:rPr lang="fr-FR" sz="1100" b="1" dirty="0"/>
              <a:t>23</a:t>
            </a:r>
          </a:p>
        </p:txBody>
      </p:sp>
      <p:sp>
        <p:nvSpPr>
          <p:cNvPr id="58" name="ZoneTexte 57"/>
          <p:cNvSpPr txBox="1"/>
          <p:nvPr/>
        </p:nvSpPr>
        <p:spPr>
          <a:xfrm>
            <a:off x="6402288" y="5693159"/>
            <a:ext cx="355519" cy="261558"/>
          </a:xfrm>
          <a:prstGeom prst="rect">
            <a:avLst/>
          </a:prstGeom>
          <a:noFill/>
        </p:spPr>
        <p:txBody>
          <a:bodyPr wrap="square" lIns="91388" tIns="45694" rIns="91388" bIns="45694" rtlCol="0">
            <a:spAutoFit/>
          </a:bodyPr>
          <a:lstStyle/>
          <a:p>
            <a:r>
              <a:rPr lang="fr-FR" sz="1100" b="1" dirty="0"/>
              <a:t>19</a:t>
            </a:r>
          </a:p>
        </p:txBody>
      </p:sp>
      <p:pic>
        <p:nvPicPr>
          <p:cNvPr id="5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4328" y="3101607"/>
            <a:ext cx="1504863" cy="1617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0" name="ZoneTexte 59"/>
          <p:cNvSpPr txBox="1"/>
          <p:nvPr/>
        </p:nvSpPr>
        <p:spPr>
          <a:xfrm>
            <a:off x="8532182" y="4034545"/>
            <a:ext cx="307240" cy="261558"/>
          </a:xfrm>
          <a:prstGeom prst="rect">
            <a:avLst/>
          </a:prstGeom>
          <a:noFill/>
        </p:spPr>
        <p:txBody>
          <a:bodyPr wrap="square" lIns="91388" tIns="45694" rIns="91388" bIns="45694" rtlCol="0">
            <a:spAutoFit/>
          </a:bodyPr>
          <a:lstStyle/>
          <a:p>
            <a:r>
              <a:rPr lang="fr-FR" sz="1100" b="1" dirty="0"/>
              <a:t>2</a:t>
            </a:r>
          </a:p>
        </p:txBody>
      </p:sp>
      <p:pic>
        <p:nvPicPr>
          <p:cNvPr id="28" name="SLIDE_PPT_v2_OK.png" descr="/Users/pixelis/Desktop/pour masque PPT/SLIDE_PPT_v2_OK.png"/>
          <p:cNvPicPr>
            <a:picLocks noChangeAspect="1"/>
          </p:cNvPicPr>
          <p:nvPr/>
        </p:nvPicPr>
        <p:blipFill>
          <a:blip r:embed="rId5" r:link="rId6" cstate="print"/>
          <a:srcRect t="20134" r="70380" b="15834"/>
          <a:stretch>
            <a:fillRect/>
          </a:stretch>
        </p:blipFill>
        <p:spPr>
          <a:xfrm>
            <a:off x="7209769" y="1988840"/>
            <a:ext cx="1934231" cy="93714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au 21"/>
          <p:cNvGraphicFramePr>
            <a:graphicFrameLocks noGrp="1"/>
          </p:cNvGraphicFramePr>
          <p:nvPr/>
        </p:nvGraphicFramePr>
        <p:xfrm>
          <a:off x="7740352" y="6237312"/>
          <a:ext cx="1230910" cy="243840"/>
        </p:xfrm>
        <a:graphic>
          <a:graphicData uri="http://schemas.openxmlformats.org/drawingml/2006/table">
            <a:tbl>
              <a:tblPr/>
              <a:tblGrid>
                <a:gridCol w="1230910"/>
              </a:tblGrid>
              <a:tr h="0">
                <a:tc>
                  <a:txBody>
                    <a:bodyPr/>
                    <a:lstStyle/>
                    <a:p>
                      <a:pPr algn="l" fontAlgn="b"/>
                      <a:r>
                        <a:rPr lang="fr-FR" sz="800" b="0" i="0" u="none" strike="noStrike" dirty="0">
                          <a:solidFill>
                            <a:srgbClr val="000000"/>
                          </a:solidFill>
                          <a:latin typeface="Arial"/>
                        </a:rPr>
                        <a:t>Source: Statistiques de l'OCDE sur la santé 2015, </a:t>
                      </a:r>
                    </a:p>
                  </a:txBody>
                  <a:tcPr marL="0" marR="0" marT="0" marB="0" anchor="b">
                    <a:lnL>
                      <a:noFill/>
                    </a:lnL>
                    <a:lnR>
                      <a:noFill/>
                    </a:lnR>
                    <a:lnT>
                      <a:noFill/>
                    </a:lnT>
                    <a:lnB>
                      <a:noFill/>
                    </a:lnB>
                  </a:tcPr>
                </a:tc>
              </a:tr>
            </a:tbl>
          </a:graphicData>
        </a:graphic>
      </p:graphicFrame>
      <p:sp>
        <p:nvSpPr>
          <p:cNvPr id="23" name="Rectangle 22"/>
          <p:cNvSpPr/>
          <p:nvPr/>
        </p:nvSpPr>
        <p:spPr>
          <a:xfrm>
            <a:off x="7596336" y="3501008"/>
            <a:ext cx="1547664" cy="461665"/>
          </a:xfrm>
          <a:prstGeom prst="rect">
            <a:avLst/>
          </a:prstGeom>
        </p:spPr>
        <p:txBody>
          <a:bodyPr wrap="square">
            <a:spAutoFit/>
          </a:bodyPr>
          <a:lstStyle/>
          <a:p>
            <a:pPr fontAlgn="b"/>
            <a:r>
              <a:rPr lang="fr-FR" sz="800" dirty="0" smtClean="0">
                <a:solidFill>
                  <a:srgbClr val="000000"/>
                </a:solidFill>
                <a:latin typeface="Arial"/>
                <a:cs typeface="+mn-cs"/>
              </a:rPr>
              <a:t>Source : « Sorties d'hôpital », dans Panorama de la santé 2009 OCDE</a:t>
            </a:r>
            <a:endParaRPr lang="fr-FR" sz="800" dirty="0">
              <a:solidFill>
                <a:srgbClr val="000000"/>
              </a:solidFill>
              <a:latin typeface="Arial"/>
              <a:cs typeface="+mn-cs"/>
            </a:endParaRPr>
          </a:p>
        </p:txBody>
      </p:sp>
      <p:sp>
        <p:nvSpPr>
          <p:cNvPr id="24" name="Titre 1"/>
          <p:cNvSpPr txBox="1">
            <a:spLocks/>
          </p:cNvSpPr>
          <p:nvPr/>
        </p:nvSpPr>
        <p:spPr>
          <a:xfrm>
            <a:off x="1979712" y="260648"/>
            <a:ext cx="5760640" cy="792088"/>
          </a:xfrm>
          <a:prstGeom prst="rect">
            <a:avLst/>
          </a:prstGeom>
        </p:spPr>
        <p:txBody>
          <a:bodyPr anchor="t"/>
          <a:lstStyle/>
          <a:p>
            <a:pPr algn="ctr"/>
            <a:r>
              <a:rPr lang="fr-FR" sz="2000" b="1" dirty="0" smtClean="0">
                <a:solidFill>
                  <a:schemeClr val="tx2"/>
                </a:solidFill>
                <a:ea typeface="Times New Roman" pitchFamily="18" charset="0"/>
                <a:cs typeface="Times New Roman" pitchFamily="18" charset="0"/>
              </a:rPr>
              <a:t>Des réformes structurelles de long terme menées par les hôpitaux : le virage ambulatoire</a:t>
            </a:r>
          </a:p>
        </p:txBody>
      </p:sp>
      <p:graphicFrame>
        <p:nvGraphicFramePr>
          <p:cNvPr id="27" name="Chart 1"/>
          <p:cNvGraphicFramePr>
            <a:graphicFrameLocks/>
          </p:cNvGraphicFramePr>
          <p:nvPr/>
        </p:nvGraphicFramePr>
        <p:xfrm>
          <a:off x="0" y="1196752"/>
          <a:ext cx="7740352" cy="2908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hart 1"/>
          <p:cNvGraphicFramePr>
            <a:graphicFrameLocks/>
          </p:cNvGraphicFramePr>
          <p:nvPr/>
        </p:nvGraphicFramePr>
        <p:xfrm>
          <a:off x="0" y="3995564"/>
          <a:ext cx="7668344" cy="2862436"/>
        </p:xfrm>
        <a:graphic>
          <a:graphicData uri="http://schemas.openxmlformats.org/drawingml/2006/chart">
            <c:chart xmlns:c="http://schemas.openxmlformats.org/drawingml/2006/chart" xmlns:r="http://schemas.openxmlformats.org/officeDocument/2006/relationships" r:id="rId4"/>
          </a:graphicData>
        </a:graphic>
      </p:graphicFrame>
      <p:sp>
        <p:nvSpPr>
          <p:cNvPr id="47" name="ZoneTexte 46"/>
          <p:cNvSpPr txBox="1"/>
          <p:nvPr/>
        </p:nvSpPr>
        <p:spPr>
          <a:xfrm>
            <a:off x="8028384" y="1412776"/>
            <a:ext cx="915635" cy="523220"/>
          </a:xfrm>
          <a:prstGeom prst="rect">
            <a:avLst/>
          </a:prstGeom>
          <a:noFill/>
          <a:ln>
            <a:solidFill>
              <a:schemeClr val="tx1"/>
            </a:solidFill>
          </a:ln>
        </p:spPr>
        <p:txBody>
          <a:bodyPr wrap="none" rtlCol="0">
            <a:spAutoFit/>
          </a:bodyPr>
          <a:lstStyle/>
          <a:p>
            <a:r>
              <a:rPr lang="fr-FR" sz="2800" dirty="0" smtClean="0">
                <a:latin typeface="+mn-lt"/>
              </a:rPr>
              <a:t>2007</a:t>
            </a:r>
            <a:endParaRPr lang="fr-FR" dirty="0">
              <a:latin typeface="+mn-lt"/>
            </a:endParaRPr>
          </a:p>
        </p:txBody>
      </p:sp>
      <p:sp>
        <p:nvSpPr>
          <p:cNvPr id="48" name="ZoneTexte 47"/>
          <p:cNvSpPr txBox="1"/>
          <p:nvPr/>
        </p:nvSpPr>
        <p:spPr>
          <a:xfrm>
            <a:off x="8028384" y="4221088"/>
            <a:ext cx="915635" cy="523220"/>
          </a:xfrm>
          <a:prstGeom prst="rect">
            <a:avLst/>
          </a:prstGeom>
          <a:noFill/>
          <a:ln>
            <a:solidFill>
              <a:schemeClr val="tx1"/>
            </a:solidFill>
          </a:ln>
        </p:spPr>
        <p:txBody>
          <a:bodyPr wrap="none" rtlCol="0">
            <a:spAutoFit/>
          </a:bodyPr>
          <a:lstStyle/>
          <a:p>
            <a:r>
              <a:rPr lang="fr-FR" sz="2800" dirty="0" smtClean="0">
                <a:latin typeface="+mn-lt"/>
              </a:rPr>
              <a:t>2013</a:t>
            </a:r>
          </a:p>
        </p:txBody>
      </p:sp>
      <p:sp>
        <p:nvSpPr>
          <p:cNvPr id="49" name="ZoneTexte 48"/>
          <p:cNvSpPr txBox="1"/>
          <p:nvPr/>
        </p:nvSpPr>
        <p:spPr>
          <a:xfrm>
            <a:off x="2051720" y="1052736"/>
            <a:ext cx="5904656" cy="261610"/>
          </a:xfrm>
          <a:prstGeom prst="rect">
            <a:avLst/>
          </a:prstGeom>
          <a:noFill/>
        </p:spPr>
        <p:txBody>
          <a:bodyPr wrap="square" rtlCol="0">
            <a:spAutoFit/>
          </a:bodyPr>
          <a:lstStyle/>
          <a:p>
            <a:pPr algn="ctr"/>
            <a:r>
              <a:rPr lang="fr-FR" sz="1100" b="1" i="1" dirty="0" smtClean="0">
                <a:solidFill>
                  <a:schemeClr val="tx2"/>
                </a:solidFill>
                <a:latin typeface="+mn-lt"/>
                <a:ea typeface="Times New Roman" pitchFamily="18" charset="0"/>
                <a:cs typeface="Times New Roman" pitchFamily="18" charset="0"/>
              </a:rPr>
              <a:t>Une dynamique de réduction des séjours à l’hôpital enclenchée déjà depuis plusieurs années</a:t>
            </a:r>
            <a:endParaRPr lang="fr-FR" dirty="0"/>
          </a:p>
        </p:txBody>
      </p:sp>
      <p:sp>
        <p:nvSpPr>
          <p:cNvPr id="50" name="Ellipse 49"/>
          <p:cNvSpPr/>
          <p:nvPr/>
        </p:nvSpPr>
        <p:spPr>
          <a:xfrm>
            <a:off x="611560" y="1340768"/>
            <a:ext cx="576064" cy="2232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3419872" y="4509120"/>
            <a:ext cx="360040" cy="21602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596336" y="3284984"/>
            <a:ext cx="1224136" cy="261610"/>
          </a:xfrm>
          <a:prstGeom prst="rect">
            <a:avLst/>
          </a:prstGeom>
          <a:noFill/>
        </p:spPr>
        <p:txBody>
          <a:bodyPr wrap="square" rtlCol="0">
            <a:spAutoFit/>
          </a:bodyPr>
          <a:lstStyle/>
          <a:p>
            <a:r>
              <a:rPr lang="fr-FR" sz="1100" dirty="0" smtClean="0"/>
              <a:t>Pays de l’OCDE</a:t>
            </a:r>
            <a:endParaRPr lang="fr-FR" sz="1100" dirty="0"/>
          </a:p>
        </p:txBody>
      </p:sp>
      <p:sp>
        <p:nvSpPr>
          <p:cNvPr id="13" name="ZoneTexte 12"/>
          <p:cNvSpPr txBox="1"/>
          <p:nvPr/>
        </p:nvSpPr>
        <p:spPr>
          <a:xfrm>
            <a:off x="7668344" y="5949280"/>
            <a:ext cx="1224136" cy="261610"/>
          </a:xfrm>
          <a:prstGeom prst="rect">
            <a:avLst/>
          </a:prstGeom>
          <a:noFill/>
        </p:spPr>
        <p:txBody>
          <a:bodyPr wrap="square" rtlCol="0">
            <a:spAutoFit/>
          </a:bodyPr>
          <a:lstStyle/>
          <a:p>
            <a:r>
              <a:rPr lang="fr-FR" sz="1100" dirty="0" smtClean="0"/>
              <a:t>Pays de l’OCDE</a:t>
            </a:r>
            <a:endParaRPr lang="fr-FR"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23928" y="1340768"/>
            <a:ext cx="2449513" cy="584775"/>
          </a:xfrm>
          <a:prstGeom prst="rect">
            <a:avLst/>
          </a:prstGeom>
          <a:noFill/>
        </p:spPr>
        <p:txBody>
          <a:bodyPr>
            <a:spAutoFit/>
          </a:bodyPr>
          <a:lstStyle/>
          <a:p>
            <a:pPr fontAlgn="auto">
              <a:spcBef>
                <a:spcPts val="0"/>
              </a:spcBef>
              <a:spcAft>
                <a:spcPts val="0"/>
              </a:spcAft>
              <a:defRPr/>
            </a:pPr>
            <a:r>
              <a:rPr lang="fr-FR" sz="3200" b="1" cap="all" dirty="0" smtClean="0">
                <a:solidFill>
                  <a:srgbClr val="E2001A"/>
                </a:solidFill>
                <a:latin typeface="Calibri" pitchFamily="34" charset="0"/>
                <a:cs typeface="+mn-cs"/>
              </a:rPr>
              <a:t>Sommaire</a:t>
            </a:r>
            <a:endParaRPr lang="fr-FR" b="1" cap="all" dirty="0">
              <a:solidFill>
                <a:srgbClr val="E2001A"/>
              </a:solidFill>
              <a:latin typeface="Calibri" pitchFamily="34" charset="0"/>
              <a:cs typeface="+mn-cs"/>
            </a:endParaRPr>
          </a:p>
        </p:txBody>
      </p:sp>
      <p:sp>
        <p:nvSpPr>
          <p:cNvPr id="21511" name="ZoneTexte 6"/>
          <p:cNvSpPr txBox="1">
            <a:spLocks noChangeArrowheads="1"/>
          </p:cNvSpPr>
          <p:nvPr/>
        </p:nvSpPr>
        <p:spPr bwMode="auto">
          <a:xfrm>
            <a:off x="683568" y="2780928"/>
            <a:ext cx="7921327" cy="2337563"/>
          </a:xfrm>
          <a:prstGeom prst="rect">
            <a:avLst/>
          </a:prstGeom>
          <a:noFill/>
          <a:ln w="9525">
            <a:noFill/>
            <a:miter lim="800000"/>
            <a:headEnd/>
            <a:tailEnd/>
          </a:ln>
        </p:spPr>
        <p:txBody>
          <a:bodyPr wrap="square">
            <a:spAutoFit/>
          </a:bodyPr>
          <a:lstStyle/>
          <a:p>
            <a:pPr marL="514350" lvl="1" indent="-514350" algn="just" fontAlgn="auto">
              <a:lnSpc>
                <a:spcPct val="110000"/>
              </a:lnSpc>
              <a:spcBef>
                <a:spcPts val="600"/>
              </a:spcBef>
              <a:spcAft>
                <a:spcPts val="0"/>
              </a:spcAft>
              <a:buClr>
                <a:srgbClr val="922E38"/>
              </a:buClr>
              <a:buFont typeface="+mj-lt"/>
              <a:buAutoNum type="romanUcPeriod"/>
              <a:defRPr/>
            </a:pPr>
            <a:endParaRPr lang="fr-FR" sz="2000" b="1" dirty="0">
              <a:latin typeface="+mn-lt"/>
              <a:cs typeface="+mn-cs"/>
            </a:endParaRPr>
          </a:p>
          <a:p>
            <a:pPr marL="514350" lvl="1" indent="-514350" algn="just" fontAlgn="auto">
              <a:lnSpc>
                <a:spcPct val="110000"/>
              </a:lnSpc>
              <a:spcBef>
                <a:spcPts val="600"/>
              </a:spcBef>
              <a:spcAft>
                <a:spcPts val="0"/>
              </a:spcAft>
              <a:buClr>
                <a:srgbClr val="922E38"/>
              </a:buClr>
              <a:buFont typeface="+mj-lt"/>
              <a:buAutoNum type="romanUcPeriod"/>
              <a:defRPr/>
            </a:pPr>
            <a:r>
              <a:rPr lang="fr-FR" sz="2000" b="1" dirty="0" smtClean="0">
                <a:solidFill>
                  <a:schemeClr val="tx1">
                    <a:lumMod val="95000"/>
                    <a:lumOff val="5000"/>
                  </a:schemeClr>
                </a:solidFill>
                <a:latin typeface="+mn-lt"/>
              </a:rPr>
              <a:t>Les grands équilibres financiers des hôpitaux sont maintenus en 2015 grâce à des efforts de productivité sans précédent</a:t>
            </a:r>
          </a:p>
          <a:p>
            <a:pPr marL="514350" lvl="1" indent="-514350" algn="just" fontAlgn="auto">
              <a:lnSpc>
                <a:spcPct val="110000"/>
              </a:lnSpc>
              <a:spcBef>
                <a:spcPts val="600"/>
              </a:spcBef>
              <a:spcAft>
                <a:spcPts val="0"/>
              </a:spcAft>
              <a:buClr>
                <a:srgbClr val="922E38"/>
              </a:buClr>
              <a:buFont typeface="+mj-lt"/>
              <a:buAutoNum type="romanUcPeriod"/>
              <a:defRPr/>
            </a:pPr>
            <a:endParaRPr lang="fr-FR" sz="2000" b="1" dirty="0">
              <a:latin typeface="+mn-lt"/>
              <a:cs typeface="+mn-cs"/>
            </a:endParaRPr>
          </a:p>
          <a:p>
            <a:pPr marL="514350" lvl="1" indent="-514350" algn="just" fontAlgn="auto">
              <a:lnSpc>
                <a:spcPct val="110000"/>
              </a:lnSpc>
              <a:spcBef>
                <a:spcPts val="600"/>
              </a:spcBef>
              <a:spcAft>
                <a:spcPts val="0"/>
              </a:spcAft>
              <a:buClr>
                <a:srgbClr val="922E38"/>
              </a:buClr>
              <a:buFont typeface="+mj-lt"/>
              <a:buAutoNum type="romanUcPeriod"/>
              <a:defRPr/>
            </a:pPr>
            <a:r>
              <a:rPr lang="fr-FR" sz="2000" b="1" dirty="0" smtClean="0">
                <a:latin typeface="+mn-lt"/>
                <a:cs typeface="+mn-cs"/>
              </a:rPr>
              <a:t>Une dynamique de changement portée par les hôpitaux accompagnés par des dispositifs nationaux </a:t>
            </a:r>
            <a:endParaRPr lang="fr-FR" sz="2000" b="1"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260648"/>
            <a:ext cx="5112568" cy="984885"/>
          </a:xfrm>
          <a:prstGeom prst="rect">
            <a:avLst/>
          </a:prstGeom>
          <a:noFill/>
        </p:spPr>
        <p:txBody>
          <a:bodyPr wrap="square" rtlCol="0">
            <a:spAutoFit/>
          </a:bodyPr>
          <a:lstStyle/>
          <a:p>
            <a:pPr algn="ctr"/>
            <a:r>
              <a:rPr lang="fr-FR" sz="2000" b="1" dirty="0" smtClean="0">
                <a:solidFill>
                  <a:srgbClr val="3D5F8A"/>
                </a:solidFill>
                <a:latin typeface="Calibri"/>
              </a:rPr>
              <a:t>Le CHU de Nantes : </a:t>
            </a:r>
          </a:p>
          <a:p>
            <a:pPr algn="ctr"/>
            <a:r>
              <a:rPr lang="fr-FR" sz="2000" b="1" dirty="0" smtClean="0">
                <a:solidFill>
                  <a:srgbClr val="3D5F8A"/>
                </a:solidFill>
                <a:latin typeface="Calibri"/>
              </a:rPr>
              <a:t>un virage ambulatoire  engagé depuis 2013</a:t>
            </a:r>
          </a:p>
          <a:p>
            <a:endParaRPr lang="fr-FR" cap="all" dirty="0" smtClean="0">
              <a:solidFill>
                <a:srgbClr val="E2001A"/>
              </a:solidFill>
              <a:latin typeface="DIN Medium" pitchFamily="18" charset="0"/>
            </a:endParaRPr>
          </a:p>
        </p:txBody>
      </p:sp>
      <p:sp>
        <p:nvSpPr>
          <p:cNvPr id="3" name="ZoneTexte 2"/>
          <p:cNvSpPr txBox="1"/>
          <p:nvPr/>
        </p:nvSpPr>
        <p:spPr>
          <a:xfrm>
            <a:off x="251520" y="3212390"/>
            <a:ext cx="8712968" cy="3231654"/>
          </a:xfrm>
          <a:prstGeom prst="rect">
            <a:avLst/>
          </a:prstGeom>
          <a:noFill/>
          <a:ln>
            <a:solidFill>
              <a:schemeClr val="accent1"/>
            </a:solidFill>
          </a:ln>
        </p:spPr>
        <p:txBody>
          <a:bodyPr wrap="square" rtlCol="0">
            <a:spAutoFit/>
          </a:bodyPr>
          <a:lstStyle/>
          <a:p>
            <a:pPr marL="193675" lvl="1" indent="-192088" defTabSz="895350" eaLnBrk="0" fontAlgn="base" hangingPunct="0">
              <a:spcBef>
                <a:spcPct val="0"/>
              </a:spcBef>
              <a:spcAft>
                <a:spcPct val="0"/>
              </a:spcAft>
              <a:buSzPct val="125000"/>
              <a:buFont typeface="Wingdings" pitchFamily="2" charset="2"/>
              <a:buChar char="q"/>
              <a:defRPr/>
            </a:pPr>
            <a:r>
              <a:rPr lang="fr-FR" sz="1200" dirty="0" smtClean="0">
                <a:latin typeface="+mn-lt"/>
              </a:rPr>
              <a:t>Virage ambulatoire amorcé dès 2013 avec des </a:t>
            </a:r>
            <a:r>
              <a:rPr lang="fr-FR" sz="1200" b="1" dirty="0" smtClean="0">
                <a:latin typeface="+mn-lt"/>
              </a:rPr>
              <a:t>optimisations des maquettes organisationnelles améliorant son efficience :</a:t>
            </a:r>
          </a:p>
          <a:p>
            <a:pPr marL="650875" lvl="2" indent="-192088" defTabSz="895350" eaLnBrk="0" fontAlgn="base" hangingPunct="0">
              <a:spcBef>
                <a:spcPct val="0"/>
              </a:spcBef>
              <a:spcAft>
                <a:spcPct val="0"/>
              </a:spcAft>
              <a:buSzPct val="125000"/>
              <a:buFont typeface="Wingdings" pitchFamily="2" charset="2"/>
              <a:buChar char="ü"/>
              <a:defRPr/>
            </a:pPr>
            <a:r>
              <a:rPr lang="fr-FR" sz="1200" dirty="0" smtClean="0">
                <a:latin typeface="+mn-lt"/>
                <a:ea typeface="Calibri" pitchFamily="34" charset="0"/>
                <a:cs typeface="Times New Roman" pitchFamily="18" charset="0"/>
              </a:rPr>
              <a:t>Ouverture du nouveau plateau </a:t>
            </a:r>
            <a:r>
              <a:rPr lang="fr-FR" sz="1200" dirty="0" smtClean="0">
                <a:ea typeface="Calibri" pitchFamily="34" charset="0"/>
                <a:cs typeface="Times New Roman" pitchFamily="18" charset="0"/>
              </a:rPr>
              <a:t>t</a:t>
            </a:r>
            <a:r>
              <a:rPr lang="fr-FR" sz="1200" dirty="0" smtClean="0">
                <a:latin typeface="+mn-lt"/>
                <a:ea typeface="Calibri" pitchFamily="34" charset="0"/>
                <a:cs typeface="Times New Roman" pitchFamily="18" charset="0"/>
              </a:rPr>
              <a:t>echnique </a:t>
            </a:r>
            <a:r>
              <a:rPr lang="fr-FR" sz="1200" dirty="0" smtClean="0">
                <a:ea typeface="Calibri" pitchFamily="34" charset="0"/>
                <a:cs typeface="Times New Roman" pitchFamily="18" charset="0"/>
              </a:rPr>
              <a:t>m</a:t>
            </a:r>
            <a:r>
              <a:rPr lang="fr-FR" sz="1200" dirty="0" smtClean="0">
                <a:latin typeface="+mn-lt"/>
                <a:ea typeface="Calibri" pitchFamily="34" charset="0"/>
                <a:cs typeface="Times New Roman" pitchFamily="18" charset="0"/>
              </a:rPr>
              <a:t>édico-chirurgical (PTMC)</a:t>
            </a:r>
          </a:p>
          <a:p>
            <a:pPr marL="650875" lvl="2" indent="-192088" defTabSz="895350" eaLnBrk="0" fontAlgn="base" hangingPunct="0">
              <a:spcBef>
                <a:spcPct val="0"/>
              </a:spcBef>
              <a:spcAft>
                <a:spcPct val="0"/>
              </a:spcAft>
              <a:buSzPct val="125000"/>
              <a:buFont typeface="Wingdings" pitchFamily="2" charset="2"/>
              <a:buChar char="ü"/>
              <a:defRPr/>
            </a:pPr>
            <a:r>
              <a:rPr lang="fr-FR" sz="1200" dirty="0" smtClean="0">
                <a:latin typeface="+mn-lt"/>
                <a:cs typeface="Times New Roman" pitchFamily="18" charset="0"/>
              </a:rPr>
              <a:t>Ouverture d’</a:t>
            </a:r>
            <a:r>
              <a:rPr lang="fr-FR" sz="1200" dirty="0" smtClean="0">
                <a:latin typeface="+mn-lt"/>
                <a:ea typeface="Calibri" pitchFamily="34" charset="0"/>
                <a:cs typeface="Times New Roman" pitchFamily="18" charset="0"/>
              </a:rPr>
              <a:t>unité de chirurgie ambulatoire </a:t>
            </a:r>
          </a:p>
          <a:p>
            <a:pPr marL="650875" lvl="2" indent="-192088" defTabSz="895350" eaLnBrk="0" fontAlgn="base" hangingPunct="0">
              <a:spcBef>
                <a:spcPct val="0"/>
              </a:spcBef>
              <a:spcAft>
                <a:spcPct val="0"/>
              </a:spcAft>
              <a:buSzPct val="125000"/>
              <a:buFont typeface="Wingdings" pitchFamily="2" charset="2"/>
              <a:buChar char="ü"/>
              <a:defRPr/>
            </a:pPr>
            <a:r>
              <a:rPr lang="fr-FR" sz="1200" dirty="0" smtClean="0">
                <a:latin typeface="+mn-lt"/>
                <a:cs typeface="Times New Roman" pitchFamily="18" charset="0"/>
              </a:rPr>
              <a:t>Ouverture d’un </a:t>
            </a:r>
            <a:r>
              <a:rPr lang="fr-FR" sz="1200" dirty="0" smtClean="0">
                <a:cs typeface="Times New Roman" pitchFamily="18" charset="0"/>
              </a:rPr>
              <a:t>c</a:t>
            </a:r>
            <a:r>
              <a:rPr lang="fr-FR" sz="1200" dirty="0" smtClean="0">
                <a:latin typeface="+mn-lt"/>
                <a:ea typeface="Calibri" pitchFamily="34" charset="0"/>
                <a:cs typeface="Times New Roman" pitchFamily="18" charset="0"/>
              </a:rPr>
              <a:t>entre </a:t>
            </a:r>
            <a:r>
              <a:rPr lang="fr-FR" sz="1200" dirty="0" smtClean="0">
                <a:ea typeface="Calibri" pitchFamily="34" charset="0"/>
                <a:cs typeface="Times New Roman" pitchFamily="18" charset="0"/>
              </a:rPr>
              <a:t>a</a:t>
            </a:r>
            <a:r>
              <a:rPr lang="fr-FR" sz="1200" dirty="0" smtClean="0">
                <a:latin typeface="+mn-lt"/>
                <a:ea typeface="Calibri" pitchFamily="34" charset="0"/>
                <a:cs typeface="Times New Roman" pitchFamily="18" charset="0"/>
              </a:rPr>
              <a:t>mbulatoire </a:t>
            </a:r>
            <a:r>
              <a:rPr lang="fr-FR" sz="1200" dirty="0" smtClean="0">
                <a:ea typeface="Calibri" pitchFamily="34" charset="0"/>
                <a:cs typeface="Times New Roman" pitchFamily="18" charset="0"/>
              </a:rPr>
              <a:t>p</a:t>
            </a:r>
            <a:r>
              <a:rPr lang="fr-FR" sz="1200" dirty="0" smtClean="0">
                <a:latin typeface="+mn-lt"/>
                <a:ea typeface="Calibri" pitchFamily="34" charset="0"/>
                <a:cs typeface="Times New Roman" pitchFamily="18" charset="0"/>
              </a:rPr>
              <a:t>luridisciplinaire de psychiatrie et d’</a:t>
            </a:r>
            <a:r>
              <a:rPr lang="fr-FR" sz="1200" dirty="0" err="1" smtClean="0">
                <a:latin typeface="+mn-lt"/>
                <a:ea typeface="Calibri" pitchFamily="34" charset="0"/>
                <a:cs typeface="Times New Roman" pitchFamily="18" charset="0"/>
              </a:rPr>
              <a:t>addictologie</a:t>
            </a:r>
            <a:r>
              <a:rPr lang="fr-FR" sz="1200" dirty="0" smtClean="0">
                <a:latin typeface="+mn-lt"/>
                <a:ea typeface="Calibri" pitchFamily="34" charset="0"/>
                <a:cs typeface="Times New Roman" pitchFamily="18" charset="0"/>
              </a:rPr>
              <a:t> </a:t>
            </a:r>
          </a:p>
          <a:p>
            <a:pPr marL="650875" lvl="2" indent="-192088" defTabSz="895350" eaLnBrk="0" fontAlgn="base" hangingPunct="0">
              <a:spcBef>
                <a:spcPct val="0"/>
              </a:spcBef>
              <a:spcAft>
                <a:spcPct val="0"/>
              </a:spcAft>
              <a:buSzPct val="125000"/>
              <a:buFont typeface="Wingdings" pitchFamily="2" charset="2"/>
              <a:buChar char="ü"/>
              <a:defRPr/>
            </a:pPr>
            <a:r>
              <a:rPr lang="fr-FR" sz="1200" dirty="0" smtClean="0">
                <a:latin typeface="+mn-lt"/>
                <a:cs typeface="Times New Roman" pitchFamily="18" charset="0"/>
              </a:rPr>
              <a:t>Développement des hôpitaux de jours</a:t>
            </a:r>
          </a:p>
          <a:p>
            <a:pPr marL="650875" lvl="2" indent="-192088" defTabSz="895350" eaLnBrk="0" hangingPunct="0">
              <a:buSzPct val="125000"/>
              <a:buFont typeface="Wingdings" pitchFamily="2" charset="2"/>
              <a:buChar char="ü"/>
              <a:defRPr/>
            </a:pPr>
            <a:r>
              <a:rPr lang="fr-FR" sz="1200" dirty="0" smtClean="0">
                <a:latin typeface="+mn-lt"/>
              </a:rPr>
              <a:t>Ces premières étapes permettent d’anticiper les évolutions prévues dans la perspective du projet Ile de Nantes en termes de capacité en lits et d’organisation</a:t>
            </a:r>
            <a:endParaRPr lang="fr-FR" sz="1200" dirty="0" smtClean="0">
              <a:latin typeface="+mn-lt"/>
              <a:cs typeface="Times New Roman" pitchFamily="18" charset="0"/>
            </a:endParaRPr>
          </a:p>
          <a:p>
            <a:pPr marL="650875" lvl="2" indent="-192088" defTabSz="895350" eaLnBrk="0" fontAlgn="base" hangingPunct="0">
              <a:spcBef>
                <a:spcPct val="0"/>
              </a:spcBef>
              <a:spcAft>
                <a:spcPct val="0"/>
              </a:spcAft>
              <a:buSzPct val="125000"/>
              <a:defRPr/>
            </a:pPr>
            <a:endParaRPr lang="fr-FR" sz="1200" dirty="0" smtClean="0">
              <a:latin typeface="+mn-lt"/>
              <a:cs typeface="Times New Roman" pitchFamily="18" charset="0"/>
            </a:endParaRPr>
          </a:p>
          <a:p>
            <a:pPr marL="193675" lvl="1" indent="-192088" defTabSz="895350" eaLnBrk="0" fontAlgn="base" hangingPunct="0">
              <a:spcBef>
                <a:spcPct val="0"/>
              </a:spcBef>
              <a:spcAft>
                <a:spcPct val="0"/>
              </a:spcAft>
              <a:buSzPct val="125000"/>
              <a:buFont typeface="Wingdings" pitchFamily="2" charset="2"/>
              <a:buChar char="q"/>
              <a:defRPr/>
            </a:pPr>
            <a:r>
              <a:rPr lang="fr-FR" sz="1200" dirty="0" smtClean="0">
                <a:latin typeface="+mn-lt"/>
              </a:rPr>
              <a:t>Au premier trimestre 2015, son taux d’ambulatoire a progressé de 11% pour les hôpitaux de jour de médecine et de 18% en chirurgie. </a:t>
            </a:r>
          </a:p>
          <a:p>
            <a:pPr marL="650875" lvl="2" indent="-192088" defTabSz="895350" eaLnBrk="0" fontAlgn="base" hangingPunct="0">
              <a:spcBef>
                <a:spcPct val="0"/>
              </a:spcBef>
              <a:spcAft>
                <a:spcPct val="0"/>
              </a:spcAft>
              <a:buSzPct val="125000"/>
              <a:buFont typeface="Wingdings" pitchFamily="2" charset="2"/>
              <a:buChar char="ü"/>
              <a:defRPr/>
            </a:pPr>
            <a:r>
              <a:rPr lang="fr-FR" sz="1200" b="1" dirty="0" smtClean="0">
                <a:latin typeface="+mn-lt"/>
                <a:cs typeface="Times New Roman" pitchFamily="18" charset="0"/>
              </a:rPr>
              <a:t>Le taux global d'ambulatoire du CHU est ainsi de 51,5% en 2014</a:t>
            </a:r>
            <a:r>
              <a:rPr lang="fr-FR" sz="1200" dirty="0" smtClean="0">
                <a:latin typeface="+mn-lt"/>
                <a:cs typeface="Times New Roman" pitchFamily="18" charset="0"/>
              </a:rPr>
              <a:t> (contre 49.7% en 2013)</a:t>
            </a:r>
          </a:p>
          <a:p>
            <a:pPr marL="650875" lvl="2" indent="-192088" defTabSz="895350" eaLnBrk="0" fontAlgn="base" hangingPunct="0">
              <a:spcBef>
                <a:spcPct val="0"/>
              </a:spcBef>
              <a:spcAft>
                <a:spcPct val="0"/>
              </a:spcAft>
              <a:buSzPct val="125000"/>
              <a:buFont typeface="Wingdings" pitchFamily="2" charset="2"/>
              <a:buChar char="ü"/>
              <a:defRPr/>
            </a:pPr>
            <a:r>
              <a:rPr lang="fr-FR" sz="1200" b="1" dirty="0" smtClean="0">
                <a:latin typeface="+mn-lt"/>
                <a:cs typeface="Times New Roman" pitchFamily="18" charset="0"/>
              </a:rPr>
              <a:t>Le résultat comptable est excédentaire en 2015 à +1 M€ avec un taux de marge brute à 7.63%, </a:t>
            </a:r>
            <a:r>
              <a:rPr lang="fr-FR" sz="1200" dirty="0" smtClean="0">
                <a:latin typeface="+mn-lt"/>
                <a:cs typeface="Times New Roman" pitchFamily="18" charset="0"/>
              </a:rPr>
              <a:t>ce qui place de CHU de Nantes parmi les établissements les plus performants de France.</a:t>
            </a:r>
          </a:p>
          <a:p>
            <a:pPr marL="193675" lvl="1" indent="-192088" defTabSz="895350" eaLnBrk="0" fontAlgn="base" hangingPunct="0">
              <a:spcBef>
                <a:spcPct val="0"/>
              </a:spcBef>
              <a:spcAft>
                <a:spcPct val="0"/>
              </a:spcAft>
              <a:buSzPct val="125000"/>
              <a:buFont typeface="Wingdings" pitchFamily="2" charset="2"/>
              <a:buChar char="q"/>
              <a:defRPr/>
            </a:pPr>
            <a:endParaRPr lang="fr-FR" sz="1200" b="1" dirty="0" smtClean="0">
              <a:latin typeface="+mn-lt"/>
            </a:endParaRPr>
          </a:p>
          <a:p>
            <a:pPr marL="193675" lvl="1" indent="-192088" defTabSz="895350" eaLnBrk="0" hangingPunct="0">
              <a:buSzPct val="125000"/>
              <a:buFont typeface="Wingdings" pitchFamily="2" charset="2"/>
              <a:buChar char="q"/>
              <a:defRPr/>
            </a:pPr>
            <a:r>
              <a:rPr lang="fr-FR" sz="1200" dirty="0" smtClean="0">
                <a:latin typeface="+mn-lt"/>
              </a:rPr>
              <a:t>Cette démarche active de virage ambulatoire permet d’anticiper les évolutions prévues du </a:t>
            </a:r>
            <a:r>
              <a:rPr lang="fr-FR" sz="1200" b="1" dirty="0" smtClean="0">
                <a:latin typeface="+mn-lt"/>
              </a:rPr>
              <a:t>projet « Île de Nantes », </a:t>
            </a:r>
            <a:r>
              <a:rPr lang="fr-FR" sz="1200" dirty="0" smtClean="0">
                <a:latin typeface="+mn-lt"/>
              </a:rPr>
              <a:t>validé en COPERMO  en juillet 2013 pour un montant de 867 M€, pour lequel il est prévu un </a:t>
            </a:r>
            <a:r>
              <a:rPr lang="fr-FR" sz="1200" b="1" dirty="0" smtClean="0">
                <a:latin typeface="+mn-lt"/>
              </a:rPr>
              <a:t>taux global d’ambulatoire de 56% </a:t>
            </a:r>
            <a:r>
              <a:rPr lang="fr-FR" sz="1200" dirty="0" smtClean="0">
                <a:latin typeface="+mn-lt"/>
              </a:rPr>
              <a:t>ainsi qu’un</a:t>
            </a:r>
            <a:r>
              <a:rPr lang="fr-FR" sz="1200" b="1" dirty="0" smtClean="0">
                <a:latin typeface="+mn-lt"/>
              </a:rPr>
              <a:t> </a:t>
            </a:r>
            <a:r>
              <a:rPr lang="fr-FR" sz="1200" b="1" dirty="0" smtClean="0"/>
              <a:t>taux </a:t>
            </a:r>
            <a:r>
              <a:rPr lang="fr-FR" sz="1200" b="1" dirty="0"/>
              <a:t>de marge brute cible très ambitieux à 15% en </a:t>
            </a:r>
            <a:r>
              <a:rPr lang="fr-FR" sz="1200" b="1" dirty="0" smtClean="0"/>
              <a:t>2023.</a:t>
            </a:r>
            <a:endParaRPr lang="fr-FR" sz="1200" b="1" dirty="0" smtClean="0">
              <a:latin typeface="+mn-lt"/>
            </a:endParaRPr>
          </a:p>
          <a:p>
            <a:pPr marL="193675" lvl="1" indent="-192088" defTabSz="895350" eaLnBrk="0" fontAlgn="base" hangingPunct="0">
              <a:spcBef>
                <a:spcPct val="0"/>
              </a:spcBef>
              <a:spcAft>
                <a:spcPct val="0"/>
              </a:spcAft>
              <a:buSzPct val="125000"/>
              <a:defRPr/>
            </a:pPr>
            <a:endParaRPr lang="fr-FR" sz="1200" b="1" dirty="0" smtClean="0">
              <a:latin typeface="+mn-lt"/>
            </a:endParaRPr>
          </a:p>
        </p:txBody>
      </p:sp>
      <p:pic>
        <p:nvPicPr>
          <p:cNvPr id="4" name="Picture 2" descr="Afficher l'image d'origine"/>
          <p:cNvPicPr>
            <a:picLocks noChangeAspect="1" noChangeArrowheads="1"/>
          </p:cNvPicPr>
          <p:nvPr/>
        </p:nvPicPr>
        <p:blipFill>
          <a:blip r:embed="rId3" cstate="print"/>
          <a:srcRect/>
          <a:stretch>
            <a:fillRect/>
          </a:stretch>
        </p:blipFill>
        <p:spPr bwMode="auto">
          <a:xfrm>
            <a:off x="1170236" y="1281618"/>
            <a:ext cx="6803529" cy="18593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484784"/>
            <a:ext cx="8424936" cy="584775"/>
          </a:xfrm>
          <a:prstGeom prst="rect">
            <a:avLst/>
          </a:prstGeom>
          <a:noFill/>
        </p:spPr>
        <p:txBody>
          <a:bodyPr wrap="square" rtlCol="0">
            <a:spAutoFit/>
          </a:bodyPr>
          <a:lstStyle/>
          <a:p>
            <a:r>
              <a:rPr lang="fr-FR" sz="1600" dirty="0" smtClean="0">
                <a:latin typeface="+mn-lt"/>
              </a:rPr>
              <a:t>Depuis la mise en place du COPERMO, le ministère a pris l’engagement de soutenir d’importants projets d’investissement pour dessiner l’offre de soins de demain :</a:t>
            </a:r>
            <a:endParaRPr lang="fr-FR" dirty="0"/>
          </a:p>
        </p:txBody>
      </p:sp>
      <p:sp>
        <p:nvSpPr>
          <p:cNvPr id="3" name="ZoneTexte 2"/>
          <p:cNvSpPr txBox="1"/>
          <p:nvPr/>
        </p:nvSpPr>
        <p:spPr>
          <a:xfrm>
            <a:off x="1259632" y="3718773"/>
            <a:ext cx="6840760" cy="461665"/>
          </a:xfrm>
          <a:prstGeom prst="rect">
            <a:avLst/>
          </a:prstGeom>
          <a:noFill/>
        </p:spPr>
        <p:txBody>
          <a:bodyPr wrap="square" rtlCol="0">
            <a:spAutoFit/>
          </a:bodyPr>
          <a:lstStyle/>
          <a:p>
            <a:pPr algn="ctr"/>
            <a:r>
              <a:rPr lang="fr-FR" sz="1200" dirty="0" smtClean="0">
                <a:latin typeface="+mn-lt"/>
              </a:rPr>
              <a:t>D’importantes opérations de </a:t>
            </a:r>
            <a:r>
              <a:rPr lang="fr-FR" sz="1200" b="1" dirty="0" smtClean="0">
                <a:latin typeface="+mn-lt"/>
              </a:rPr>
              <a:t>construction, de modernisation ou de mise aux normes </a:t>
            </a:r>
            <a:r>
              <a:rPr lang="fr-FR" sz="1200" dirty="0" smtClean="0">
                <a:latin typeface="+mn-lt"/>
              </a:rPr>
              <a:t>validées pour les établissements suivants notamment : </a:t>
            </a:r>
            <a:endParaRPr lang="fr-FR" sz="1200" dirty="0">
              <a:latin typeface="+mn-lt"/>
            </a:endParaRPr>
          </a:p>
        </p:txBody>
      </p:sp>
      <p:sp>
        <p:nvSpPr>
          <p:cNvPr id="4" name="Rectangle 3"/>
          <p:cNvSpPr/>
          <p:nvPr/>
        </p:nvSpPr>
        <p:spPr>
          <a:xfrm>
            <a:off x="611560" y="2132856"/>
            <a:ext cx="2520280"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u="sng" dirty="0" smtClean="0"/>
              <a:t>40 projets validés </a:t>
            </a:r>
            <a:r>
              <a:rPr lang="fr-FR" sz="1600" dirty="0" smtClean="0"/>
              <a:t>par le COPERMO pour un montant de plus de </a:t>
            </a:r>
            <a:r>
              <a:rPr lang="fr-FR" sz="1600" u="sng" dirty="0" smtClean="0"/>
              <a:t>5.656 milliards d’euros</a:t>
            </a:r>
            <a:endParaRPr lang="fr-FR" sz="1600" u="sng" dirty="0"/>
          </a:p>
        </p:txBody>
      </p:sp>
      <p:sp>
        <p:nvSpPr>
          <p:cNvPr id="5" name="Rectangle 4"/>
          <p:cNvSpPr/>
          <p:nvPr/>
        </p:nvSpPr>
        <p:spPr>
          <a:xfrm>
            <a:off x="3347864" y="2132856"/>
            <a:ext cx="2520280"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u="sng" dirty="0" smtClean="0"/>
              <a:t>6 projets déclarés éligibles </a:t>
            </a:r>
            <a:r>
              <a:rPr lang="fr-FR" sz="1600" dirty="0" smtClean="0"/>
              <a:t>pour un montant de plus de </a:t>
            </a:r>
            <a:r>
              <a:rPr lang="fr-FR" sz="1600" u="sng" dirty="0" smtClean="0"/>
              <a:t>943 millions d’euros</a:t>
            </a:r>
            <a:endParaRPr lang="fr-FR" sz="1600" u="sng" dirty="0"/>
          </a:p>
        </p:txBody>
      </p:sp>
      <p:sp>
        <p:nvSpPr>
          <p:cNvPr id="6" name="Rectangle 5"/>
          <p:cNvSpPr/>
          <p:nvPr/>
        </p:nvSpPr>
        <p:spPr>
          <a:xfrm>
            <a:off x="6084168" y="2132856"/>
            <a:ext cx="2520280" cy="9361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Instruction en cours pour</a:t>
            </a:r>
          </a:p>
          <a:p>
            <a:pPr algn="ctr"/>
            <a:r>
              <a:rPr lang="fr-FR" sz="1600" dirty="0" smtClean="0"/>
              <a:t>5 autres projets</a:t>
            </a:r>
            <a:endParaRPr lang="fr-FR" sz="1600" dirty="0"/>
          </a:p>
        </p:txBody>
      </p:sp>
      <p:sp>
        <p:nvSpPr>
          <p:cNvPr id="7" name="Triangle isocèle 6"/>
          <p:cNvSpPr/>
          <p:nvPr/>
        </p:nvSpPr>
        <p:spPr>
          <a:xfrm rot="10800000">
            <a:off x="899593" y="3284984"/>
            <a:ext cx="7272808" cy="432048"/>
          </a:xfrm>
          <a:prstGeom prst="triangl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11"/>
          <p:cNvSpPr txBox="1">
            <a:spLocks/>
          </p:cNvSpPr>
          <p:nvPr/>
        </p:nvSpPr>
        <p:spPr>
          <a:xfrm>
            <a:off x="6553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C12D9A-4A7D-4BAD-B5AC-2C57C7327236}" type="slidenum">
              <a:rPr kumimoji="0" lang="fr-FR"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fr-FR" sz="1800" b="0" i="0" u="none" strike="noStrike" kern="1200" cap="none" spc="0" normalizeH="0" baseline="0" noProof="0">
              <a:ln>
                <a:noFill/>
              </a:ln>
              <a:solidFill>
                <a:schemeClr val="tx1"/>
              </a:solidFill>
              <a:effectLst/>
              <a:uLnTx/>
              <a:uFillTx/>
              <a:latin typeface="Arial" charset="0"/>
              <a:ea typeface="+mn-ea"/>
              <a:cs typeface="Arial" charset="0"/>
            </a:endParaRPr>
          </a:p>
        </p:txBody>
      </p:sp>
      <p:pic>
        <p:nvPicPr>
          <p:cNvPr id="9" name="Picture 3"/>
          <p:cNvPicPr>
            <a:picLocks noChangeAspect="1" noChangeArrowheads="1"/>
          </p:cNvPicPr>
          <p:nvPr/>
        </p:nvPicPr>
        <p:blipFill>
          <a:blip r:embed="rId3" cstate="print"/>
          <a:srcRect/>
          <a:stretch>
            <a:fillRect/>
          </a:stretch>
        </p:blipFill>
        <p:spPr bwMode="auto">
          <a:xfrm>
            <a:off x="2267744" y="4221088"/>
            <a:ext cx="5544616" cy="2486025"/>
          </a:xfrm>
          <a:prstGeom prst="rect">
            <a:avLst/>
          </a:prstGeom>
          <a:noFill/>
          <a:ln w="9525">
            <a:noFill/>
            <a:miter lim="800000"/>
            <a:headEnd/>
            <a:tailEnd/>
          </a:ln>
          <a:effectLst/>
        </p:spPr>
      </p:pic>
      <p:sp>
        <p:nvSpPr>
          <p:cNvPr id="10" name="Titre 1"/>
          <p:cNvSpPr txBox="1">
            <a:spLocks/>
          </p:cNvSpPr>
          <p:nvPr/>
        </p:nvSpPr>
        <p:spPr>
          <a:xfrm>
            <a:off x="1979712" y="692696"/>
            <a:ext cx="5832648" cy="792088"/>
          </a:xfrm>
          <a:prstGeom prst="rect">
            <a:avLst/>
          </a:prstGeom>
        </p:spPr>
        <p:txBody>
          <a:bodyPr anchor="t"/>
          <a:lstStyle/>
          <a:p>
            <a:pPr lvl="0" algn="ctr"/>
            <a:r>
              <a:rPr lang="fr-FR" sz="1600" b="1" dirty="0" smtClean="0">
                <a:solidFill>
                  <a:srgbClr val="E7525F"/>
                </a:solidFill>
                <a:latin typeface="Calibri" pitchFamily="34" charset="0"/>
              </a:rPr>
              <a:t>3 ans après la mise en place du COPERMO, 40 projets d’investissement validés pour plus de 5,7 milliards d’euros                   avec 2 milliards d’euros d’aides</a:t>
            </a:r>
            <a:endParaRPr lang="fr-FR" sz="1600" b="1" dirty="0">
              <a:solidFill>
                <a:srgbClr val="3D5F8A"/>
              </a:solidFill>
              <a:latin typeface="Calibri"/>
              <a:cs typeface="+mn-cs"/>
            </a:endParaRPr>
          </a:p>
        </p:txBody>
      </p:sp>
      <p:sp>
        <p:nvSpPr>
          <p:cNvPr id="11" name="Titre 1"/>
          <p:cNvSpPr txBox="1">
            <a:spLocks/>
          </p:cNvSpPr>
          <p:nvPr/>
        </p:nvSpPr>
        <p:spPr>
          <a:xfrm>
            <a:off x="2267744" y="116632"/>
            <a:ext cx="4824536" cy="720080"/>
          </a:xfrm>
          <a:prstGeom prst="rect">
            <a:avLst/>
          </a:prstGeom>
        </p:spPr>
        <p:txBody>
          <a:bodyPr anchor="t"/>
          <a:lstStyle/>
          <a:p>
            <a:pPr lvl="0" algn="ctr">
              <a:spcBef>
                <a:spcPct val="50000"/>
              </a:spcBef>
              <a:defRPr/>
            </a:pPr>
            <a:r>
              <a:rPr lang="fr-FR" sz="2000" b="1" dirty="0" smtClean="0">
                <a:solidFill>
                  <a:srgbClr val="3D5F8A"/>
                </a:solidFill>
                <a:latin typeface="Calibri"/>
                <a:cs typeface="+mn-cs"/>
              </a:rPr>
              <a:t>La stratégie nationale de l’investissement en santé</a:t>
            </a:r>
          </a:p>
          <a:p>
            <a:pPr lvl="0" algn="ctr">
              <a:spcBef>
                <a:spcPct val="50000"/>
              </a:spcBef>
              <a:defRPr/>
            </a:pPr>
            <a:endParaRPr lang="fr-FR" sz="2000" b="1" dirty="0">
              <a:solidFill>
                <a:srgbClr val="3D5F8A"/>
              </a:solidFill>
              <a:latin typeface="Calibri"/>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76056" y="1292567"/>
            <a:ext cx="4032448" cy="1200329"/>
          </a:xfrm>
          <a:prstGeom prst="rect">
            <a:avLst/>
          </a:prstGeom>
          <a:noFill/>
        </p:spPr>
        <p:txBody>
          <a:bodyPr wrap="square" rtlCol="0">
            <a:spAutoFit/>
          </a:bodyPr>
          <a:lstStyle/>
          <a:p>
            <a:pPr lvl="0" algn="ctr"/>
            <a:r>
              <a:rPr lang="fr-FR" cap="all" dirty="0" smtClean="0">
                <a:solidFill>
                  <a:srgbClr val="E2001A"/>
                </a:solidFill>
                <a:latin typeface="DIN Medium" pitchFamily="18" charset="0"/>
              </a:rPr>
              <a:t>Le dispositif "Santé Landes" : </a:t>
            </a:r>
          </a:p>
          <a:p>
            <a:pPr lvl="0" algn="ctr"/>
            <a:r>
              <a:rPr lang="fr-FR" cap="all" dirty="0" smtClean="0">
                <a:solidFill>
                  <a:srgbClr val="E2001A"/>
                </a:solidFill>
                <a:latin typeface="DIN Medium" pitchFamily="18" charset="0"/>
              </a:rPr>
              <a:t>une solutions face au défi des maladies chroniques</a:t>
            </a:r>
          </a:p>
          <a:p>
            <a:endParaRPr lang="fr-FR" cap="all" dirty="0" smtClean="0">
              <a:solidFill>
                <a:srgbClr val="E2001A"/>
              </a:solidFill>
              <a:latin typeface="DIN Medium" pitchFamily="18" charset="0"/>
            </a:endParaRPr>
          </a:p>
        </p:txBody>
      </p:sp>
      <p:sp>
        <p:nvSpPr>
          <p:cNvPr id="3" name="ZoneTexte 2"/>
          <p:cNvSpPr txBox="1"/>
          <p:nvPr/>
        </p:nvSpPr>
        <p:spPr>
          <a:xfrm>
            <a:off x="467544" y="3800361"/>
            <a:ext cx="8136904" cy="2292935"/>
          </a:xfrm>
          <a:prstGeom prst="rect">
            <a:avLst/>
          </a:prstGeom>
          <a:noFill/>
          <a:ln>
            <a:solidFill>
              <a:schemeClr val="accent1"/>
            </a:solidFill>
          </a:ln>
        </p:spPr>
        <p:txBody>
          <a:bodyPr wrap="square" rtlCol="0">
            <a:spAutoFit/>
          </a:bodyPr>
          <a:lstStyle/>
          <a:p>
            <a:pPr marL="193675" lvl="1" indent="-192088" defTabSz="895350" eaLnBrk="0" fontAlgn="base" hangingPunct="0">
              <a:spcBef>
                <a:spcPct val="0"/>
              </a:spcBef>
              <a:spcAft>
                <a:spcPct val="0"/>
              </a:spcAft>
              <a:buSzPct val="125000"/>
              <a:buFont typeface="Wingdings" pitchFamily="2" charset="2"/>
              <a:buChar char="q"/>
              <a:defRPr/>
            </a:pPr>
            <a:r>
              <a:rPr lang="fr-FR" sz="1200" dirty="0" smtClean="0">
                <a:latin typeface="+mn-lt"/>
              </a:rPr>
              <a:t>Dispositif qui vise à </a:t>
            </a:r>
            <a:r>
              <a:rPr lang="fr-FR" sz="1200" b="1" dirty="0" smtClean="0">
                <a:latin typeface="+mn-lt"/>
              </a:rPr>
              <a:t>favoriser la prise en charge à domicile des maladies chroniques</a:t>
            </a:r>
            <a:r>
              <a:rPr lang="fr-FR" sz="1200" dirty="0" smtClean="0">
                <a:latin typeface="+mn-lt"/>
              </a:rPr>
              <a:t>, dans des conditions optimales de qualité et de sécurité, avec un accompagnement spécifique par une équipe pluridisciplinaire</a:t>
            </a:r>
          </a:p>
          <a:p>
            <a:pPr marL="193675" lvl="1" indent="-192088" defTabSz="895350" eaLnBrk="0" fontAlgn="base" hangingPunct="0">
              <a:spcBef>
                <a:spcPct val="0"/>
              </a:spcBef>
              <a:spcAft>
                <a:spcPct val="0"/>
              </a:spcAft>
              <a:buSzPct val="125000"/>
              <a:buFont typeface="Wingdings" pitchFamily="2" charset="2"/>
              <a:buChar char="q"/>
              <a:defRPr/>
            </a:pPr>
            <a:endParaRPr lang="fr-FR" sz="1200" dirty="0" smtClean="0">
              <a:latin typeface="+mn-lt"/>
            </a:endParaRPr>
          </a:p>
          <a:p>
            <a:pPr marL="193675" lvl="1" indent="-192088" defTabSz="895350" eaLnBrk="0" fontAlgn="base" hangingPunct="0">
              <a:spcBef>
                <a:spcPct val="0"/>
              </a:spcBef>
              <a:spcAft>
                <a:spcPct val="0"/>
              </a:spcAft>
              <a:buSzPct val="125000"/>
              <a:buFont typeface="Wingdings" pitchFamily="2" charset="2"/>
              <a:buChar char="q"/>
              <a:defRPr/>
            </a:pPr>
            <a:r>
              <a:rPr lang="fr-FR" sz="1200" dirty="0" smtClean="0">
                <a:latin typeface="+mn-lt"/>
              </a:rPr>
              <a:t>Service </a:t>
            </a:r>
            <a:r>
              <a:rPr lang="fr-FR" sz="1200" b="1" dirty="0" smtClean="0">
                <a:latin typeface="+mn-lt"/>
              </a:rPr>
              <a:t>accessible gratuitement aux professionnels et aux particuliers </a:t>
            </a:r>
            <a:r>
              <a:rPr lang="fr-FR" sz="1200" dirty="0" smtClean="0">
                <a:latin typeface="+mn-lt"/>
              </a:rPr>
              <a:t>via une plateforme téléphonique et numérique</a:t>
            </a:r>
          </a:p>
          <a:p>
            <a:pPr marL="193675" lvl="1" indent="-192088" defTabSz="895350" eaLnBrk="0" fontAlgn="base" hangingPunct="0">
              <a:spcBef>
                <a:spcPct val="0"/>
              </a:spcBef>
              <a:spcAft>
                <a:spcPct val="0"/>
              </a:spcAft>
              <a:buSzPct val="125000"/>
              <a:buFont typeface="Wingdings" pitchFamily="2" charset="2"/>
              <a:buChar char="q"/>
              <a:defRPr/>
            </a:pPr>
            <a:endParaRPr lang="fr-FR" sz="1200" dirty="0" smtClean="0">
              <a:latin typeface="+mn-lt"/>
            </a:endParaRPr>
          </a:p>
          <a:p>
            <a:pPr marL="193675" lvl="1" indent="-192088" defTabSz="895350" eaLnBrk="0" fontAlgn="base" hangingPunct="0">
              <a:spcBef>
                <a:spcPct val="0"/>
              </a:spcBef>
              <a:spcAft>
                <a:spcPct val="0"/>
              </a:spcAft>
              <a:buSzPct val="125000"/>
              <a:buFont typeface="Wingdings" pitchFamily="2" charset="2"/>
              <a:buChar char="q"/>
              <a:defRPr/>
            </a:pPr>
            <a:r>
              <a:rPr lang="fr-FR" sz="1200" dirty="0" smtClean="0">
                <a:latin typeface="+mn-lt"/>
              </a:rPr>
              <a:t>La plateforme « Santé Landes » est composée d’une </a:t>
            </a:r>
            <a:r>
              <a:rPr lang="fr-FR" sz="1200" b="1" dirty="0" smtClean="0">
                <a:latin typeface="+mn-lt"/>
              </a:rPr>
              <a:t>cellule d’appui départementale</a:t>
            </a:r>
            <a:r>
              <a:rPr lang="fr-FR" sz="1200" dirty="0" smtClean="0">
                <a:latin typeface="+mn-lt"/>
              </a:rPr>
              <a:t> située à Mont-de-Marsan dont l’équipe assure ses missions grâce à des </a:t>
            </a:r>
            <a:r>
              <a:rPr lang="fr-FR" sz="1200" b="1" dirty="0" smtClean="0">
                <a:latin typeface="+mn-lt"/>
              </a:rPr>
              <a:t>outils numériques de communication et de coordination</a:t>
            </a:r>
          </a:p>
          <a:p>
            <a:pPr marL="193675" lvl="1" indent="-192088" defTabSz="895350" eaLnBrk="0" fontAlgn="base" hangingPunct="0">
              <a:spcBef>
                <a:spcPct val="0"/>
              </a:spcBef>
              <a:spcAft>
                <a:spcPct val="0"/>
              </a:spcAft>
              <a:buSzPct val="125000"/>
              <a:buFont typeface="Wingdings" pitchFamily="2" charset="2"/>
              <a:buChar char="q"/>
              <a:defRPr/>
            </a:pPr>
            <a:endParaRPr lang="fr-FR" sz="1200" b="1" dirty="0" smtClean="0">
              <a:latin typeface="+mn-lt"/>
            </a:endParaRPr>
          </a:p>
          <a:p>
            <a:pPr marL="193675" lvl="1" indent="-192088" defTabSz="895350" eaLnBrk="0" fontAlgn="base" hangingPunct="0">
              <a:spcBef>
                <a:spcPct val="0"/>
              </a:spcBef>
              <a:spcAft>
                <a:spcPct val="0"/>
              </a:spcAft>
              <a:buSzPct val="125000"/>
              <a:buFont typeface="Symbol" pitchFamily="18" charset="2"/>
              <a:buChar char="Þ"/>
              <a:defRPr/>
            </a:pPr>
            <a:r>
              <a:rPr lang="fr-FR" sz="1200" dirty="0" smtClean="0">
                <a:latin typeface="+mn-lt"/>
              </a:rPr>
              <a:t>Depuis son lancement, en septembre 2015, l’équipe « Santé Landes » a traité plus de </a:t>
            </a:r>
            <a:r>
              <a:rPr lang="fr-FR" sz="1200" b="1" dirty="0" smtClean="0">
                <a:latin typeface="+mn-lt"/>
              </a:rPr>
              <a:t>500 parcours patients coordonnés </a:t>
            </a:r>
            <a:r>
              <a:rPr lang="fr-FR" sz="1200" dirty="0" smtClean="0">
                <a:latin typeface="+mn-lt"/>
              </a:rPr>
              <a:t>et gère </a:t>
            </a:r>
            <a:r>
              <a:rPr lang="fr-FR" sz="1200" b="1" dirty="0" smtClean="0">
                <a:latin typeface="+mn-lt"/>
              </a:rPr>
              <a:t>410 patients en file active </a:t>
            </a:r>
            <a:r>
              <a:rPr lang="fr-FR" sz="1200" dirty="0" smtClean="0">
                <a:latin typeface="+mn-lt"/>
              </a:rPr>
              <a:t>avec plus de </a:t>
            </a:r>
            <a:r>
              <a:rPr lang="fr-FR" sz="1200" b="1" dirty="0" smtClean="0">
                <a:latin typeface="+mn-lt"/>
              </a:rPr>
              <a:t>110 médecins généralistes</a:t>
            </a:r>
            <a:r>
              <a:rPr lang="fr-FR" sz="1100" dirty="0" smtClean="0">
                <a:latin typeface="+mn-lt"/>
              </a:rPr>
              <a:t>.</a:t>
            </a:r>
          </a:p>
          <a:p>
            <a:pPr marL="193675" lvl="1" indent="-192088" defTabSz="895350" eaLnBrk="0" fontAlgn="base" hangingPunct="0">
              <a:spcBef>
                <a:spcPct val="0"/>
              </a:spcBef>
              <a:spcAft>
                <a:spcPct val="0"/>
              </a:spcAft>
              <a:buSzPct val="125000"/>
              <a:buFont typeface="Symbol" pitchFamily="18" charset="2"/>
              <a:buChar char="Þ"/>
              <a:defRPr/>
            </a:pPr>
            <a:endParaRPr lang="fr-FR" sz="1100" dirty="0" smtClean="0">
              <a:latin typeface="+mn-lt"/>
            </a:endParaRPr>
          </a:p>
          <a:p>
            <a:pPr marL="193675" lvl="1" indent="-192088" defTabSz="895350" eaLnBrk="0" fontAlgn="base" hangingPunct="0">
              <a:spcBef>
                <a:spcPct val="0"/>
              </a:spcBef>
              <a:spcAft>
                <a:spcPct val="0"/>
              </a:spcAft>
              <a:buSzPct val="125000"/>
              <a:buFont typeface="Symbol" pitchFamily="18" charset="2"/>
              <a:buChar char="Þ"/>
              <a:defRPr/>
            </a:pPr>
            <a:r>
              <a:rPr lang="fr-FR" sz="1200" dirty="0" smtClean="0">
                <a:latin typeface="+mn-lt"/>
              </a:rPr>
              <a:t>Pour plus d’informations :  </a:t>
            </a:r>
            <a:r>
              <a:rPr lang="fr-FR" sz="1200" dirty="0" smtClean="0">
                <a:solidFill>
                  <a:srgbClr val="1F497D"/>
                </a:solidFill>
                <a:latin typeface="+mn-lt"/>
                <a:ea typeface="Times New Roman" pitchFamily="18" charset="0"/>
                <a:cs typeface="Times New Roman" pitchFamily="18" charset="0"/>
                <a:hlinkClick r:id="rId3"/>
              </a:rPr>
              <a:t>https://www.sante-landes.fr</a:t>
            </a:r>
            <a:endParaRPr lang="fr-FR" dirty="0">
              <a:latin typeface="+mn-lt"/>
            </a:endParaRPr>
          </a:p>
        </p:txBody>
      </p:sp>
      <p:sp>
        <p:nvSpPr>
          <p:cNvPr id="4" name="Rectangle 3"/>
          <p:cNvSpPr/>
          <p:nvPr/>
        </p:nvSpPr>
        <p:spPr>
          <a:xfrm>
            <a:off x="2123728" y="260648"/>
            <a:ext cx="5544616" cy="707886"/>
          </a:xfrm>
          <a:prstGeom prst="rect">
            <a:avLst/>
          </a:prstGeom>
        </p:spPr>
        <p:txBody>
          <a:bodyPr wrap="square">
            <a:spAutoFit/>
          </a:bodyPr>
          <a:lstStyle/>
          <a:p>
            <a:pPr algn="ctr"/>
            <a:r>
              <a:rPr lang="fr-FR" sz="2000" b="1" dirty="0" smtClean="0">
                <a:solidFill>
                  <a:schemeClr val="tx2"/>
                </a:solidFill>
                <a:latin typeface="+mn-lt"/>
                <a:ea typeface="Times New Roman" pitchFamily="18" charset="0"/>
                <a:cs typeface="Times New Roman" pitchFamily="18" charset="0"/>
              </a:rPr>
              <a:t>Territoires de soins numérique : un projet d’ores          et déjà engagé pour faciliter les parcours patient</a:t>
            </a:r>
          </a:p>
        </p:txBody>
      </p:sp>
      <p:pic>
        <p:nvPicPr>
          <p:cNvPr id="5" name="Picture 2" descr="Afficher l'image d'origine"/>
          <p:cNvPicPr>
            <a:picLocks noChangeAspect="1" noChangeArrowheads="1"/>
          </p:cNvPicPr>
          <p:nvPr/>
        </p:nvPicPr>
        <p:blipFill>
          <a:blip r:embed="rId4" cstate="print"/>
          <a:srcRect/>
          <a:stretch>
            <a:fillRect/>
          </a:stretch>
        </p:blipFill>
        <p:spPr bwMode="auto">
          <a:xfrm>
            <a:off x="107505" y="1091912"/>
            <a:ext cx="4968552" cy="24811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2882260"/>
            <a:ext cx="9144000" cy="1338828"/>
          </a:xfrm>
          <a:prstGeom prst="rect">
            <a:avLst/>
          </a:prstGeom>
          <a:noFill/>
        </p:spPr>
        <p:txBody>
          <a:bodyPr wrap="square">
            <a:spAutoFit/>
          </a:bodyPr>
          <a:lstStyle/>
          <a:p>
            <a:pPr algn="ctr" fontAlgn="auto">
              <a:spcBef>
                <a:spcPts val="0"/>
              </a:spcBef>
              <a:spcAft>
                <a:spcPts val="0"/>
              </a:spcAft>
              <a:defRPr/>
            </a:pPr>
            <a:r>
              <a:rPr lang="fr-FR" sz="2700" b="1" dirty="0" smtClean="0">
                <a:solidFill>
                  <a:schemeClr val="tx1">
                    <a:lumMod val="95000"/>
                    <a:lumOff val="5000"/>
                  </a:schemeClr>
                </a:solidFill>
                <a:latin typeface="+mn-lt"/>
                <a:cs typeface="+mn-cs"/>
              </a:rPr>
              <a:t>Les grands équilibres financiers des hôpitaux                          sont maintenus en 2015                                                                grâce à des efforts de productivité sans précédent</a:t>
            </a:r>
            <a:endParaRPr lang="fr-FR" sz="2700" b="1" dirty="0">
              <a:solidFill>
                <a:schemeClr val="tx1">
                  <a:lumMod val="95000"/>
                  <a:lumOff val="5000"/>
                </a:schemeClr>
              </a:solidFill>
              <a:latin typeface="+mn-lt"/>
              <a:cs typeface="+mn-cs"/>
            </a:endParaRPr>
          </a:p>
        </p:txBody>
      </p:sp>
      <p:cxnSp>
        <p:nvCxnSpPr>
          <p:cNvPr id="8" name="Connecteur droit 7"/>
          <p:cNvCxnSpPr/>
          <p:nvPr/>
        </p:nvCxnSpPr>
        <p:spPr>
          <a:xfrm>
            <a:off x="2843213" y="2565400"/>
            <a:ext cx="3168650" cy="0"/>
          </a:xfrm>
          <a:prstGeom prst="line">
            <a:avLst/>
          </a:prstGeom>
          <a:ln w="14605">
            <a:solidFill>
              <a:srgbClr val="01A87A"/>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915816" y="4653136"/>
            <a:ext cx="3241675" cy="0"/>
          </a:xfrm>
          <a:prstGeom prst="line">
            <a:avLst/>
          </a:prstGeom>
          <a:ln w="50800">
            <a:solidFill>
              <a:srgbClr val="008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2"/>
          <p:cNvSpPr txBox="1"/>
          <p:nvPr/>
        </p:nvSpPr>
        <p:spPr>
          <a:xfrm>
            <a:off x="755576" y="5157192"/>
            <a:ext cx="5832648" cy="400110"/>
          </a:xfrm>
          <a:prstGeom prst="rect">
            <a:avLst/>
          </a:prstGeom>
          <a:noFill/>
        </p:spPr>
        <p:txBody>
          <a:bodyPr wrap="square" rtlCol="0">
            <a:spAutoFit/>
          </a:bodyPr>
          <a:lstStyle/>
          <a:p>
            <a:r>
              <a:rPr lang="fr-FR" sz="1000" i="1" dirty="0" smtClean="0">
                <a:latin typeface="+mn-lt"/>
              </a:rPr>
              <a:t>Source : comptes financiers 2008 et 2014 (base DGFiP), RIA 3 2015 (ANCRE, ATIH)</a:t>
            </a:r>
          </a:p>
          <a:p>
            <a:r>
              <a:rPr lang="fr-FR" sz="1000" i="1" dirty="0" smtClean="0">
                <a:latin typeface="+mn-lt"/>
              </a:rPr>
              <a:t>Lecture : </a:t>
            </a:r>
            <a:r>
              <a:rPr lang="fr-FR" sz="1000" i="1" dirty="0" err="1" smtClean="0">
                <a:latin typeface="+mn-lt"/>
              </a:rPr>
              <a:t>Ts</a:t>
            </a:r>
            <a:r>
              <a:rPr lang="fr-FR" sz="1000" i="1" dirty="0" smtClean="0">
                <a:latin typeface="+mn-lt"/>
              </a:rPr>
              <a:t> CR = tous comptes de résultat ; CRPP : compte de résultat principal</a:t>
            </a:r>
            <a:endParaRPr lang="fr-FR" sz="1000" i="1" dirty="0">
              <a:latin typeface="+mn-lt"/>
            </a:endParaRPr>
          </a:p>
        </p:txBody>
      </p:sp>
      <p:sp>
        <p:nvSpPr>
          <p:cNvPr id="35" name="Text Box 26"/>
          <p:cNvSpPr txBox="1">
            <a:spLocks noChangeArrowheads="1"/>
          </p:cNvSpPr>
          <p:nvPr/>
        </p:nvSpPr>
        <p:spPr bwMode="auto">
          <a:xfrm>
            <a:off x="2339752" y="260648"/>
            <a:ext cx="4968552" cy="683557"/>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Au niveau macro, le résultat global </a:t>
            </a:r>
            <a:r>
              <a:rPr lang="fr-FR" sz="2000" b="1" dirty="0" smtClean="0">
                <a:solidFill>
                  <a:srgbClr val="3D5F8A"/>
                </a:solidFill>
                <a:latin typeface="Calibri"/>
              </a:rPr>
              <a:t>               </a:t>
            </a:r>
            <a:r>
              <a:rPr lang="fr-FR" sz="2000" b="1" dirty="0" smtClean="0">
                <a:solidFill>
                  <a:srgbClr val="3D5F8A"/>
                </a:solidFill>
                <a:latin typeface="Calibri"/>
                <a:cs typeface="+mn-cs"/>
              </a:rPr>
              <a:t>s’établit à -0,5 % du total des produits </a:t>
            </a:r>
          </a:p>
        </p:txBody>
      </p:sp>
      <p:pic>
        <p:nvPicPr>
          <p:cNvPr id="1026" name="Picture 2"/>
          <p:cNvPicPr>
            <a:picLocks noChangeAspect="1" noChangeArrowheads="1"/>
          </p:cNvPicPr>
          <p:nvPr/>
        </p:nvPicPr>
        <p:blipFill>
          <a:blip r:embed="rId3" cstate="print"/>
          <a:srcRect/>
          <a:stretch>
            <a:fillRect/>
          </a:stretch>
        </p:blipFill>
        <p:spPr bwMode="auto">
          <a:xfrm>
            <a:off x="755576" y="1412776"/>
            <a:ext cx="6984776" cy="3752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6"/>
          <p:cNvSpPr txBox="1">
            <a:spLocks noChangeArrowheads="1"/>
          </p:cNvSpPr>
          <p:nvPr/>
        </p:nvSpPr>
        <p:spPr bwMode="auto">
          <a:xfrm>
            <a:off x="2339752" y="260648"/>
            <a:ext cx="4968552" cy="683557"/>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La dispersion des hôpitaux déficitaires s’est resserrée</a:t>
            </a:r>
          </a:p>
        </p:txBody>
      </p:sp>
      <p:sp>
        <p:nvSpPr>
          <p:cNvPr id="6" name="ZoneTexte 5"/>
          <p:cNvSpPr txBox="1"/>
          <p:nvPr/>
        </p:nvSpPr>
        <p:spPr>
          <a:xfrm>
            <a:off x="179512" y="1772816"/>
            <a:ext cx="8784976" cy="3924151"/>
          </a:xfrm>
          <a:prstGeom prst="rect">
            <a:avLst/>
          </a:prstGeom>
          <a:noFill/>
          <a:ln>
            <a:solidFill>
              <a:schemeClr val="accent1"/>
            </a:solidFill>
          </a:ln>
        </p:spPr>
        <p:txBody>
          <a:bodyPr wrap="square" rtlCol="0">
            <a:spAutoFit/>
          </a:bodyPr>
          <a:lstStyle/>
          <a:p>
            <a:pPr marL="193675" lvl="1" indent="-192088" defTabSz="895350" eaLnBrk="0" fontAlgn="base" hangingPunct="0">
              <a:spcBef>
                <a:spcPct val="0"/>
              </a:spcBef>
              <a:spcAft>
                <a:spcPct val="0"/>
              </a:spcAft>
              <a:buSzPct val="125000"/>
              <a:defRPr/>
            </a:pPr>
            <a:endParaRPr lang="fr-FR" sz="2400" dirty="0" smtClean="0">
              <a:latin typeface="+mn-lt"/>
              <a:sym typeface="Wingdings"/>
            </a:endParaRPr>
          </a:p>
          <a:p>
            <a:pPr marL="193675" lvl="1" indent="-192088" defTabSz="895350" eaLnBrk="0" fontAlgn="base" hangingPunct="0">
              <a:spcBef>
                <a:spcPct val="0"/>
              </a:spcBef>
              <a:spcAft>
                <a:spcPct val="0"/>
              </a:spcAft>
              <a:buSzPct val="125000"/>
              <a:defRPr/>
            </a:pPr>
            <a:r>
              <a:rPr lang="fr-FR" sz="2300" b="1" dirty="0" smtClean="0">
                <a:latin typeface="+mn-lt"/>
              </a:rPr>
              <a:t>50 % du déficit cumulé serait imputable à 26 </a:t>
            </a:r>
            <a:r>
              <a:rPr lang="fr-FR" sz="2300" b="1" dirty="0" smtClean="0"/>
              <a:t>établissements </a:t>
            </a:r>
            <a:r>
              <a:rPr lang="fr-FR" sz="2300" b="1" dirty="0" smtClean="0">
                <a:latin typeface="+mn-lt"/>
              </a:rPr>
              <a:t>en 2015</a:t>
            </a:r>
          </a:p>
          <a:p>
            <a:pPr marL="193675" lvl="1" indent="-192088" defTabSz="895350" eaLnBrk="0" fontAlgn="base" hangingPunct="0">
              <a:spcBef>
                <a:spcPct val="0"/>
              </a:spcBef>
              <a:spcAft>
                <a:spcPct val="0"/>
              </a:spcAft>
              <a:buSzPct val="125000"/>
              <a:defRPr/>
            </a:pPr>
            <a:r>
              <a:rPr lang="fr-FR" sz="2300" b="1" dirty="0" smtClean="0">
                <a:latin typeface="+mn-lt"/>
              </a:rPr>
              <a:t>contre 36 en 2014</a:t>
            </a:r>
          </a:p>
          <a:p>
            <a:pPr marL="193675" lvl="1" indent="-192088" defTabSz="895350" eaLnBrk="0" hangingPunct="0">
              <a:buSzPct val="125000"/>
              <a:defRPr/>
            </a:pPr>
            <a:endParaRPr lang="fr-FR" sz="2300" b="1" dirty="0" smtClean="0">
              <a:cs typeface="Times New Roman" pitchFamily="18" charset="0"/>
            </a:endParaRPr>
          </a:p>
          <a:p>
            <a:pPr marL="193675" lvl="1" indent="-192088" defTabSz="895350" eaLnBrk="0" hangingPunct="0">
              <a:buSzPct val="125000"/>
              <a:defRPr/>
            </a:pPr>
            <a:r>
              <a:rPr lang="fr-FR" sz="2300" b="1" dirty="0" smtClean="0">
                <a:latin typeface="+mn-lt"/>
                <a:cs typeface="Times New Roman" pitchFamily="18" charset="0"/>
              </a:rPr>
              <a:t>80 % du déficit cumulé serait imputable à 107 établissements en 2015          </a:t>
            </a:r>
          </a:p>
          <a:p>
            <a:pPr marL="193675" lvl="1" indent="-192088" defTabSz="895350" eaLnBrk="0" hangingPunct="0">
              <a:buSzPct val="125000"/>
              <a:defRPr/>
            </a:pPr>
            <a:r>
              <a:rPr lang="fr-FR" sz="2300" b="1" dirty="0" smtClean="0">
                <a:latin typeface="+mn-lt"/>
                <a:cs typeface="Times New Roman" pitchFamily="18" charset="0"/>
              </a:rPr>
              <a:t>contre 118 en 2014</a:t>
            </a:r>
          </a:p>
          <a:p>
            <a:pPr marL="193675" lvl="1" indent="-192088" defTabSz="895350" eaLnBrk="0" hangingPunct="0">
              <a:buSzPct val="125000"/>
              <a:buFont typeface="Wingdings" pitchFamily="2" charset="2"/>
              <a:buChar char="Ø"/>
              <a:defRPr/>
            </a:pPr>
            <a:endParaRPr lang="fr-FR" sz="2000" b="1" dirty="0" smtClean="0">
              <a:latin typeface="+mn-lt"/>
              <a:cs typeface="Times New Roman" pitchFamily="18" charset="0"/>
            </a:endParaRPr>
          </a:p>
          <a:p>
            <a:pPr lvl="0"/>
            <a:r>
              <a:rPr lang="fr-FR" b="1" dirty="0" smtClean="0">
                <a:latin typeface="+mn-lt"/>
              </a:rPr>
              <a:t>Les établissements les plus en difficulté sont suivis dans le cadre du COPERMO « performance »</a:t>
            </a:r>
            <a:r>
              <a:rPr lang="fr-FR" dirty="0" smtClean="0">
                <a:latin typeface="+mn-lt"/>
              </a:rPr>
              <a:t> et bénéficient de missions d’accompagnement : </a:t>
            </a:r>
          </a:p>
          <a:p>
            <a:pPr marL="0" lvl="1">
              <a:buFont typeface="Arial" pitchFamily="34" charset="0"/>
              <a:buChar char="•"/>
            </a:pPr>
            <a:r>
              <a:rPr lang="fr-FR" b="1" dirty="0" smtClean="0">
                <a:latin typeface="+mn-lt"/>
              </a:rPr>
              <a:t> 45 ES sont suivis </a:t>
            </a:r>
            <a:r>
              <a:rPr lang="fr-FR" dirty="0" smtClean="0">
                <a:latin typeface="+mn-lt"/>
              </a:rPr>
              <a:t>(ces EPS représentent plus de 60 % du déficit cumulé) ; </a:t>
            </a:r>
          </a:p>
          <a:p>
            <a:pPr marL="0" lvl="1">
              <a:buFont typeface="Arial" pitchFamily="34" charset="0"/>
              <a:buChar char="•"/>
            </a:pPr>
            <a:r>
              <a:rPr lang="fr-FR" dirty="0" smtClean="0">
                <a:latin typeface="+mn-lt"/>
              </a:rPr>
              <a:t> Plusieurs établissements sont « sortis » de cet accompagnement en respectant la trajectoire financière validée.</a:t>
            </a:r>
            <a:endParaRPr lang="fr-FR" sz="2000" dirty="0" smtClean="0">
              <a:latin typeface="+mn-l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4235604"/>
            <a:ext cx="8136904" cy="1815882"/>
          </a:xfrm>
          <a:prstGeom prst="rect">
            <a:avLst/>
          </a:prstGeom>
          <a:noFill/>
          <a:ln>
            <a:solidFill>
              <a:schemeClr val="accent1"/>
            </a:solidFill>
          </a:ln>
        </p:spPr>
        <p:txBody>
          <a:bodyPr wrap="square" rtlCol="0">
            <a:spAutoFit/>
          </a:bodyPr>
          <a:lstStyle/>
          <a:p>
            <a:pPr marL="193675" lvl="1" indent="-192088" defTabSz="895350" eaLnBrk="0" fontAlgn="base" hangingPunct="0">
              <a:spcBef>
                <a:spcPct val="0"/>
              </a:spcBef>
              <a:spcAft>
                <a:spcPct val="0"/>
              </a:spcAft>
              <a:buSzPct val="125000"/>
              <a:buFont typeface="Wingdings" pitchFamily="2" charset="2"/>
              <a:buChar char="q"/>
              <a:defRPr/>
            </a:pPr>
            <a:r>
              <a:rPr lang="fr-FR" sz="1400" b="1" dirty="0" smtClean="0">
                <a:latin typeface="+mn-lt"/>
              </a:rPr>
              <a:t>Un redressement opéré en quelques années </a:t>
            </a:r>
            <a:r>
              <a:rPr lang="fr-FR" sz="1400" dirty="0" smtClean="0">
                <a:latin typeface="+mn-lt"/>
              </a:rPr>
              <a:t> : </a:t>
            </a:r>
          </a:p>
          <a:p>
            <a:pPr marL="193675" lvl="1" indent="-192088" defTabSz="895350" eaLnBrk="0" fontAlgn="base" hangingPunct="0">
              <a:spcBef>
                <a:spcPct val="0"/>
              </a:spcBef>
              <a:spcAft>
                <a:spcPct val="0"/>
              </a:spcAft>
              <a:buSzPct val="125000"/>
              <a:defRPr/>
            </a:pPr>
            <a:endParaRPr lang="fr-FR" sz="1400" b="1" dirty="0" smtClean="0">
              <a:latin typeface="+mn-lt"/>
            </a:endParaRPr>
          </a:p>
          <a:p>
            <a:pPr marL="650875" lvl="2" indent="-192088" defTabSz="895350" eaLnBrk="0" fontAlgn="base" hangingPunct="0">
              <a:spcBef>
                <a:spcPct val="0"/>
              </a:spcBef>
              <a:spcAft>
                <a:spcPct val="0"/>
              </a:spcAft>
              <a:buSzPct val="125000"/>
              <a:buFont typeface="Wingdings" pitchFamily="2" charset="2"/>
              <a:buChar char="ü"/>
              <a:defRPr/>
            </a:pPr>
            <a:r>
              <a:rPr lang="fr-FR" sz="1400" dirty="0" smtClean="0">
                <a:latin typeface="+mn-lt"/>
                <a:cs typeface="Times New Roman" pitchFamily="18" charset="0"/>
              </a:rPr>
              <a:t>Au départ, un déficit structurel de 12.5 M€ en 2012 et de 10 M€ en 2013</a:t>
            </a:r>
          </a:p>
          <a:p>
            <a:pPr marL="650875" lvl="2" indent="-192088" defTabSz="895350" eaLnBrk="0" fontAlgn="base" hangingPunct="0">
              <a:spcBef>
                <a:spcPct val="0"/>
              </a:spcBef>
              <a:spcAft>
                <a:spcPct val="0"/>
              </a:spcAft>
              <a:buSzPct val="125000"/>
              <a:buFont typeface="Wingdings" pitchFamily="2" charset="2"/>
              <a:buChar char="ü"/>
              <a:defRPr/>
            </a:pPr>
            <a:r>
              <a:rPr lang="fr-FR" sz="1400" dirty="0" smtClean="0">
                <a:latin typeface="+mn-lt"/>
                <a:cs typeface="Times New Roman" pitchFamily="18" charset="0"/>
              </a:rPr>
              <a:t>2013 : la décision d’un accompagnement ANAP pour l’</a:t>
            </a:r>
            <a:r>
              <a:rPr lang="fr-FR" sz="1400" b="1" dirty="0" smtClean="0">
                <a:latin typeface="+mn-lt"/>
                <a:cs typeface="Times New Roman" pitchFamily="18" charset="0"/>
              </a:rPr>
              <a:t>élaboration d’un plan d’action de 12.5 M€</a:t>
            </a:r>
            <a:endParaRPr lang="fr-FR" sz="1400" dirty="0" smtClean="0">
              <a:latin typeface="+mn-lt"/>
              <a:cs typeface="Times New Roman" pitchFamily="18" charset="0"/>
            </a:endParaRPr>
          </a:p>
          <a:p>
            <a:pPr marL="650875" lvl="2" indent="-192088" defTabSz="895350" eaLnBrk="0" fontAlgn="base" hangingPunct="0">
              <a:spcBef>
                <a:spcPct val="0"/>
              </a:spcBef>
              <a:spcAft>
                <a:spcPct val="0"/>
              </a:spcAft>
              <a:buSzPct val="125000"/>
              <a:buFont typeface="Wingdings" pitchFamily="2" charset="2"/>
              <a:buChar char="ü"/>
              <a:defRPr/>
            </a:pPr>
            <a:r>
              <a:rPr lang="fr-FR" sz="1400" dirty="0" smtClean="0">
                <a:latin typeface="+mn-lt"/>
                <a:cs typeface="Times New Roman" pitchFamily="18" charset="0"/>
              </a:rPr>
              <a:t>Résultat : dès 2014, l’établissement a retrouvé l’équilibre budgétaire et le CHU affiche un taux de marge brute hors aides de 9.9% à fin 2015. </a:t>
            </a:r>
          </a:p>
          <a:p>
            <a:pPr marL="650875" lvl="2" indent="-192088" defTabSz="895350" eaLnBrk="0" fontAlgn="base" hangingPunct="0">
              <a:spcBef>
                <a:spcPct val="0"/>
              </a:spcBef>
              <a:spcAft>
                <a:spcPct val="0"/>
              </a:spcAft>
              <a:buSzPct val="125000"/>
              <a:buFont typeface="Wingdings" pitchFamily="2" charset="2"/>
              <a:buChar char="ü"/>
              <a:defRPr/>
            </a:pPr>
            <a:r>
              <a:rPr lang="fr-FR" sz="1400" dirty="0" smtClean="0">
                <a:latin typeface="+mn-lt"/>
                <a:cs typeface="Times New Roman" pitchFamily="18" charset="0"/>
              </a:rPr>
              <a:t>La dette s’est réduite (-25 M€ par rapport à 2013) et la CAF a augmenté (57.7 M€ en 2015 contre 46.4 M€ en 2014)</a:t>
            </a:r>
          </a:p>
        </p:txBody>
      </p:sp>
      <p:sp>
        <p:nvSpPr>
          <p:cNvPr id="6" name="Text Box 26"/>
          <p:cNvSpPr txBox="1">
            <a:spLocks noChangeArrowheads="1"/>
          </p:cNvSpPr>
          <p:nvPr/>
        </p:nvSpPr>
        <p:spPr bwMode="auto">
          <a:xfrm>
            <a:off x="1979712" y="404664"/>
            <a:ext cx="5688632" cy="683557"/>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Le CHU de Dijon : un redressement réussi </a:t>
            </a:r>
            <a:r>
              <a:rPr lang="fr-FR" sz="2000" b="1" dirty="0" smtClean="0">
                <a:solidFill>
                  <a:srgbClr val="3D5F8A"/>
                </a:solidFill>
                <a:latin typeface="Calibri"/>
              </a:rPr>
              <a:t>                        </a:t>
            </a:r>
            <a:r>
              <a:rPr lang="fr-FR" sz="2000" b="1" dirty="0" smtClean="0">
                <a:solidFill>
                  <a:srgbClr val="3D5F8A"/>
                </a:solidFill>
                <a:latin typeface="Calibri"/>
                <a:cs typeface="+mn-cs"/>
              </a:rPr>
              <a:t>de la trajectoire financière</a:t>
            </a:r>
          </a:p>
        </p:txBody>
      </p:sp>
      <p:pic>
        <p:nvPicPr>
          <p:cNvPr id="7" name="Picture 2" descr="Afficher l'image d'origine"/>
          <p:cNvPicPr>
            <a:picLocks noChangeAspect="1" noChangeArrowheads="1"/>
          </p:cNvPicPr>
          <p:nvPr/>
        </p:nvPicPr>
        <p:blipFill>
          <a:blip r:embed="rId3" cstate="print"/>
          <a:srcRect/>
          <a:stretch>
            <a:fillRect/>
          </a:stretch>
        </p:blipFill>
        <p:spPr bwMode="auto">
          <a:xfrm>
            <a:off x="1033515" y="1412777"/>
            <a:ext cx="7076971" cy="23762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fficher l'image d'origine"/>
          <p:cNvPicPr>
            <a:picLocks noChangeAspect="1" noChangeArrowheads="1"/>
          </p:cNvPicPr>
          <p:nvPr/>
        </p:nvPicPr>
        <p:blipFill>
          <a:blip r:embed="rId3" cstate="print"/>
          <a:srcRect/>
          <a:stretch>
            <a:fillRect/>
          </a:stretch>
        </p:blipFill>
        <p:spPr bwMode="auto">
          <a:xfrm>
            <a:off x="179512" y="1287388"/>
            <a:ext cx="3924436" cy="1726753"/>
          </a:xfrm>
          <a:prstGeom prst="rect">
            <a:avLst/>
          </a:prstGeom>
          <a:noFill/>
        </p:spPr>
      </p:pic>
      <p:sp>
        <p:nvSpPr>
          <p:cNvPr id="8" name="Text Box 26"/>
          <p:cNvSpPr txBox="1">
            <a:spLocks noChangeArrowheads="1"/>
          </p:cNvSpPr>
          <p:nvPr/>
        </p:nvSpPr>
        <p:spPr bwMode="auto">
          <a:xfrm>
            <a:off x="1979712" y="404664"/>
            <a:ext cx="5688632" cy="683557"/>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Le CH de Mulhouse: une mobilisation réussie  autour d’un plan d’actions achat</a:t>
            </a:r>
          </a:p>
        </p:txBody>
      </p:sp>
      <p:pic>
        <p:nvPicPr>
          <p:cNvPr id="12" name="Picture 2"/>
          <p:cNvPicPr>
            <a:picLocks noChangeAspect="1" noChangeArrowheads="1"/>
          </p:cNvPicPr>
          <p:nvPr/>
        </p:nvPicPr>
        <p:blipFill>
          <a:blip r:embed="rId4" cstate="print"/>
          <a:srcRect/>
          <a:stretch>
            <a:fillRect/>
          </a:stretch>
        </p:blipFill>
        <p:spPr bwMode="auto">
          <a:xfrm>
            <a:off x="1259632" y="3068960"/>
            <a:ext cx="2736304" cy="2067847"/>
          </a:xfrm>
          <a:prstGeom prst="rect">
            <a:avLst/>
          </a:prstGeom>
          <a:noFill/>
          <a:ln w="9525">
            <a:noFill/>
            <a:miter lim="800000"/>
            <a:headEnd/>
            <a:tailEnd/>
          </a:ln>
          <a:effectLst/>
        </p:spPr>
      </p:pic>
      <p:pic>
        <p:nvPicPr>
          <p:cNvPr id="14" name="Picture 7"/>
          <p:cNvPicPr>
            <a:picLocks noChangeAspect="1" noChangeArrowheads="1"/>
          </p:cNvPicPr>
          <p:nvPr/>
        </p:nvPicPr>
        <p:blipFill>
          <a:blip r:embed="rId5" cstate="print"/>
          <a:srcRect/>
          <a:stretch>
            <a:fillRect/>
          </a:stretch>
        </p:blipFill>
        <p:spPr bwMode="auto">
          <a:xfrm>
            <a:off x="4067944" y="3068960"/>
            <a:ext cx="3157863" cy="2016225"/>
          </a:xfrm>
          <a:prstGeom prst="rect">
            <a:avLst/>
          </a:prstGeom>
          <a:noFill/>
          <a:ln w="9525">
            <a:noFill/>
            <a:miter lim="800000"/>
            <a:headEnd/>
            <a:tailEnd/>
          </a:ln>
          <a:effectLst/>
        </p:spPr>
      </p:pic>
      <p:sp>
        <p:nvSpPr>
          <p:cNvPr id="15" name="Rectangle 14"/>
          <p:cNvSpPr/>
          <p:nvPr/>
        </p:nvSpPr>
        <p:spPr>
          <a:xfrm>
            <a:off x="6300192" y="3068960"/>
            <a:ext cx="2304256" cy="261610"/>
          </a:xfrm>
          <a:prstGeom prst="rect">
            <a:avLst/>
          </a:prstGeom>
          <a:solidFill>
            <a:schemeClr val="bg1"/>
          </a:solidFill>
        </p:spPr>
        <p:txBody>
          <a:bodyPr wrap="square">
            <a:spAutoFit/>
          </a:bodyPr>
          <a:lstStyle/>
          <a:p>
            <a:pPr algn="ctr">
              <a:defRPr sz="1400" b="1" i="0" u="none" strike="noStrike" kern="1200" baseline="0">
                <a:solidFill>
                  <a:prstClr val="black"/>
                </a:solidFill>
                <a:latin typeface="+mn-lt"/>
                <a:ea typeface="+mn-ea"/>
                <a:cs typeface="+mn-cs"/>
              </a:defRPr>
            </a:pPr>
            <a:r>
              <a:rPr lang="en-US" sz="1100" dirty="0"/>
              <a:t>Ecart </a:t>
            </a:r>
            <a:r>
              <a:rPr lang="en-US" sz="1100" dirty="0" smtClean="0"/>
              <a:t>: Recette </a:t>
            </a:r>
            <a:r>
              <a:rPr lang="en-US" sz="1100" dirty="0"/>
              <a:t>T2A – Achats (T2&amp;3)</a:t>
            </a:r>
          </a:p>
        </p:txBody>
      </p:sp>
      <p:sp>
        <p:nvSpPr>
          <p:cNvPr id="16" name="ZoneTexte 15"/>
          <p:cNvSpPr txBox="1"/>
          <p:nvPr/>
        </p:nvSpPr>
        <p:spPr>
          <a:xfrm>
            <a:off x="4283968" y="1969676"/>
            <a:ext cx="4464496" cy="523220"/>
          </a:xfrm>
          <a:prstGeom prst="rect">
            <a:avLst/>
          </a:prstGeom>
          <a:noFill/>
          <a:ln w="3175">
            <a:solidFill>
              <a:schemeClr val="tx1"/>
            </a:solidFill>
          </a:ln>
        </p:spPr>
        <p:txBody>
          <a:bodyPr wrap="square" rtlCol="0">
            <a:spAutoFit/>
          </a:bodyPr>
          <a:lstStyle/>
          <a:p>
            <a:pPr marL="93663" algn="ctr">
              <a:tabLst>
                <a:tab pos="2603500" algn="l"/>
              </a:tabLst>
            </a:pPr>
            <a:r>
              <a:rPr lang="fr-FR" sz="1400" b="1" dirty="0" smtClean="0">
                <a:latin typeface="+mn-lt"/>
              </a:rPr>
              <a:t>Une mobilisation de tous  les acteurs de l’achat en 2015                                                 pour maximiser la valeur ajoutée achat</a:t>
            </a:r>
            <a:endParaRPr lang="fr-FR" sz="1900" b="1" dirty="0"/>
          </a:p>
        </p:txBody>
      </p:sp>
      <p:sp>
        <p:nvSpPr>
          <p:cNvPr id="19" name="ZoneTexte 18"/>
          <p:cNvSpPr txBox="1"/>
          <p:nvPr/>
        </p:nvSpPr>
        <p:spPr>
          <a:xfrm>
            <a:off x="4355976" y="5631631"/>
            <a:ext cx="3888432" cy="461665"/>
          </a:xfrm>
          <a:prstGeom prst="rect">
            <a:avLst/>
          </a:prstGeom>
          <a:noFill/>
        </p:spPr>
        <p:txBody>
          <a:bodyPr wrap="square" rtlCol="0">
            <a:spAutoFit/>
          </a:bodyPr>
          <a:lstStyle/>
          <a:p>
            <a:pPr>
              <a:buFont typeface="Symbol"/>
              <a:buChar char="Þ"/>
            </a:pPr>
            <a:r>
              <a:rPr lang="fr-FR" b="1" dirty="0" smtClean="0">
                <a:latin typeface="+mn-lt"/>
              </a:rPr>
              <a:t> Gains générés en 2015 : 1,74 M€</a:t>
            </a:r>
            <a:endParaRPr lang="fr-FR" sz="2400" b="1" dirty="0"/>
          </a:p>
        </p:txBody>
      </p:sp>
      <p:sp>
        <p:nvSpPr>
          <p:cNvPr id="11" name="ZoneTexte 10"/>
          <p:cNvSpPr txBox="1"/>
          <p:nvPr/>
        </p:nvSpPr>
        <p:spPr>
          <a:xfrm>
            <a:off x="323528" y="5427221"/>
            <a:ext cx="4032448" cy="954107"/>
          </a:xfrm>
          <a:prstGeom prst="rect">
            <a:avLst/>
          </a:prstGeom>
          <a:noFill/>
          <a:ln w="3175">
            <a:solidFill>
              <a:schemeClr val="tx1"/>
            </a:solidFill>
          </a:ln>
        </p:spPr>
        <p:txBody>
          <a:bodyPr wrap="square" rtlCol="0">
            <a:spAutoFit/>
          </a:bodyPr>
          <a:lstStyle/>
          <a:p>
            <a:pPr algn="ctr"/>
            <a:r>
              <a:rPr lang="fr-FR" sz="1400" b="1" dirty="0" smtClean="0">
                <a:latin typeface="+mn-lt"/>
              </a:rPr>
              <a:t>6 actions majeures </a:t>
            </a:r>
            <a:r>
              <a:rPr lang="fr-FR" sz="1400" dirty="0" smtClean="0">
                <a:latin typeface="+mn-lt"/>
              </a:rPr>
              <a:t>ont été engagées dans 3 domaines d’achat (prestations générales, eau/énergies/gaz, médicaments) résultant d’un dialogue constructif entre acheteurs et prescripteurs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6"/>
          <p:cNvSpPr txBox="1">
            <a:spLocks noChangeArrowheads="1"/>
          </p:cNvSpPr>
          <p:nvPr/>
        </p:nvSpPr>
        <p:spPr bwMode="auto">
          <a:xfrm>
            <a:off x="2627784" y="260648"/>
            <a:ext cx="4392488" cy="1299110"/>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Un effort de productivité sans précédent (1/2) : une croissance                     de l’activité continue                                       pour des produits stabilisés</a:t>
            </a:r>
            <a:endParaRPr lang="fr-FR" sz="2000" b="1" dirty="0">
              <a:solidFill>
                <a:srgbClr val="3D5F8A"/>
              </a:solidFill>
              <a:latin typeface="Calibri"/>
              <a:cs typeface="+mn-cs"/>
            </a:endParaRPr>
          </a:p>
        </p:txBody>
      </p:sp>
      <p:sp>
        <p:nvSpPr>
          <p:cNvPr id="19" name="ZoneTexte 18"/>
          <p:cNvSpPr txBox="1"/>
          <p:nvPr/>
        </p:nvSpPr>
        <p:spPr>
          <a:xfrm>
            <a:off x="0" y="5085184"/>
            <a:ext cx="4484498" cy="246221"/>
          </a:xfrm>
          <a:prstGeom prst="rect">
            <a:avLst/>
          </a:prstGeom>
          <a:noFill/>
        </p:spPr>
        <p:txBody>
          <a:bodyPr wrap="square" rtlCol="0">
            <a:spAutoFit/>
          </a:bodyPr>
          <a:lstStyle/>
          <a:p>
            <a:pPr algn="ctr"/>
            <a:r>
              <a:rPr lang="fr-FR" sz="1000" i="1" dirty="0" smtClean="0">
                <a:latin typeface="+mn-lt"/>
              </a:rPr>
              <a:t>Source : comptes financiers 2009 et 20134(base DGFiP), RIA 3 20145(ATIH)</a:t>
            </a:r>
          </a:p>
        </p:txBody>
      </p:sp>
      <p:pic>
        <p:nvPicPr>
          <p:cNvPr id="21" name="Picture 2"/>
          <p:cNvPicPr>
            <a:picLocks noChangeAspect="1" noChangeArrowheads="1"/>
          </p:cNvPicPr>
          <p:nvPr/>
        </p:nvPicPr>
        <p:blipFill>
          <a:blip r:embed="rId3" cstate="print"/>
          <a:srcRect/>
          <a:stretch>
            <a:fillRect/>
          </a:stretch>
        </p:blipFill>
        <p:spPr bwMode="auto">
          <a:xfrm>
            <a:off x="136075" y="1700807"/>
            <a:ext cx="4363917" cy="3384587"/>
          </a:xfrm>
          <a:prstGeom prst="rect">
            <a:avLst/>
          </a:prstGeom>
          <a:noFill/>
          <a:ln w="19050">
            <a:solidFill>
              <a:schemeClr val="tx1"/>
            </a:solidFill>
            <a:miter lim="800000"/>
            <a:headEnd/>
            <a:tailEnd/>
          </a:ln>
          <a:effectLst/>
        </p:spPr>
      </p:pic>
      <p:pic>
        <p:nvPicPr>
          <p:cNvPr id="45058" name="Picture 2"/>
          <p:cNvPicPr>
            <a:picLocks noChangeAspect="1" noChangeArrowheads="1"/>
          </p:cNvPicPr>
          <p:nvPr/>
        </p:nvPicPr>
        <p:blipFill>
          <a:blip r:embed="rId4" cstate="print"/>
          <a:srcRect/>
          <a:stretch>
            <a:fillRect/>
          </a:stretch>
        </p:blipFill>
        <p:spPr bwMode="auto">
          <a:xfrm>
            <a:off x="4556126" y="1700808"/>
            <a:ext cx="4492294" cy="3384376"/>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59630" y="5949280"/>
            <a:ext cx="6278263" cy="246221"/>
          </a:xfrm>
          <a:prstGeom prst="rect">
            <a:avLst/>
          </a:prstGeom>
          <a:noFill/>
        </p:spPr>
        <p:txBody>
          <a:bodyPr wrap="square" rtlCol="0">
            <a:spAutoFit/>
          </a:bodyPr>
          <a:lstStyle/>
          <a:p>
            <a:r>
              <a:rPr lang="fr-FR" sz="1000" i="1" dirty="0" smtClean="0">
                <a:latin typeface="+mn-lt"/>
              </a:rPr>
              <a:t>Source : comptes financiers 2008 et 2014 (base DGFiP), RIA 3 2015 (ANCRE, ATIH)</a:t>
            </a:r>
            <a:endParaRPr lang="fr-FR" sz="1000" i="1" dirty="0">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1115616" y="1412776"/>
            <a:ext cx="7004944" cy="4568442"/>
          </a:xfrm>
          <a:prstGeom prst="rect">
            <a:avLst/>
          </a:prstGeom>
          <a:noFill/>
          <a:ln w="9525">
            <a:noFill/>
            <a:miter lim="800000"/>
            <a:headEnd/>
            <a:tailEnd/>
          </a:ln>
          <a:effectLst/>
        </p:spPr>
      </p:pic>
      <p:sp>
        <p:nvSpPr>
          <p:cNvPr id="5" name="Text Box 26"/>
          <p:cNvSpPr txBox="1">
            <a:spLocks noChangeArrowheads="1"/>
          </p:cNvSpPr>
          <p:nvPr/>
        </p:nvSpPr>
        <p:spPr bwMode="auto">
          <a:xfrm>
            <a:off x="2627784" y="277427"/>
            <a:ext cx="4392488" cy="991333"/>
          </a:xfrm>
          <a:prstGeom prst="rect">
            <a:avLst/>
          </a:prstGeom>
          <a:noFill/>
          <a:ln w="9525">
            <a:noFill/>
            <a:miter lim="800000"/>
            <a:headEnd/>
            <a:tailEnd/>
          </a:ln>
        </p:spPr>
        <p:txBody>
          <a:bodyPr wrap="square" lIns="67346" tIns="33673" rIns="67346" bIns="33673">
            <a:spAutoFit/>
          </a:bodyPr>
          <a:lstStyle/>
          <a:p>
            <a:pPr algn="ctr" fontAlgn="auto">
              <a:spcBef>
                <a:spcPct val="50000"/>
              </a:spcBef>
              <a:spcAft>
                <a:spcPts val="0"/>
              </a:spcAft>
            </a:pPr>
            <a:r>
              <a:rPr lang="fr-FR" sz="2000" b="1" dirty="0" smtClean="0">
                <a:solidFill>
                  <a:srgbClr val="3D5F8A"/>
                </a:solidFill>
                <a:latin typeface="Calibri"/>
                <a:cs typeface="+mn-cs"/>
              </a:rPr>
              <a:t>Un effort de productivité sans précédent (2/2) :                                         maîtrise de la masse salariale</a:t>
            </a:r>
            <a:endParaRPr lang="fr-FR" sz="2000" b="1" dirty="0">
              <a:solidFill>
                <a:srgbClr val="3D5F8A"/>
              </a:solidFill>
              <a:latin typeface="Calibri"/>
              <a:cs typeface="+mn-cs"/>
            </a:endParaRPr>
          </a:p>
        </p:txBody>
      </p:sp>
      <p:sp>
        <p:nvSpPr>
          <p:cNvPr id="8" name="Ellipse 7"/>
          <p:cNvSpPr/>
          <p:nvPr/>
        </p:nvSpPr>
        <p:spPr>
          <a:xfrm>
            <a:off x="6156176" y="3789040"/>
            <a:ext cx="936104"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164288" y="2780928"/>
            <a:ext cx="1979712" cy="1080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Les recettes de l’AM ont progressé plus vite que les dépenses de personnel</a:t>
            </a:r>
            <a:endParaRPr lang="fr-FR" sz="1200" dirty="0">
              <a:solidFill>
                <a:schemeClr val="tx1"/>
              </a:solidFill>
            </a:endParaRPr>
          </a:p>
        </p:txBody>
      </p:sp>
      <p:cxnSp>
        <p:nvCxnSpPr>
          <p:cNvPr id="11" name="Connecteur droit avec flèche 10"/>
          <p:cNvCxnSpPr>
            <a:stCxn id="9" idx="3"/>
            <a:endCxn id="8" idx="7"/>
          </p:cNvCxnSpPr>
          <p:nvPr/>
        </p:nvCxnSpPr>
        <p:spPr>
          <a:xfrm flipH="1">
            <a:off x="6955191" y="3702868"/>
            <a:ext cx="499019" cy="2127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51520" y="6165304"/>
            <a:ext cx="8892480" cy="646331"/>
          </a:xfrm>
          <a:prstGeom prst="rect">
            <a:avLst/>
          </a:prstGeom>
          <a:noFill/>
        </p:spPr>
        <p:txBody>
          <a:bodyPr wrap="square" rtlCol="0">
            <a:spAutoFit/>
          </a:bodyPr>
          <a:lstStyle/>
          <a:p>
            <a:r>
              <a:rPr lang="fr-FR" dirty="0" smtClean="0">
                <a:latin typeface="+mn-lt"/>
              </a:rPr>
              <a:t>La maîtrise de la masse salariale = recruter pour accompagner une activité dynamique tout en accroissant la productivité du personnel</a:t>
            </a:r>
            <a:endParaRPr lang="fr-FR"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4334</Words>
  <Application>Microsoft Office PowerPoint</Application>
  <PresentationFormat>Affichage à l'écran (4:3)</PresentationFormat>
  <Paragraphs>453</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MSS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c:creator>
  <cp:lastModifiedBy>abechard</cp:lastModifiedBy>
  <cp:revision>38</cp:revision>
  <dcterms:created xsi:type="dcterms:W3CDTF">2016-05-24T15:51:08Z</dcterms:created>
  <dcterms:modified xsi:type="dcterms:W3CDTF">2016-06-10T08:52:12Z</dcterms:modified>
</cp:coreProperties>
</file>