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4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8437294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137497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730400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429354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160565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C01DAF7-39FB-4415-9BEB-FC6D7FD203AE}" type="datetimeFigureOut">
              <a:rPr lang="fr-FR" smtClean="0"/>
              <a:t>11/06/2018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840904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C01DAF7-39FB-4415-9BEB-FC6D7FD203AE}" type="datetimeFigureOut">
              <a:rPr lang="fr-FR" smtClean="0"/>
              <a:t>11/06/2018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3023669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0C01DAF7-39FB-4415-9BEB-FC6D7FD203AE}" type="datetimeFigureOut">
              <a:rPr lang="fr-FR" smtClean="0"/>
              <a:t>11/06/2018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532644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C01DAF7-39FB-4415-9BEB-FC6D7FD203AE}" type="datetimeFigureOut">
              <a:rPr lang="fr-FR" smtClean="0"/>
              <a:t>11/06/2018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428476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C01DAF7-39FB-4415-9BEB-FC6D7FD203AE}" type="datetimeFigureOut">
              <a:rPr lang="fr-FR" smtClean="0"/>
              <a:t>11/06/2018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22289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C01DAF7-39FB-4415-9BEB-FC6D7FD203AE}" type="datetimeFigureOut">
              <a:rPr lang="fr-FR" smtClean="0"/>
              <a:t>11/06/2018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C2E087-CC46-4B84-BA31-54D27A11130A}" type="slidenum">
              <a:rPr lang="fr-FR" smtClean="0"/>
              <a:t>‹N°›</a:t>
            </a:fld>
            <a:endParaRPr lang="fr-FR"/>
          </a:p>
        </p:txBody>
      </p:sp>
    </p:spTree>
    <p:extLst>
      <p:ext uri="{BB962C8B-B14F-4D97-AF65-F5344CB8AC3E}">
        <p14:creationId xmlns:p14="http://schemas.microsoft.com/office/powerpoint/2010/main" val="244890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1DAF7-39FB-4415-9BEB-FC6D7FD203AE}" type="datetimeFigureOut">
              <a:rPr lang="fr-FR" smtClean="0"/>
              <a:t>11/06/2018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2E087-CC46-4B84-BA31-54D27A11130A}" type="slidenum">
              <a:rPr lang="fr-FR" smtClean="0"/>
              <a:t>‹N°›</a:t>
            </a:fld>
            <a:endParaRPr lang="fr-FR"/>
          </a:p>
        </p:txBody>
      </p:sp>
    </p:spTree>
    <p:extLst>
      <p:ext uri="{BB962C8B-B14F-4D97-AF65-F5344CB8AC3E}">
        <p14:creationId xmlns:p14="http://schemas.microsoft.com/office/powerpoint/2010/main" val="426818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e 20"/>
          <p:cNvGrpSpPr/>
          <p:nvPr/>
        </p:nvGrpSpPr>
        <p:grpSpPr>
          <a:xfrm>
            <a:off x="95668" y="0"/>
            <a:ext cx="9062830" cy="6858000"/>
            <a:chOff x="95668" y="0"/>
            <a:chExt cx="9062830" cy="6858000"/>
          </a:xfrm>
        </p:grpSpPr>
        <p:sp>
          <p:nvSpPr>
            <p:cNvPr id="20" name="Rectangle 19"/>
            <p:cNvSpPr/>
            <p:nvPr/>
          </p:nvSpPr>
          <p:spPr>
            <a:xfrm>
              <a:off x="444488" y="2369862"/>
              <a:ext cx="6949207" cy="646331"/>
            </a:xfrm>
            <a:prstGeom prst="rect">
              <a:avLst/>
            </a:prstGeom>
            <a:ln w="12700">
              <a:solidFill>
                <a:srgbClr val="FFC000"/>
              </a:solidFill>
              <a:prstDash val="sysDash"/>
            </a:ln>
          </p:spPr>
          <p:txBody>
            <a:bodyPr wrap="square">
              <a:spAutoFit/>
            </a:bodyPr>
            <a:lstStyle/>
            <a:p>
              <a:r>
                <a:rPr lang="fr-FR" b="1" dirty="0"/>
                <a:t>Objectif : </a:t>
              </a:r>
              <a:r>
                <a:rPr lang="fr-FR" b="1" dirty="0" smtClean="0"/>
                <a:t>Transformer </a:t>
              </a:r>
              <a:r>
                <a:rPr lang="fr-FR" b="1" dirty="0"/>
                <a:t>le maximum de cercles en objets (pièce de 1 euros, smiley, lunettes </a:t>
              </a:r>
              <a:r>
                <a:rPr lang="fr-FR" b="1" dirty="0" err="1"/>
                <a:t>etc</a:t>
              </a:r>
              <a:r>
                <a:rPr lang="fr-FR" b="1" dirty="0"/>
                <a:t>) sans jamais refaire le même concept !</a:t>
              </a:r>
            </a:p>
          </p:txBody>
        </p:sp>
        <p:sp>
          <p:nvSpPr>
            <p:cNvPr id="17" name="ZoneTexte 16"/>
            <p:cNvSpPr txBox="1"/>
            <p:nvPr/>
          </p:nvSpPr>
          <p:spPr>
            <a:xfrm>
              <a:off x="5724128" y="260648"/>
              <a:ext cx="3238789" cy="1477328"/>
            </a:xfrm>
            <a:prstGeom prst="rect">
              <a:avLst/>
            </a:prstGeom>
            <a:ln>
              <a:solidFill>
                <a:srgbClr val="FFC000"/>
              </a:solidFill>
              <a:prstDash val="sysDot"/>
            </a:ln>
          </p:spPr>
          <p:style>
            <a:lnRef idx="2">
              <a:schemeClr val="accent3"/>
            </a:lnRef>
            <a:fillRef idx="1">
              <a:schemeClr val="lt1"/>
            </a:fillRef>
            <a:effectRef idx="0">
              <a:schemeClr val="accent3"/>
            </a:effectRef>
            <a:fontRef idx="minor">
              <a:schemeClr val="dk1"/>
            </a:fontRef>
          </p:style>
          <p:txBody>
            <a:bodyPr wrap="square" rtlCol="0">
              <a:spAutoFit/>
            </a:bodyPr>
            <a:lstStyle/>
            <a:p>
              <a:r>
                <a:rPr lang="fr-FR" b="1" dirty="0" smtClean="0">
                  <a:solidFill>
                    <a:srgbClr val="FFC000"/>
                  </a:solidFill>
                </a:rPr>
                <a:t>Nombre de joueurs</a:t>
              </a:r>
              <a:r>
                <a:rPr lang="fr-FR" dirty="0" smtClean="0"/>
                <a:t> : de 3 à 99 </a:t>
              </a:r>
            </a:p>
            <a:p>
              <a:r>
                <a:rPr lang="fr-FR" b="1" dirty="0">
                  <a:solidFill>
                    <a:srgbClr val="FFC000"/>
                  </a:solidFill>
                </a:rPr>
                <a:t>Age : </a:t>
              </a:r>
              <a:r>
                <a:rPr lang="fr-FR" dirty="0" smtClean="0"/>
                <a:t>de 3 à 99 ans</a:t>
              </a:r>
            </a:p>
            <a:p>
              <a:r>
                <a:rPr lang="fr-FR" b="1" dirty="0">
                  <a:solidFill>
                    <a:srgbClr val="FFC000"/>
                  </a:solidFill>
                </a:rPr>
                <a:t>Matériel : </a:t>
              </a:r>
              <a:r>
                <a:rPr lang="fr-FR" dirty="0" smtClean="0"/>
                <a:t>Stylos/Feutres</a:t>
              </a:r>
            </a:p>
            <a:p>
              <a:r>
                <a:rPr lang="fr-FR" b="1" dirty="0">
                  <a:solidFill>
                    <a:srgbClr val="FFC000"/>
                  </a:solidFill>
                </a:rPr>
                <a:t>Durée : </a:t>
              </a:r>
              <a:r>
                <a:rPr lang="fr-FR" dirty="0" smtClean="0"/>
                <a:t>4 minutes (2 minutes + 1 minute + 1 minute)</a:t>
              </a:r>
            </a:p>
          </p:txBody>
        </p:sp>
        <p:grpSp>
          <p:nvGrpSpPr>
            <p:cNvPr id="4" name="Groupe 3"/>
            <p:cNvGrpSpPr/>
            <p:nvPr/>
          </p:nvGrpSpPr>
          <p:grpSpPr>
            <a:xfrm>
              <a:off x="95668" y="0"/>
              <a:ext cx="9062830" cy="6858000"/>
              <a:chOff x="257583" y="-259530"/>
              <a:chExt cx="9062830" cy="6858000"/>
            </a:xfrm>
          </p:grpSpPr>
          <p:pic>
            <p:nvPicPr>
              <p:cNvPr id="5" name="Picture 3"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83" y="5463612"/>
                <a:ext cx="1129390" cy="107327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86888" y="5141145"/>
                <a:ext cx="1533525" cy="14573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583" y="-259530"/>
                <a:ext cx="1872208" cy="177917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7"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7742" y="5357169"/>
                <a:ext cx="1306206" cy="124130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3719" y="4027880"/>
                <a:ext cx="835437" cy="79392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1"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7625" y="1375178"/>
                <a:ext cx="766762" cy="72866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165" y="5301126"/>
                <a:ext cx="918508" cy="872868"/>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8"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1112" y="1968204"/>
                <a:ext cx="1743234" cy="1656614"/>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413206" y="2994749"/>
              <a:ext cx="8068354" cy="2585323"/>
            </a:xfrm>
            <a:prstGeom prst="rect">
              <a:avLst/>
            </a:prstGeom>
          </p:spPr>
          <p:txBody>
            <a:bodyPr wrap="square">
              <a:spAutoFit/>
            </a:bodyPr>
            <a:lstStyle/>
            <a:p>
              <a:r>
                <a:rPr lang="fr-FR" dirty="0"/>
                <a:t> </a:t>
              </a:r>
            </a:p>
            <a:p>
              <a:pPr marL="285750" lvl="0" indent="-285750">
                <a:buFont typeface="Wingdings" panose="05000000000000000000" pitchFamily="2" charset="2"/>
                <a:buChar char="ü"/>
              </a:pPr>
              <a:r>
                <a:rPr lang="fr-FR" dirty="0" smtClean="0"/>
                <a:t>Formez </a:t>
              </a:r>
              <a:r>
                <a:rPr lang="fr-FR" dirty="0"/>
                <a:t>des équipes de 3 joueurs (une équipe minimum)</a:t>
              </a:r>
            </a:p>
            <a:p>
              <a:pPr marL="285750" lvl="0" indent="-285750">
                <a:buFont typeface="Wingdings" panose="05000000000000000000" pitchFamily="2" charset="2"/>
                <a:buChar char="ü"/>
              </a:pPr>
              <a:r>
                <a:rPr lang="fr-FR" dirty="0"/>
                <a:t>Distribuez une feuille de jeu par joueur</a:t>
              </a:r>
            </a:p>
            <a:p>
              <a:pPr marL="285750" lvl="0" indent="-285750">
                <a:buFont typeface="Wingdings" panose="05000000000000000000" pitchFamily="2" charset="2"/>
                <a:buChar char="ü"/>
              </a:pPr>
              <a:r>
                <a:rPr lang="fr-FR" dirty="0"/>
                <a:t>Lancez le premier chrono : 2 minutes pour transformer un maximum de cercles ! </a:t>
              </a:r>
              <a:endParaRPr lang="fr-FR" dirty="0" smtClean="0"/>
            </a:p>
            <a:p>
              <a:pPr marL="285750" lvl="0" indent="-285750">
                <a:buFont typeface="Wingdings" panose="05000000000000000000" pitchFamily="2" charset="2"/>
                <a:buChar char="ü"/>
              </a:pPr>
              <a:r>
                <a:rPr lang="fr-FR" dirty="0" smtClean="0"/>
                <a:t>A </a:t>
              </a:r>
              <a:r>
                <a:rPr lang="fr-FR" dirty="0"/>
                <a:t>la fin du premier chrono échangez votre feuille avec votre voisin</a:t>
              </a:r>
            </a:p>
            <a:p>
              <a:pPr marL="285750" lvl="0" indent="-285750">
                <a:buFont typeface="Wingdings" panose="05000000000000000000" pitchFamily="2" charset="2"/>
                <a:buChar char="ü"/>
              </a:pPr>
              <a:r>
                <a:rPr lang="fr-FR" dirty="0"/>
                <a:t>Lancez le deuxième chrono : 1 minute pour compléter la feuille de son voisin. </a:t>
              </a:r>
              <a:endParaRPr lang="fr-FR" dirty="0" smtClean="0"/>
            </a:p>
            <a:p>
              <a:pPr marL="285750" lvl="0" indent="-285750">
                <a:buFont typeface="Wingdings" panose="05000000000000000000" pitchFamily="2" charset="2"/>
                <a:buChar char="ü"/>
              </a:pPr>
              <a:r>
                <a:rPr lang="fr-FR" dirty="0" smtClean="0"/>
                <a:t>A </a:t>
              </a:r>
              <a:r>
                <a:rPr lang="fr-FR" dirty="0"/>
                <a:t>l’issue du deuxième chrono, échangez une dernière fois les feuilles entre voisins.</a:t>
              </a:r>
            </a:p>
            <a:p>
              <a:pPr marL="285750" lvl="0" indent="-285750">
                <a:buFont typeface="Wingdings" panose="05000000000000000000" pitchFamily="2" charset="2"/>
                <a:buChar char="ü"/>
              </a:pPr>
              <a:r>
                <a:rPr lang="fr-FR" dirty="0"/>
                <a:t>Troisième chrono : 1 minute pour compléter la feuille et atteindre les 30 cercles !</a:t>
              </a:r>
            </a:p>
          </p:txBody>
        </p:sp>
        <p:sp>
          <p:nvSpPr>
            <p:cNvPr id="16" name="ZoneTexte 15"/>
            <p:cNvSpPr txBox="1"/>
            <p:nvPr/>
          </p:nvSpPr>
          <p:spPr>
            <a:xfrm>
              <a:off x="1622538" y="999312"/>
              <a:ext cx="3960440" cy="523220"/>
            </a:xfrm>
            <a:prstGeom prst="rect">
              <a:avLst/>
            </a:prstGeom>
            <a:solidFill>
              <a:srgbClr val="FFC000"/>
            </a:solidFill>
            <a:ln>
              <a:solidFill>
                <a:srgbClr val="FFC000"/>
              </a:solidFill>
            </a:ln>
          </p:spPr>
          <p:txBody>
            <a:bodyPr wrap="square" rtlCol="0">
              <a:spAutoFit/>
            </a:bodyPr>
            <a:lstStyle/>
            <a:p>
              <a:pPr algn="ctr"/>
              <a:r>
                <a:rPr lang="fr-FR" sz="2800" b="1" dirty="0" smtClean="0">
                  <a:solidFill>
                    <a:schemeClr val="bg1"/>
                  </a:solidFill>
                </a:rPr>
                <a:t>30 IDÉES EN 4 MINUTES !</a:t>
              </a:r>
              <a:endParaRPr lang="fr-FR" sz="2800" dirty="0">
                <a:solidFill>
                  <a:schemeClr val="bg1"/>
                </a:solidFill>
              </a:endParaRPr>
            </a:p>
          </p:txBody>
        </p:sp>
      </p:grpSp>
    </p:spTree>
    <p:extLst>
      <p:ext uri="{BB962C8B-B14F-4D97-AF65-F5344CB8AC3E}">
        <p14:creationId xmlns:p14="http://schemas.microsoft.com/office/powerpoint/2010/main" val="2349696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624752" y="250800"/>
            <a:ext cx="4539535" cy="954107"/>
          </a:xfrm>
          <a:prstGeom prst="rect">
            <a:avLst/>
          </a:prstGeom>
          <a:solidFill>
            <a:srgbClr val="FFC000"/>
          </a:solidFill>
          <a:ln>
            <a:solidFill>
              <a:srgbClr val="FFC000"/>
            </a:solidFill>
          </a:ln>
        </p:spPr>
        <p:txBody>
          <a:bodyPr wrap="square" rtlCol="0">
            <a:spAutoFit/>
          </a:bodyPr>
          <a:lstStyle/>
          <a:p>
            <a:pPr algn="ctr"/>
            <a:r>
              <a:rPr lang="fr-FR" sz="2800" b="1" dirty="0" smtClean="0">
                <a:solidFill>
                  <a:schemeClr val="bg1"/>
                </a:solidFill>
              </a:rPr>
              <a:t>LES ENSEIGNEMENTS</a:t>
            </a:r>
          </a:p>
          <a:p>
            <a:pPr algn="ctr"/>
            <a:r>
              <a:rPr lang="fr-FR" sz="2800" b="1" dirty="0" smtClean="0">
                <a:solidFill>
                  <a:schemeClr val="bg1"/>
                </a:solidFill>
              </a:rPr>
              <a:t>Retournez pour la réponse!</a:t>
            </a:r>
            <a:endParaRPr lang="fr-FR" sz="2800" dirty="0"/>
          </a:p>
        </p:txBody>
      </p:sp>
      <p:grpSp>
        <p:nvGrpSpPr>
          <p:cNvPr id="10" name="Groupe 9"/>
          <p:cNvGrpSpPr/>
          <p:nvPr/>
        </p:nvGrpSpPr>
        <p:grpSpPr>
          <a:xfrm>
            <a:off x="323528" y="1340768"/>
            <a:ext cx="8522457" cy="5254851"/>
            <a:chOff x="323528" y="1212980"/>
            <a:chExt cx="8522457" cy="5254851"/>
          </a:xfrm>
        </p:grpSpPr>
        <p:sp>
          <p:nvSpPr>
            <p:cNvPr id="2" name="Rectangle 1"/>
            <p:cNvSpPr/>
            <p:nvPr/>
          </p:nvSpPr>
          <p:spPr>
            <a:xfrm rot="10800000">
              <a:off x="349041" y="5821500"/>
              <a:ext cx="8496944" cy="646331"/>
            </a:xfrm>
            <a:prstGeom prst="rect">
              <a:avLst/>
            </a:prstGeom>
            <a:ln>
              <a:solidFill>
                <a:srgbClr val="FFC000"/>
              </a:solidFill>
              <a:prstDash val="sysDot"/>
            </a:ln>
          </p:spPr>
          <p:txBody>
            <a:bodyPr wrap="square">
              <a:spAutoFit/>
            </a:bodyPr>
            <a:lstStyle/>
            <a:p>
              <a:r>
                <a:rPr lang="fr-FR" dirty="0" smtClean="0"/>
                <a:t>Si </a:t>
              </a:r>
              <a:r>
                <a:rPr lang="fr-FR" dirty="0"/>
                <a:t>vous n’étiez pas </a:t>
              </a:r>
              <a:r>
                <a:rPr lang="fr-FR" dirty="0" smtClean="0"/>
                <a:t>convaincu(e) par </a:t>
              </a:r>
              <a:r>
                <a:rPr lang="fr-FR" dirty="0"/>
                <a:t>le pouvoir de l’intelligence collective nous espérons que cette micro-expérience </a:t>
              </a:r>
              <a:r>
                <a:rPr lang="fr-FR" dirty="0" smtClean="0"/>
                <a:t>de 4 minutes a </a:t>
              </a:r>
              <a:r>
                <a:rPr lang="fr-FR" dirty="0"/>
                <a:t>pu vous faire changer </a:t>
              </a:r>
              <a:r>
                <a:rPr lang="fr-FR" dirty="0" smtClean="0"/>
                <a:t>d’avis</a:t>
              </a:r>
              <a:r>
                <a:rPr lang="fr-FR" dirty="0"/>
                <a:t>:</a:t>
              </a:r>
            </a:p>
          </p:txBody>
        </p:sp>
        <p:sp>
          <p:nvSpPr>
            <p:cNvPr id="4" name="ZoneTexte 3"/>
            <p:cNvSpPr txBox="1"/>
            <p:nvPr/>
          </p:nvSpPr>
          <p:spPr>
            <a:xfrm rot="10800000">
              <a:off x="323528" y="3532890"/>
              <a:ext cx="8496944" cy="2031325"/>
            </a:xfrm>
            <a:prstGeom prst="rect">
              <a:avLst/>
            </a:prstGeom>
            <a:noFill/>
          </p:spPr>
          <p:txBody>
            <a:bodyPr wrap="square" rtlCol="0">
              <a:spAutoFit/>
            </a:bodyPr>
            <a:lstStyle/>
            <a:p>
              <a:pPr marL="285750" lvl="0" indent="-285750">
                <a:buFont typeface="Wingdings" panose="05000000000000000000" pitchFamily="2" charset="2"/>
                <a:buChar char="ü"/>
              </a:pPr>
              <a:r>
                <a:rPr lang="fr-FR" dirty="0" smtClean="0"/>
                <a:t>A plusieurs la créativité individuelle est décuplée : faire circuler ses bonnes idées et rebondir sur celles des autres!</a:t>
              </a:r>
            </a:p>
            <a:p>
              <a:pPr marL="285750" lvl="0" indent="-285750">
                <a:buFont typeface="Wingdings" panose="05000000000000000000" pitchFamily="2" charset="2"/>
                <a:buChar char="ü"/>
              </a:pPr>
              <a:r>
                <a:rPr lang="fr-FR" dirty="0" smtClean="0"/>
                <a:t>En solitaire, face à la page blanche, l’objectif initial semble difficile à atteindre alors qu’en équipe on repousse ses limites !</a:t>
              </a:r>
            </a:p>
            <a:p>
              <a:pPr marL="285750" lvl="0" indent="-285750">
                <a:buFont typeface="Wingdings" panose="05000000000000000000" pitchFamily="2" charset="2"/>
                <a:buChar char="ü"/>
              </a:pPr>
              <a:r>
                <a:rPr lang="fr-FR" dirty="0" smtClean="0"/>
                <a:t>Ensemble et très rapidement on peut avoir plein d’idées…elles ne se valent pas toutes mais au milieu de ce foisonnement on trouve de véritables pépites qui méritent d’être poussées plus loin!</a:t>
              </a:r>
            </a:p>
          </p:txBody>
        </p:sp>
        <p:sp>
          <p:nvSpPr>
            <p:cNvPr id="5" name="ZoneTexte 4"/>
            <p:cNvSpPr txBox="1"/>
            <p:nvPr/>
          </p:nvSpPr>
          <p:spPr>
            <a:xfrm rot="10800000">
              <a:off x="504725" y="1212980"/>
              <a:ext cx="7992888" cy="2308324"/>
            </a:xfrm>
            <a:prstGeom prst="rect">
              <a:avLst/>
            </a:prstGeom>
            <a:noFill/>
          </p:spPr>
          <p:txBody>
            <a:bodyPr wrap="square" rtlCol="0">
              <a:spAutoFit/>
            </a:bodyPr>
            <a:lstStyle/>
            <a:p>
              <a:pPr marL="285750" indent="-285750">
                <a:buClr>
                  <a:srgbClr val="FFC000"/>
                </a:buClr>
                <a:buFont typeface="Wingdings" panose="05000000000000000000" pitchFamily="2" charset="2"/>
                <a:buChar char="q"/>
              </a:pPr>
              <a:r>
                <a:rPr lang="fr-FR" dirty="0" err="1" smtClean="0"/>
                <a:t>Hospitalents</a:t>
              </a:r>
              <a:r>
                <a:rPr lang="fr-FR" dirty="0" smtClean="0"/>
                <a:t> c’est cette même expérience à grande échelle, sur les territoires. Non pas pour dessiner des cercles </a:t>
              </a:r>
              <a:r>
                <a:rPr lang="fr-FR" dirty="0" smtClean="0">
                  <a:sym typeface="Wingdings"/>
                </a:rPr>
                <a:t></a:t>
              </a:r>
              <a:r>
                <a:rPr lang="fr-FR" dirty="0" smtClean="0"/>
                <a:t> mais pour se mobiliser sur des défis communs. </a:t>
              </a:r>
            </a:p>
            <a:p>
              <a:pPr marL="285750" indent="-285750">
                <a:buClr>
                  <a:srgbClr val="FFC000"/>
                </a:buClr>
                <a:buFont typeface="Wingdings" panose="05000000000000000000" pitchFamily="2" charset="2"/>
                <a:buChar char="q"/>
              </a:pPr>
              <a:r>
                <a:rPr lang="fr-FR" dirty="0" err="1" smtClean="0"/>
                <a:t>Hospitalents</a:t>
              </a:r>
              <a:r>
                <a:rPr lang="fr-FR" dirty="0" smtClean="0"/>
                <a:t> c’est une opportunité pour avoir un maximum d’idées ensemble mais surtout identifier celles qui ont le plus grand potentiel.</a:t>
              </a:r>
            </a:p>
            <a:p>
              <a:pPr marL="285750" indent="-285750">
                <a:buClr>
                  <a:srgbClr val="FFC000"/>
                </a:buClr>
                <a:buFont typeface="Wingdings" panose="05000000000000000000" pitchFamily="2" charset="2"/>
                <a:buChar char="q"/>
              </a:pPr>
              <a:r>
                <a:rPr lang="fr-FR" dirty="0" err="1" smtClean="0"/>
                <a:t>Hospitalents</a:t>
              </a:r>
              <a:r>
                <a:rPr lang="fr-FR" dirty="0" smtClean="0"/>
                <a:t> c’est enfin et surtout accompagner les équipes à tester/ expérimenter grandeur nature pour transformer des idées en solutions concrètes.</a:t>
              </a:r>
              <a:endParaRPr lang="fr-FR" dirty="0"/>
            </a:p>
          </p:txBody>
        </p:sp>
      </p:grpSp>
      <p:pic>
        <p:nvPicPr>
          <p:cNvPr id="7" name="Picture 7"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57" y="503016"/>
            <a:ext cx="1306206" cy="124130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I:\GHT\02 - ACCOMPAGNEMENT\Communauté_innovation_GHT\Evenements\Hôpital_expo_2018\Supports_com\Ressources en ligne\Rubrique Hospitalents\AMPOU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5035" y="250799"/>
            <a:ext cx="835437" cy="793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5489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69</Words>
  <Application>Microsoft Office PowerPoint</Application>
  <PresentationFormat>Affichage à l'écran (4:3)</PresentationFormat>
  <Paragraphs>23</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ines.gravey</dc:creator>
  <cp:lastModifiedBy>ines.gravey</cp:lastModifiedBy>
  <cp:revision>8</cp:revision>
  <dcterms:created xsi:type="dcterms:W3CDTF">2018-06-11T14:03:27Z</dcterms:created>
  <dcterms:modified xsi:type="dcterms:W3CDTF">2018-06-11T14:52:06Z</dcterms:modified>
</cp:coreProperties>
</file>